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83" r:id="rId3"/>
    <p:sldId id="263" r:id="rId4"/>
    <p:sldId id="292" r:id="rId5"/>
    <p:sldId id="293" r:id="rId6"/>
    <p:sldId id="284" r:id="rId7"/>
    <p:sldId id="276" r:id="rId8"/>
    <p:sldId id="285" r:id="rId9"/>
    <p:sldId id="268" r:id="rId10"/>
    <p:sldId id="290" r:id="rId11"/>
    <p:sldId id="291" r:id="rId12"/>
    <p:sldId id="278" r:id="rId13"/>
    <p:sldId id="273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99CC"/>
    <a:srgbClr val="33CCCC"/>
    <a:srgbClr val="CC00CC"/>
    <a:srgbClr val="00FFFF"/>
    <a:srgbClr val="FF6699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1" autoAdjust="0"/>
  </p:normalViewPr>
  <p:slideViewPr>
    <p:cSldViewPr>
      <p:cViewPr>
        <p:scale>
          <a:sx n="80" d="100"/>
          <a:sy n="80" d="100"/>
        </p:scale>
        <p:origin x="-168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B939A-003A-4037-91FD-9EA186147F69}" type="doc">
      <dgm:prSet loTypeId="urn:microsoft.com/office/officeart/2005/8/layout/vList4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511384A-1E6F-43A3-A197-ACB028A89CEE}">
      <dgm:prSet phldrT="[Текст]" custT="1"/>
      <dgm:spPr/>
      <dgm:t>
        <a:bodyPr/>
        <a:lstStyle/>
        <a:p>
          <a:pPr algn="l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b="1" u="sng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У родителей:</a:t>
          </a: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* Зависимость от алкоголя</a:t>
          </a: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* Семьи неполные, воспитательный потенциал родителей низкий</a:t>
          </a: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* Отсутствие образования у родителей </a:t>
          </a: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*Родители не имеют постоянной работы</a:t>
          </a:r>
        </a:p>
        <a:p>
          <a:pPr algn="l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0113CAC-0445-482D-ACBC-5A620DBB0C75}" type="parTrans" cxnId="{BB133DA7-CC92-4205-AB1A-2297CF71B3F5}">
      <dgm:prSet/>
      <dgm:spPr/>
      <dgm:t>
        <a:bodyPr/>
        <a:lstStyle/>
        <a:p>
          <a:endParaRPr lang="ru-RU" sz="1700"/>
        </a:p>
      </dgm:t>
    </dgm:pt>
    <dgm:pt modelId="{5621C386-75E1-456A-BD48-A828737663DA}" type="sibTrans" cxnId="{BB133DA7-CC92-4205-AB1A-2297CF71B3F5}">
      <dgm:prSet/>
      <dgm:spPr/>
      <dgm:t>
        <a:bodyPr/>
        <a:lstStyle/>
        <a:p>
          <a:endParaRPr lang="ru-RU" sz="1700"/>
        </a:p>
      </dgm:t>
    </dgm:pt>
    <dgm:pt modelId="{B3481308-86B5-43D2-B826-8CF2A31BB4B9}">
      <dgm:prSet phldrT="[Текст]" custT="1"/>
      <dgm:spPr/>
      <dgm:t>
        <a:bodyPr/>
        <a:lstStyle/>
        <a:p>
          <a:endParaRPr lang="ru-RU" sz="1600" b="1" i="0" u="sng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 семьях:</a:t>
          </a:r>
        </a:p>
        <a:p>
          <a:r>
            <a:rPr lang="ru-RU" sz="1600" b="1" i="0" u="none" dirty="0" smtClean="0">
              <a:latin typeface="Times New Roman" pitchFamily="18" charset="0"/>
              <a:cs typeface="Times New Roman" pitchFamily="18" charset="0"/>
            </a:rPr>
            <a:t>*рост различных проявлений жестокого обращения с детьми, использование некорректных приемов воспитания</a:t>
          </a:r>
        </a:p>
        <a:p>
          <a:r>
            <a:rPr lang="ru-RU" sz="1600" b="1" i="0" u="none" dirty="0" smtClean="0">
              <a:latin typeface="Times New Roman" pitchFamily="18" charset="0"/>
              <a:cs typeface="Times New Roman" pitchFamily="18" charset="0"/>
            </a:rPr>
            <a:t>*родители бросают своих детей на воспитание своим родителям или родственникам</a:t>
          </a:r>
        </a:p>
        <a:p>
          <a:endParaRPr lang="ru-RU" sz="1600" b="1" i="0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5F47E5C6-34EA-4C49-A2ED-F76FF3ADCC41}" type="parTrans" cxnId="{FC3E0368-8D6A-469D-9031-6E79DAF13182}">
      <dgm:prSet/>
      <dgm:spPr/>
      <dgm:t>
        <a:bodyPr/>
        <a:lstStyle/>
        <a:p>
          <a:endParaRPr lang="ru-RU" sz="1700"/>
        </a:p>
      </dgm:t>
    </dgm:pt>
    <dgm:pt modelId="{610EE6C5-76BD-474A-A096-613DF8DBF125}" type="sibTrans" cxnId="{FC3E0368-8D6A-469D-9031-6E79DAF13182}">
      <dgm:prSet/>
      <dgm:spPr/>
      <dgm:t>
        <a:bodyPr/>
        <a:lstStyle/>
        <a:p>
          <a:endParaRPr lang="ru-RU" sz="1700"/>
        </a:p>
      </dgm:t>
    </dgm:pt>
    <dgm:pt modelId="{EBD2D986-29AD-4B29-8004-D85D48BE0E93}">
      <dgm:prSet phldrT="[Текст]" custT="1"/>
      <dgm:spPr/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Особенности 2018 года:</a:t>
          </a:r>
        </a:p>
      </dgm:t>
    </dgm:pt>
    <dgm:pt modelId="{7FEF7853-288F-4024-806A-608C5C6CA436}" type="parTrans" cxnId="{DE2462A5-BC07-4782-A959-96342FD493AE}">
      <dgm:prSet/>
      <dgm:spPr/>
      <dgm:t>
        <a:bodyPr/>
        <a:lstStyle/>
        <a:p>
          <a:endParaRPr lang="ru-RU" sz="1700"/>
        </a:p>
      </dgm:t>
    </dgm:pt>
    <dgm:pt modelId="{EF1ED8CF-3548-443D-AB9E-4032CCD874FF}" type="sibTrans" cxnId="{DE2462A5-BC07-4782-A959-96342FD493AE}">
      <dgm:prSet/>
      <dgm:spPr/>
      <dgm:t>
        <a:bodyPr/>
        <a:lstStyle/>
        <a:p>
          <a:endParaRPr lang="ru-RU" sz="1700"/>
        </a:p>
      </dgm:t>
    </dgm:pt>
    <dgm:pt modelId="{64E55D60-7A31-482D-864A-54FC0DCD0CF1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подростки убегают из дома</a:t>
          </a:r>
        </a:p>
      </dgm:t>
    </dgm:pt>
    <dgm:pt modelId="{A7B966FA-7CCB-40FB-8C52-98581D797116}" type="parTrans" cxnId="{CEF75974-5B34-48D6-A3A3-E774E16CCB28}">
      <dgm:prSet/>
      <dgm:spPr/>
      <dgm:t>
        <a:bodyPr/>
        <a:lstStyle/>
        <a:p>
          <a:endParaRPr lang="ru-RU" sz="1700"/>
        </a:p>
      </dgm:t>
    </dgm:pt>
    <dgm:pt modelId="{E14F46B7-E332-4FC6-B42A-B864087E4291}" type="sibTrans" cxnId="{CEF75974-5B34-48D6-A3A3-E774E16CCB28}">
      <dgm:prSet/>
      <dgm:spPr/>
      <dgm:t>
        <a:bodyPr/>
        <a:lstStyle/>
        <a:p>
          <a:endParaRPr lang="ru-RU" sz="1700"/>
        </a:p>
      </dgm:t>
    </dgm:pt>
    <dgm:pt modelId="{337D756C-D681-4A8D-BEDE-777E93AF9559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подростки имеют суицидальные мысли и настроения</a:t>
          </a:r>
        </a:p>
      </dgm:t>
    </dgm:pt>
    <dgm:pt modelId="{11CABADA-468A-4351-9DA4-5B038AACFEB8}" type="parTrans" cxnId="{1042904D-9F1C-4C48-9CB2-7E0505D34382}">
      <dgm:prSet/>
      <dgm:spPr/>
      <dgm:t>
        <a:bodyPr/>
        <a:lstStyle/>
        <a:p>
          <a:endParaRPr lang="ru-RU" sz="1700"/>
        </a:p>
      </dgm:t>
    </dgm:pt>
    <dgm:pt modelId="{9FE56ECF-9C02-4819-9336-ADCBF52F51C5}" type="sibTrans" cxnId="{1042904D-9F1C-4C48-9CB2-7E0505D34382}">
      <dgm:prSet/>
      <dgm:spPr/>
      <dgm:t>
        <a:bodyPr/>
        <a:lstStyle/>
        <a:p>
          <a:endParaRPr lang="ru-RU" sz="1700"/>
        </a:p>
      </dgm:t>
    </dgm:pt>
    <dgm:pt modelId="{70FCE50C-34F7-4161-A0F5-94FBFA88D78F}">
      <dgm:prSet phldrT="[Текст]" custT="1"/>
      <dgm:spPr/>
      <dgm:t>
        <a:bodyPr/>
        <a:lstStyle/>
        <a:p>
          <a:endParaRPr lang="ru-RU" sz="17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35E1099-0024-49F1-8D30-5F4880C30241}" type="parTrans" cxnId="{9E823A2C-38E7-4072-9C94-38165D0E7BE3}">
      <dgm:prSet/>
      <dgm:spPr/>
      <dgm:t>
        <a:bodyPr/>
        <a:lstStyle/>
        <a:p>
          <a:endParaRPr lang="ru-RU"/>
        </a:p>
      </dgm:t>
    </dgm:pt>
    <dgm:pt modelId="{E546F350-A21E-4DE3-A273-3E999576BB31}" type="sibTrans" cxnId="{9E823A2C-38E7-4072-9C94-38165D0E7BE3}">
      <dgm:prSet/>
      <dgm:spPr/>
      <dgm:t>
        <a:bodyPr/>
        <a:lstStyle/>
        <a:p>
          <a:endParaRPr lang="ru-RU"/>
        </a:p>
      </dgm:t>
    </dgm:pt>
    <dgm:pt modelId="{8DCFEE5E-7A3D-4C22-A156-F6824D530419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подростки совершают противоправные поступки</a:t>
          </a:r>
        </a:p>
      </dgm:t>
    </dgm:pt>
    <dgm:pt modelId="{7BBFD2FA-982E-4228-AFBF-917633D09E6C}" type="parTrans" cxnId="{59F99743-BBAB-47CD-BE9A-C98DA00F6AD6}">
      <dgm:prSet/>
      <dgm:spPr/>
      <dgm:t>
        <a:bodyPr/>
        <a:lstStyle/>
        <a:p>
          <a:endParaRPr lang="ru-RU"/>
        </a:p>
      </dgm:t>
    </dgm:pt>
    <dgm:pt modelId="{DA14CE08-A1D1-45BF-B290-DAF2441B7E8F}" type="sibTrans" cxnId="{59F99743-BBAB-47CD-BE9A-C98DA00F6AD6}">
      <dgm:prSet/>
      <dgm:spPr/>
      <dgm:t>
        <a:bodyPr/>
        <a:lstStyle/>
        <a:p>
          <a:endParaRPr lang="ru-RU"/>
        </a:p>
      </dgm:t>
    </dgm:pt>
    <dgm:pt modelId="{45FAE198-2729-4719-A0DF-3EAB5F53AD11}" type="pres">
      <dgm:prSet presAssocID="{549B939A-003A-4037-91FD-9EA186147F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1E1A4-0BCF-406B-A48A-2841B2DF3836}" type="pres">
      <dgm:prSet presAssocID="{D511384A-1E6F-43A3-A197-ACB028A89CEE}" presName="comp" presStyleCnt="0"/>
      <dgm:spPr/>
    </dgm:pt>
    <dgm:pt modelId="{390DAA82-E9FF-4BE9-87FB-0F4DF92AB3BB}" type="pres">
      <dgm:prSet presAssocID="{D511384A-1E6F-43A3-A197-ACB028A89CEE}" presName="box" presStyleLbl="node1" presStyleIdx="0" presStyleCnt="3"/>
      <dgm:spPr/>
      <dgm:t>
        <a:bodyPr/>
        <a:lstStyle/>
        <a:p>
          <a:endParaRPr lang="ru-RU"/>
        </a:p>
      </dgm:t>
    </dgm:pt>
    <dgm:pt modelId="{BE14EAAB-2ABB-454D-8F05-87E570DC5322}" type="pres">
      <dgm:prSet presAssocID="{D511384A-1E6F-43A3-A197-ACB028A89CE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0CFDF76-7B6A-4CA8-9E92-C7560393DDFB}" type="pres">
      <dgm:prSet presAssocID="{D511384A-1E6F-43A3-A197-ACB028A89C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CE8C1-8501-45C3-8A36-646E2D6CB827}" type="pres">
      <dgm:prSet presAssocID="{5621C386-75E1-456A-BD48-A828737663DA}" presName="spacer" presStyleCnt="0"/>
      <dgm:spPr/>
    </dgm:pt>
    <dgm:pt modelId="{3B78BCB1-D2DD-4B40-BDFD-1103B6DBB26D}" type="pres">
      <dgm:prSet presAssocID="{B3481308-86B5-43D2-B826-8CF2A31BB4B9}" presName="comp" presStyleCnt="0"/>
      <dgm:spPr/>
    </dgm:pt>
    <dgm:pt modelId="{776DF192-29EC-4882-B750-95D748FC605E}" type="pres">
      <dgm:prSet presAssocID="{B3481308-86B5-43D2-B826-8CF2A31BB4B9}" presName="box" presStyleLbl="node1" presStyleIdx="1" presStyleCnt="3" custLinFactNeighborX="-1060" custLinFactNeighborY="1515"/>
      <dgm:spPr/>
      <dgm:t>
        <a:bodyPr/>
        <a:lstStyle/>
        <a:p>
          <a:endParaRPr lang="ru-RU"/>
        </a:p>
      </dgm:t>
    </dgm:pt>
    <dgm:pt modelId="{569E8EC5-A64C-4C3A-8059-E1ED02215D3C}" type="pres">
      <dgm:prSet presAssocID="{B3481308-86B5-43D2-B826-8CF2A31BB4B9}" presName="img" presStyleLbl="fgImgPlace1" presStyleIdx="1" presStyleCnt="3" custLinFactNeighborX="-5632" custLinFactNeighborY="15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E799FE4-BF40-4CF5-9B71-69D53C592DB8}" type="pres">
      <dgm:prSet presAssocID="{B3481308-86B5-43D2-B826-8CF2A31BB4B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2E7EB-B4FA-4757-8E54-3C89F0AB98A1}" type="pres">
      <dgm:prSet presAssocID="{610EE6C5-76BD-474A-A096-613DF8DBF125}" presName="spacer" presStyleCnt="0"/>
      <dgm:spPr/>
    </dgm:pt>
    <dgm:pt modelId="{2190B2B7-10F8-45E3-858F-E81A1A28E37E}" type="pres">
      <dgm:prSet presAssocID="{EBD2D986-29AD-4B29-8004-D85D48BE0E93}" presName="comp" presStyleCnt="0"/>
      <dgm:spPr/>
    </dgm:pt>
    <dgm:pt modelId="{7EF3BF96-B9C8-43E7-AC4E-B07AD7C7DF50}" type="pres">
      <dgm:prSet presAssocID="{EBD2D986-29AD-4B29-8004-D85D48BE0E93}" presName="box" presStyleLbl="node1" presStyleIdx="2" presStyleCnt="3"/>
      <dgm:spPr/>
      <dgm:t>
        <a:bodyPr/>
        <a:lstStyle/>
        <a:p>
          <a:endParaRPr lang="ru-RU"/>
        </a:p>
      </dgm:t>
    </dgm:pt>
    <dgm:pt modelId="{D42CF15E-9646-4BBD-AA8C-E12C1DBABCFB}" type="pres">
      <dgm:prSet presAssocID="{EBD2D986-29AD-4B29-8004-D85D48BE0E93}" presName="img" presStyleLbl="fgImgPlace1" presStyleIdx="2" presStyleCnt="3" custScaleX="48410" custScaleY="21213" custLinFactNeighborX="-4925" custLinFactNeighborY="34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60DA35-A2D3-4D6D-AE96-061F28D7A6CA}" type="pres">
      <dgm:prSet presAssocID="{EBD2D986-29AD-4B29-8004-D85D48BE0E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33DA7-CC92-4205-AB1A-2297CF71B3F5}" srcId="{549B939A-003A-4037-91FD-9EA186147F69}" destId="{D511384A-1E6F-43A3-A197-ACB028A89CEE}" srcOrd="0" destOrd="0" parTransId="{70113CAC-0445-482D-ACBC-5A620DBB0C75}" sibTransId="{5621C386-75E1-456A-BD48-A828737663DA}"/>
    <dgm:cxn modelId="{9E823A2C-38E7-4072-9C94-38165D0E7BE3}" srcId="{EBD2D986-29AD-4B29-8004-D85D48BE0E93}" destId="{70FCE50C-34F7-4161-A0F5-94FBFA88D78F}" srcOrd="3" destOrd="0" parTransId="{E35E1099-0024-49F1-8D30-5F4880C30241}" sibTransId="{E546F350-A21E-4DE3-A273-3E999576BB31}"/>
    <dgm:cxn modelId="{BA8AAD52-D005-4411-8B4A-280E8BF52B95}" type="presOf" srcId="{337D756C-D681-4A8D-BEDE-777E93AF9559}" destId="{C860DA35-A2D3-4D6D-AE96-061F28D7A6CA}" srcOrd="1" destOrd="2" presId="urn:microsoft.com/office/officeart/2005/8/layout/vList4#1"/>
    <dgm:cxn modelId="{D9ABC9D3-42FB-43E7-B451-4A6FC56C14AF}" type="presOf" srcId="{B3481308-86B5-43D2-B826-8CF2A31BB4B9}" destId="{776DF192-29EC-4882-B750-95D748FC605E}" srcOrd="0" destOrd="0" presId="urn:microsoft.com/office/officeart/2005/8/layout/vList4#1"/>
    <dgm:cxn modelId="{87DC281A-30AA-4089-97E2-B2F8FB848776}" type="presOf" srcId="{B3481308-86B5-43D2-B826-8CF2A31BB4B9}" destId="{DE799FE4-BF40-4CF5-9B71-69D53C592DB8}" srcOrd="1" destOrd="0" presId="urn:microsoft.com/office/officeart/2005/8/layout/vList4#1"/>
    <dgm:cxn modelId="{6D31A18E-3F8D-4419-8FD7-3C1AEAAC4640}" type="presOf" srcId="{64E55D60-7A31-482D-864A-54FC0DCD0CF1}" destId="{7EF3BF96-B9C8-43E7-AC4E-B07AD7C7DF50}" srcOrd="0" destOrd="1" presId="urn:microsoft.com/office/officeart/2005/8/layout/vList4#1"/>
    <dgm:cxn modelId="{59F99743-BBAB-47CD-BE9A-C98DA00F6AD6}" srcId="{EBD2D986-29AD-4B29-8004-D85D48BE0E93}" destId="{8DCFEE5E-7A3D-4C22-A156-F6824D530419}" srcOrd="2" destOrd="0" parTransId="{7BBFD2FA-982E-4228-AFBF-917633D09E6C}" sibTransId="{DA14CE08-A1D1-45BF-B290-DAF2441B7E8F}"/>
    <dgm:cxn modelId="{FC3E0368-8D6A-469D-9031-6E79DAF13182}" srcId="{549B939A-003A-4037-91FD-9EA186147F69}" destId="{B3481308-86B5-43D2-B826-8CF2A31BB4B9}" srcOrd="1" destOrd="0" parTransId="{5F47E5C6-34EA-4C49-A2ED-F76FF3ADCC41}" sibTransId="{610EE6C5-76BD-474A-A096-613DF8DBF125}"/>
    <dgm:cxn modelId="{CEF75974-5B34-48D6-A3A3-E774E16CCB28}" srcId="{EBD2D986-29AD-4B29-8004-D85D48BE0E93}" destId="{64E55D60-7A31-482D-864A-54FC0DCD0CF1}" srcOrd="0" destOrd="0" parTransId="{A7B966FA-7CCB-40FB-8C52-98581D797116}" sibTransId="{E14F46B7-E332-4FC6-B42A-B864087E4291}"/>
    <dgm:cxn modelId="{1042904D-9F1C-4C48-9CB2-7E0505D34382}" srcId="{EBD2D986-29AD-4B29-8004-D85D48BE0E93}" destId="{337D756C-D681-4A8D-BEDE-777E93AF9559}" srcOrd="1" destOrd="0" parTransId="{11CABADA-468A-4351-9DA4-5B038AACFEB8}" sibTransId="{9FE56ECF-9C02-4819-9336-ADCBF52F51C5}"/>
    <dgm:cxn modelId="{4E939C3D-B907-4E25-9630-F99D166498DA}" type="presOf" srcId="{EBD2D986-29AD-4B29-8004-D85D48BE0E93}" destId="{7EF3BF96-B9C8-43E7-AC4E-B07AD7C7DF50}" srcOrd="0" destOrd="0" presId="urn:microsoft.com/office/officeart/2005/8/layout/vList4#1"/>
    <dgm:cxn modelId="{DE2462A5-BC07-4782-A959-96342FD493AE}" srcId="{549B939A-003A-4037-91FD-9EA186147F69}" destId="{EBD2D986-29AD-4B29-8004-D85D48BE0E93}" srcOrd="2" destOrd="0" parTransId="{7FEF7853-288F-4024-806A-608C5C6CA436}" sibTransId="{EF1ED8CF-3548-443D-AB9E-4032CCD874FF}"/>
    <dgm:cxn modelId="{6015C949-F15C-44D6-BB52-1D89439DD718}" type="presOf" srcId="{8DCFEE5E-7A3D-4C22-A156-F6824D530419}" destId="{C860DA35-A2D3-4D6D-AE96-061F28D7A6CA}" srcOrd="1" destOrd="3" presId="urn:microsoft.com/office/officeart/2005/8/layout/vList4#1"/>
    <dgm:cxn modelId="{D6A20EFD-BA3D-4B4A-A45B-12941DDCDB8C}" type="presOf" srcId="{D511384A-1E6F-43A3-A197-ACB028A89CEE}" destId="{390DAA82-E9FF-4BE9-87FB-0F4DF92AB3BB}" srcOrd="0" destOrd="0" presId="urn:microsoft.com/office/officeart/2005/8/layout/vList4#1"/>
    <dgm:cxn modelId="{C09731BF-3B0C-4138-B889-BAF5E39593BF}" type="presOf" srcId="{64E55D60-7A31-482D-864A-54FC0DCD0CF1}" destId="{C860DA35-A2D3-4D6D-AE96-061F28D7A6CA}" srcOrd="1" destOrd="1" presId="urn:microsoft.com/office/officeart/2005/8/layout/vList4#1"/>
    <dgm:cxn modelId="{C22637C6-064C-4F32-AC81-6F90EFCDC01C}" type="presOf" srcId="{EBD2D986-29AD-4B29-8004-D85D48BE0E93}" destId="{C860DA35-A2D3-4D6D-AE96-061F28D7A6CA}" srcOrd="1" destOrd="0" presId="urn:microsoft.com/office/officeart/2005/8/layout/vList4#1"/>
    <dgm:cxn modelId="{7BD12B2A-B039-4510-9C5E-E62EE2AF911E}" type="presOf" srcId="{70FCE50C-34F7-4161-A0F5-94FBFA88D78F}" destId="{C860DA35-A2D3-4D6D-AE96-061F28D7A6CA}" srcOrd="1" destOrd="4" presId="urn:microsoft.com/office/officeart/2005/8/layout/vList4#1"/>
    <dgm:cxn modelId="{4BB0BB51-F54E-4C31-B2CB-0202D1967A13}" type="presOf" srcId="{70FCE50C-34F7-4161-A0F5-94FBFA88D78F}" destId="{7EF3BF96-B9C8-43E7-AC4E-B07AD7C7DF50}" srcOrd="0" destOrd="4" presId="urn:microsoft.com/office/officeart/2005/8/layout/vList4#1"/>
    <dgm:cxn modelId="{2225108F-74DB-4035-A69F-7FC14495BA75}" type="presOf" srcId="{D511384A-1E6F-43A3-A197-ACB028A89CEE}" destId="{10CFDF76-7B6A-4CA8-9E92-C7560393DDFB}" srcOrd="1" destOrd="0" presId="urn:microsoft.com/office/officeart/2005/8/layout/vList4#1"/>
    <dgm:cxn modelId="{1A4CD7C1-7C79-46CD-84AB-9886CC715032}" type="presOf" srcId="{549B939A-003A-4037-91FD-9EA186147F69}" destId="{45FAE198-2729-4719-A0DF-3EAB5F53AD11}" srcOrd="0" destOrd="0" presId="urn:microsoft.com/office/officeart/2005/8/layout/vList4#1"/>
    <dgm:cxn modelId="{ADA07470-E57E-4CE4-BDD4-0A63824FFECE}" type="presOf" srcId="{337D756C-D681-4A8D-BEDE-777E93AF9559}" destId="{7EF3BF96-B9C8-43E7-AC4E-B07AD7C7DF50}" srcOrd="0" destOrd="2" presId="urn:microsoft.com/office/officeart/2005/8/layout/vList4#1"/>
    <dgm:cxn modelId="{9CE11AB6-0706-4CD1-B44E-D719D461B077}" type="presOf" srcId="{8DCFEE5E-7A3D-4C22-A156-F6824D530419}" destId="{7EF3BF96-B9C8-43E7-AC4E-B07AD7C7DF50}" srcOrd="0" destOrd="3" presId="urn:microsoft.com/office/officeart/2005/8/layout/vList4#1"/>
    <dgm:cxn modelId="{AE5BC783-4167-4CD8-AC25-1DF98C4200D3}" type="presParOf" srcId="{45FAE198-2729-4719-A0DF-3EAB5F53AD11}" destId="{3051E1A4-0BCF-406B-A48A-2841B2DF3836}" srcOrd="0" destOrd="0" presId="urn:microsoft.com/office/officeart/2005/8/layout/vList4#1"/>
    <dgm:cxn modelId="{8617E1E9-8481-4951-BDE0-7599435235D8}" type="presParOf" srcId="{3051E1A4-0BCF-406B-A48A-2841B2DF3836}" destId="{390DAA82-E9FF-4BE9-87FB-0F4DF92AB3BB}" srcOrd="0" destOrd="0" presId="urn:microsoft.com/office/officeart/2005/8/layout/vList4#1"/>
    <dgm:cxn modelId="{5FDB85E1-883F-4C8D-B253-0B62E08B1F3E}" type="presParOf" srcId="{3051E1A4-0BCF-406B-A48A-2841B2DF3836}" destId="{BE14EAAB-2ABB-454D-8F05-87E570DC5322}" srcOrd="1" destOrd="0" presId="urn:microsoft.com/office/officeart/2005/8/layout/vList4#1"/>
    <dgm:cxn modelId="{F7138EAA-6071-4C1E-857E-1FC0E5FA8FA3}" type="presParOf" srcId="{3051E1A4-0BCF-406B-A48A-2841B2DF3836}" destId="{10CFDF76-7B6A-4CA8-9E92-C7560393DDFB}" srcOrd="2" destOrd="0" presId="urn:microsoft.com/office/officeart/2005/8/layout/vList4#1"/>
    <dgm:cxn modelId="{3A8A76C9-378D-4E51-AC30-72C748533888}" type="presParOf" srcId="{45FAE198-2729-4719-A0DF-3EAB5F53AD11}" destId="{C04CE8C1-8501-45C3-8A36-646E2D6CB827}" srcOrd="1" destOrd="0" presId="urn:microsoft.com/office/officeart/2005/8/layout/vList4#1"/>
    <dgm:cxn modelId="{125FA93E-0C06-4194-A0A7-6457F90E72BF}" type="presParOf" srcId="{45FAE198-2729-4719-A0DF-3EAB5F53AD11}" destId="{3B78BCB1-D2DD-4B40-BDFD-1103B6DBB26D}" srcOrd="2" destOrd="0" presId="urn:microsoft.com/office/officeart/2005/8/layout/vList4#1"/>
    <dgm:cxn modelId="{F4266E15-1ED2-47ED-9FFF-BEFA480ACDE5}" type="presParOf" srcId="{3B78BCB1-D2DD-4B40-BDFD-1103B6DBB26D}" destId="{776DF192-29EC-4882-B750-95D748FC605E}" srcOrd="0" destOrd="0" presId="urn:microsoft.com/office/officeart/2005/8/layout/vList4#1"/>
    <dgm:cxn modelId="{A00C8CAA-4D27-4E88-8E64-296138925F1D}" type="presParOf" srcId="{3B78BCB1-D2DD-4B40-BDFD-1103B6DBB26D}" destId="{569E8EC5-A64C-4C3A-8059-E1ED02215D3C}" srcOrd="1" destOrd="0" presId="urn:microsoft.com/office/officeart/2005/8/layout/vList4#1"/>
    <dgm:cxn modelId="{B7AC314D-D02C-4DF1-A796-6EF1618017D0}" type="presParOf" srcId="{3B78BCB1-D2DD-4B40-BDFD-1103B6DBB26D}" destId="{DE799FE4-BF40-4CF5-9B71-69D53C592DB8}" srcOrd="2" destOrd="0" presId="urn:microsoft.com/office/officeart/2005/8/layout/vList4#1"/>
    <dgm:cxn modelId="{630175B1-5E2B-495E-B9BF-F0B07BB3E5C4}" type="presParOf" srcId="{45FAE198-2729-4719-A0DF-3EAB5F53AD11}" destId="{3F62E7EB-B4FA-4757-8E54-3C89F0AB98A1}" srcOrd="3" destOrd="0" presId="urn:microsoft.com/office/officeart/2005/8/layout/vList4#1"/>
    <dgm:cxn modelId="{5DD5596F-C89A-43FC-A7A0-AB5273749BF6}" type="presParOf" srcId="{45FAE198-2729-4719-A0DF-3EAB5F53AD11}" destId="{2190B2B7-10F8-45E3-858F-E81A1A28E37E}" srcOrd="4" destOrd="0" presId="urn:microsoft.com/office/officeart/2005/8/layout/vList4#1"/>
    <dgm:cxn modelId="{87F28F3C-4CFE-4217-9F2B-3AF5D799DFE9}" type="presParOf" srcId="{2190B2B7-10F8-45E3-858F-E81A1A28E37E}" destId="{7EF3BF96-B9C8-43E7-AC4E-B07AD7C7DF50}" srcOrd="0" destOrd="0" presId="urn:microsoft.com/office/officeart/2005/8/layout/vList4#1"/>
    <dgm:cxn modelId="{36C0414B-6DD2-484F-8CD9-B2C4229B1F1A}" type="presParOf" srcId="{2190B2B7-10F8-45E3-858F-E81A1A28E37E}" destId="{D42CF15E-9646-4BBD-AA8C-E12C1DBABCFB}" srcOrd="1" destOrd="0" presId="urn:microsoft.com/office/officeart/2005/8/layout/vList4#1"/>
    <dgm:cxn modelId="{328E9963-C3EB-49C5-8219-39E171BFF065}" type="presParOf" srcId="{2190B2B7-10F8-45E3-858F-E81A1A28E37E}" destId="{C860DA35-A2D3-4D6D-AE96-061F28D7A6C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B939A-003A-4037-91FD-9EA186147F69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511384A-1E6F-43A3-A197-ACB028A89CEE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1 ЭТАП</a:t>
          </a:r>
        </a:p>
      </dgm:t>
    </dgm:pt>
    <dgm:pt modelId="{70113CAC-0445-482D-ACBC-5A620DBB0C75}" type="parTrans" cxnId="{BB133DA7-CC92-4205-AB1A-2297CF71B3F5}">
      <dgm:prSet/>
      <dgm:spPr/>
      <dgm:t>
        <a:bodyPr/>
        <a:lstStyle/>
        <a:p>
          <a:endParaRPr lang="ru-RU" sz="1700"/>
        </a:p>
      </dgm:t>
    </dgm:pt>
    <dgm:pt modelId="{5621C386-75E1-456A-BD48-A828737663DA}" type="sibTrans" cxnId="{BB133DA7-CC92-4205-AB1A-2297CF71B3F5}">
      <dgm:prSet/>
      <dgm:spPr/>
      <dgm:t>
        <a:bodyPr/>
        <a:lstStyle/>
        <a:p>
          <a:endParaRPr lang="ru-RU" sz="1700"/>
        </a:p>
      </dgm:t>
    </dgm:pt>
    <dgm:pt modelId="{0FEE883B-516B-4CC3-9EF7-9AD28EB352B5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Снятие  психологического дискомфорта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5BF26D83-4882-4435-A7C8-35E4C6526758}" type="parTrans" cxnId="{824D5FF9-65E2-490E-A6ED-CB7307C59F0A}">
      <dgm:prSet/>
      <dgm:spPr/>
      <dgm:t>
        <a:bodyPr/>
        <a:lstStyle/>
        <a:p>
          <a:endParaRPr lang="ru-RU" sz="1700"/>
        </a:p>
      </dgm:t>
    </dgm:pt>
    <dgm:pt modelId="{DCB2075D-53F2-4AE0-A9F2-0BECBCB32AC9}" type="sibTrans" cxnId="{824D5FF9-65E2-490E-A6ED-CB7307C59F0A}">
      <dgm:prSet/>
      <dgm:spPr/>
      <dgm:t>
        <a:bodyPr/>
        <a:lstStyle/>
        <a:p>
          <a:endParaRPr lang="ru-RU" sz="1700"/>
        </a:p>
      </dgm:t>
    </dgm:pt>
    <dgm:pt modelId="{BAA497DC-C3A4-47AE-8359-ABA4DB8F2CC8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Осознание   позиции родителей по отношению к себе,  к ребенку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F7D91B68-0B2D-4509-9A7E-698725ED5832}" type="parTrans" cxnId="{96FF4400-FB96-4CFD-A708-B2591A05EB4C}">
      <dgm:prSet/>
      <dgm:spPr/>
      <dgm:t>
        <a:bodyPr/>
        <a:lstStyle/>
        <a:p>
          <a:endParaRPr lang="ru-RU" sz="1700"/>
        </a:p>
      </dgm:t>
    </dgm:pt>
    <dgm:pt modelId="{9C31735A-D6E1-4F2C-91CA-C71942F818AD}" type="sibTrans" cxnId="{96FF4400-FB96-4CFD-A708-B2591A05EB4C}">
      <dgm:prSet/>
      <dgm:spPr/>
      <dgm:t>
        <a:bodyPr/>
        <a:lstStyle/>
        <a:p>
          <a:endParaRPr lang="ru-RU" sz="1700"/>
        </a:p>
      </dgm:t>
    </dgm:pt>
    <dgm:pt modelId="{B3481308-86B5-43D2-B826-8CF2A31BB4B9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2 ЭТАП</a:t>
          </a:r>
        </a:p>
      </dgm:t>
    </dgm:pt>
    <dgm:pt modelId="{5F47E5C6-34EA-4C49-A2ED-F76FF3ADCC41}" type="parTrans" cxnId="{FC3E0368-8D6A-469D-9031-6E79DAF13182}">
      <dgm:prSet/>
      <dgm:spPr/>
      <dgm:t>
        <a:bodyPr/>
        <a:lstStyle/>
        <a:p>
          <a:endParaRPr lang="ru-RU" sz="1700"/>
        </a:p>
      </dgm:t>
    </dgm:pt>
    <dgm:pt modelId="{610EE6C5-76BD-474A-A096-613DF8DBF125}" type="sibTrans" cxnId="{FC3E0368-8D6A-469D-9031-6E79DAF13182}">
      <dgm:prSet/>
      <dgm:spPr/>
      <dgm:t>
        <a:bodyPr/>
        <a:lstStyle/>
        <a:p>
          <a:endParaRPr lang="ru-RU" sz="1700"/>
        </a:p>
      </dgm:t>
    </dgm:pt>
    <dgm:pt modelId="{47B8B4E2-FA74-4D71-8E4F-26583FDF2FFE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Формирование  адекватных отношений в диаде «родитель-ребенок», «родитель-родитель»</a:t>
          </a:r>
        </a:p>
      </dgm:t>
    </dgm:pt>
    <dgm:pt modelId="{B988321D-FE96-4967-8108-5B9C7BEF6066}" type="parTrans" cxnId="{951F1EB4-2D6E-4D5F-A4E7-E3E8BE9EFB4F}">
      <dgm:prSet/>
      <dgm:spPr/>
      <dgm:t>
        <a:bodyPr/>
        <a:lstStyle/>
        <a:p>
          <a:endParaRPr lang="ru-RU" sz="1700"/>
        </a:p>
      </dgm:t>
    </dgm:pt>
    <dgm:pt modelId="{55AF4F81-FEA6-4FF7-89F0-E5787B4656F5}" type="sibTrans" cxnId="{951F1EB4-2D6E-4D5F-A4E7-E3E8BE9EFB4F}">
      <dgm:prSet/>
      <dgm:spPr/>
      <dgm:t>
        <a:bodyPr/>
        <a:lstStyle/>
        <a:p>
          <a:endParaRPr lang="ru-RU" sz="1700"/>
        </a:p>
      </dgm:t>
    </dgm:pt>
    <dgm:pt modelId="{F00CDFD7-07A9-49C4-A920-84DBA2696F3F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Распределение функциональных  обязанностей</a:t>
          </a:r>
        </a:p>
      </dgm:t>
    </dgm:pt>
    <dgm:pt modelId="{1E1790A6-E606-44B0-B4F6-30A9967FFB18}" type="parTrans" cxnId="{E8F0BF22-2CE5-40FB-945E-FD78BE8536D3}">
      <dgm:prSet/>
      <dgm:spPr/>
      <dgm:t>
        <a:bodyPr/>
        <a:lstStyle/>
        <a:p>
          <a:endParaRPr lang="ru-RU" sz="1700"/>
        </a:p>
      </dgm:t>
    </dgm:pt>
    <dgm:pt modelId="{AA564005-6D2F-414F-815D-168F7D77E081}" type="sibTrans" cxnId="{E8F0BF22-2CE5-40FB-945E-FD78BE8536D3}">
      <dgm:prSet/>
      <dgm:spPr/>
      <dgm:t>
        <a:bodyPr/>
        <a:lstStyle/>
        <a:p>
          <a:endParaRPr lang="ru-RU" sz="1700"/>
        </a:p>
      </dgm:t>
    </dgm:pt>
    <dgm:pt modelId="{EBD2D986-29AD-4B29-8004-D85D48BE0E93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3 ЭТАП</a:t>
          </a:r>
        </a:p>
      </dgm:t>
    </dgm:pt>
    <dgm:pt modelId="{7FEF7853-288F-4024-806A-608C5C6CA436}" type="parTrans" cxnId="{DE2462A5-BC07-4782-A959-96342FD493AE}">
      <dgm:prSet/>
      <dgm:spPr/>
      <dgm:t>
        <a:bodyPr/>
        <a:lstStyle/>
        <a:p>
          <a:endParaRPr lang="ru-RU" sz="1700"/>
        </a:p>
      </dgm:t>
    </dgm:pt>
    <dgm:pt modelId="{EF1ED8CF-3548-443D-AB9E-4032CCD874FF}" type="sibTrans" cxnId="{DE2462A5-BC07-4782-A959-96342FD493AE}">
      <dgm:prSet/>
      <dgm:spPr/>
      <dgm:t>
        <a:bodyPr/>
        <a:lstStyle/>
        <a:p>
          <a:endParaRPr lang="ru-RU" sz="1700"/>
        </a:p>
      </dgm:t>
    </dgm:pt>
    <dgm:pt modelId="{64E55D60-7A31-482D-864A-54FC0DCD0CF1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Повышение психолого-педагогической грамотности</a:t>
          </a:r>
        </a:p>
      </dgm:t>
    </dgm:pt>
    <dgm:pt modelId="{A7B966FA-7CCB-40FB-8C52-98581D797116}" type="parTrans" cxnId="{CEF75974-5B34-48D6-A3A3-E774E16CCB28}">
      <dgm:prSet/>
      <dgm:spPr/>
      <dgm:t>
        <a:bodyPr/>
        <a:lstStyle/>
        <a:p>
          <a:endParaRPr lang="ru-RU" sz="1700"/>
        </a:p>
      </dgm:t>
    </dgm:pt>
    <dgm:pt modelId="{E14F46B7-E332-4FC6-B42A-B864087E4291}" type="sibTrans" cxnId="{CEF75974-5B34-48D6-A3A3-E774E16CCB28}">
      <dgm:prSet/>
      <dgm:spPr/>
      <dgm:t>
        <a:bodyPr/>
        <a:lstStyle/>
        <a:p>
          <a:endParaRPr lang="ru-RU" sz="1700"/>
        </a:p>
      </dgm:t>
    </dgm:pt>
    <dgm:pt modelId="{337D756C-D681-4A8D-BEDE-777E93AF9559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1700" b="1" dirty="0" err="1" smtClean="0">
              <a:latin typeface="Times New Roman" pitchFamily="18" charset="0"/>
              <a:cs typeface="Times New Roman" pitchFamily="18" charset="0"/>
            </a:rPr>
            <a:t>сенситивности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 к ребенку</a:t>
          </a:r>
        </a:p>
      </dgm:t>
    </dgm:pt>
    <dgm:pt modelId="{11CABADA-468A-4351-9DA4-5B038AACFEB8}" type="parTrans" cxnId="{1042904D-9F1C-4C48-9CB2-7E0505D34382}">
      <dgm:prSet/>
      <dgm:spPr/>
      <dgm:t>
        <a:bodyPr/>
        <a:lstStyle/>
        <a:p>
          <a:endParaRPr lang="ru-RU" sz="1700"/>
        </a:p>
      </dgm:t>
    </dgm:pt>
    <dgm:pt modelId="{9FE56ECF-9C02-4819-9336-ADCBF52F51C5}" type="sibTrans" cxnId="{1042904D-9F1C-4C48-9CB2-7E0505D34382}">
      <dgm:prSet/>
      <dgm:spPr/>
      <dgm:t>
        <a:bodyPr/>
        <a:lstStyle/>
        <a:p>
          <a:endParaRPr lang="ru-RU" sz="1700"/>
        </a:p>
      </dgm:t>
    </dgm:pt>
    <dgm:pt modelId="{56917624-3FDF-44F3-BBDC-78C5F9EF92B7}">
      <dgm:prSet phldrT="[Текст]" custT="1"/>
      <dgm:spPr/>
      <dgm:t>
        <a:bodyPr/>
        <a:lstStyle/>
        <a:p>
          <a:endParaRPr lang="ru-RU" sz="1700" dirty="0"/>
        </a:p>
      </dgm:t>
    </dgm:pt>
    <dgm:pt modelId="{B8CB177E-DD84-453A-B2DC-7AC25A29BFCD}" type="parTrans" cxnId="{422943A7-18FC-4223-98AB-4D41DADE3B0C}">
      <dgm:prSet/>
      <dgm:spPr/>
      <dgm:t>
        <a:bodyPr/>
        <a:lstStyle/>
        <a:p>
          <a:endParaRPr lang="ru-RU" sz="1700"/>
        </a:p>
      </dgm:t>
    </dgm:pt>
    <dgm:pt modelId="{9218F849-9EDF-4ADC-BEF6-5A51ADE39CBF}" type="sibTrans" cxnId="{422943A7-18FC-4223-98AB-4D41DADE3B0C}">
      <dgm:prSet/>
      <dgm:spPr/>
      <dgm:t>
        <a:bodyPr/>
        <a:lstStyle/>
        <a:p>
          <a:endParaRPr lang="ru-RU" sz="1700"/>
        </a:p>
      </dgm:t>
    </dgm:pt>
    <dgm:pt modelId="{25CEF3C3-D671-4D80-BEA2-BF7C44792A46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Организация свободного времени ребенка</a:t>
          </a:r>
        </a:p>
      </dgm:t>
    </dgm:pt>
    <dgm:pt modelId="{5AE4D4FD-A71B-49E0-BDC1-AD37556E849F}" type="parTrans" cxnId="{FF3AB58B-4CB5-4646-8AB4-12D34F1CA784}">
      <dgm:prSet/>
      <dgm:spPr/>
      <dgm:t>
        <a:bodyPr/>
        <a:lstStyle/>
        <a:p>
          <a:endParaRPr lang="ru-RU" sz="1700"/>
        </a:p>
      </dgm:t>
    </dgm:pt>
    <dgm:pt modelId="{64035F6F-D610-4F95-9724-C3EA45EB68E4}" type="sibTrans" cxnId="{FF3AB58B-4CB5-4646-8AB4-12D34F1CA784}">
      <dgm:prSet/>
      <dgm:spPr/>
      <dgm:t>
        <a:bodyPr/>
        <a:lstStyle/>
        <a:p>
          <a:endParaRPr lang="ru-RU" sz="1700"/>
        </a:p>
      </dgm:t>
    </dgm:pt>
    <dgm:pt modelId="{45FAE198-2729-4719-A0DF-3EAB5F53AD11}" type="pres">
      <dgm:prSet presAssocID="{549B939A-003A-4037-91FD-9EA186147F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1E1A4-0BCF-406B-A48A-2841B2DF3836}" type="pres">
      <dgm:prSet presAssocID="{D511384A-1E6F-43A3-A197-ACB028A89CEE}" presName="comp" presStyleCnt="0"/>
      <dgm:spPr/>
    </dgm:pt>
    <dgm:pt modelId="{390DAA82-E9FF-4BE9-87FB-0F4DF92AB3BB}" type="pres">
      <dgm:prSet presAssocID="{D511384A-1E6F-43A3-A197-ACB028A89CEE}" presName="box" presStyleLbl="node1" presStyleIdx="0" presStyleCnt="3"/>
      <dgm:spPr/>
      <dgm:t>
        <a:bodyPr/>
        <a:lstStyle/>
        <a:p>
          <a:endParaRPr lang="ru-RU"/>
        </a:p>
      </dgm:t>
    </dgm:pt>
    <dgm:pt modelId="{BE14EAAB-2ABB-454D-8F05-87E570DC5322}" type="pres">
      <dgm:prSet presAssocID="{D511384A-1E6F-43A3-A197-ACB028A89CEE}" presName="img" presStyleLbl="fgImgPlace1" presStyleIdx="0" presStyleCnt="3"/>
      <dgm:spPr/>
    </dgm:pt>
    <dgm:pt modelId="{10CFDF76-7B6A-4CA8-9E92-C7560393DDFB}" type="pres">
      <dgm:prSet presAssocID="{D511384A-1E6F-43A3-A197-ACB028A89C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CE8C1-8501-45C3-8A36-646E2D6CB827}" type="pres">
      <dgm:prSet presAssocID="{5621C386-75E1-456A-BD48-A828737663DA}" presName="spacer" presStyleCnt="0"/>
      <dgm:spPr/>
    </dgm:pt>
    <dgm:pt modelId="{3B78BCB1-D2DD-4B40-BDFD-1103B6DBB26D}" type="pres">
      <dgm:prSet presAssocID="{B3481308-86B5-43D2-B826-8CF2A31BB4B9}" presName="comp" presStyleCnt="0"/>
      <dgm:spPr/>
    </dgm:pt>
    <dgm:pt modelId="{776DF192-29EC-4882-B750-95D748FC605E}" type="pres">
      <dgm:prSet presAssocID="{B3481308-86B5-43D2-B826-8CF2A31BB4B9}" presName="box" presStyleLbl="node1" presStyleIdx="1" presStyleCnt="3"/>
      <dgm:spPr/>
      <dgm:t>
        <a:bodyPr/>
        <a:lstStyle/>
        <a:p>
          <a:endParaRPr lang="ru-RU"/>
        </a:p>
      </dgm:t>
    </dgm:pt>
    <dgm:pt modelId="{569E8EC5-A64C-4C3A-8059-E1ED02215D3C}" type="pres">
      <dgm:prSet presAssocID="{B3481308-86B5-43D2-B826-8CF2A31BB4B9}" presName="img" presStyleLbl="fgImgPlace1" presStyleIdx="1" presStyleCnt="3"/>
      <dgm:spPr/>
    </dgm:pt>
    <dgm:pt modelId="{DE799FE4-BF40-4CF5-9B71-69D53C592DB8}" type="pres">
      <dgm:prSet presAssocID="{B3481308-86B5-43D2-B826-8CF2A31BB4B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2E7EB-B4FA-4757-8E54-3C89F0AB98A1}" type="pres">
      <dgm:prSet presAssocID="{610EE6C5-76BD-474A-A096-613DF8DBF125}" presName="spacer" presStyleCnt="0"/>
      <dgm:spPr/>
    </dgm:pt>
    <dgm:pt modelId="{2190B2B7-10F8-45E3-858F-E81A1A28E37E}" type="pres">
      <dgm:prSet presAssocID="{EBD2D986-29AD-4B29-8004-D85D48BE0E93}" presName="comp" presStyleCnt="0"/>
      <dgm:spPr/>
    </dgm:pt>
    <dgm:pt modelId="{7EF3BF96-B9C8-43E7-AC4E-B07AD7C7DF50}" type="pres">
      <dgm:prSet presAssocID="{EBD2D986-29AD-4B29-8004-D85D48BE0E93}" presName="box" presStyleLbl="node1" presStyleIdx="2" presStyleCnt="3"/>
      <dgm:spPr/>
      <dgm:t>
        <a:bodyPr/>
        <a:lstStyle/>
        <a:p>
          <a:endParaRPr lang="ru-RU"/>
        </a:p>
      </dgm:t>
    </dgm:pt>
    <dgm:pt modelId="{D42CF15E-9646-4BBD-AA8C-E12C1DBABCFB}" type="pres">
      <dgm:prSet presAssocID="{EBD2D986-29AD-4B29-8004-D85D48BE0E93}" presName="img" presStyleLbl="fgImgPlace1" presStyleIdx="2" presStyleCnt="3"/>
      <dgm:spPr/>
    </dgm:pt>
    <dgm:pt modelId="{C860DA35-A2D3-4D6D-AE96-061F28D7A6CA}" type="pres">
      <dgm:prSet presAssocID="{EBD2D986-29AD-4B29-8004-D85D48BE0E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F36D4-F7CC-40AD-93E8-98CE4460FFFE}" type="presOf" srcId="{D511384A-1E6F-43A3-A197-ACB028A89CEE}" destId="{390DAA82-E9FF-4BE9-87FB-0F4DF92AB3BB}" srcOrd="0" destOrd="0" presId="urn:microsoft.com/office/officeart/2005/8/layout/vList4#2"/>
    <dgm:cxn modelId="{96FF4400-FB96-4CFD-A708-B2591A05EB4C}" srcId="{D511384A-1E6F-43A3-A197-ACB028A89CEE}" destId="{BAA497DC-C3A4-47AE-8359-ABA4DB8F2CC8}" srcOrd="1" destOrd="0" parTransId="{F7D91B68-0B2D-4509-9A7E-698725ED5832}" sibTransId="{9C31735A-D6E1-4F2C-91CA-C71942F818AD}"/>
    <dgm:cxn modelId="{CEF75974-5B34-48D6-A3A3-E774E16CCB28}" srcId="{EBD2D986-29AD-4B29-8004-D85D48BE0E93}" destId="{64E55D60-7A31-482D-864A-54FC0DCD0CF1}" srcOrd="0" destOrd="0" parTransId="{A7B966FA-7CCB-40FB-8C52-98581D797116}" sibTransId="{E14F46B7-E332-4FC6-B42A-B864087E4291}"/>
    <dgm:cxn modelId="{1BC57DCD-E0AB-4B23-9A6D-CD0BB920DDCF}" type="presOf" srcId="{47B8B4E2-FA74-4D71-8E4F-26583FDF2FFE}" destId="{DE799FE4-BF40-4CF5-9B71-69D53C592DB8}" srcOrd="1" destOrd="1" presId="urn:microsoft.com/office/officeart/2005/8/layout/vList4#2"/>
    <dgm:cxn modelId="{FF3AB58B-4CB5-4646-8AB4-12D34F1CA784}" srcId="{B3481308-86B5-43D2-B826-8CF2A31BB4B9}" destId="{25CEF3C3-D671-4D80-BEA2-BF7C44792A46}" srcOrd="2" destOrd="0" parTransId="{5AE4D4FD-A71B-49E0-BDC1-AD37556E849F}" sibTransId="{64035F6F-D610-4F95-9724-C3EA45EB68E4}"/>
    <dgm:cxn modelId="{A83E1BA8-B244-4EC7-954D-CE101D939E86}" type="presOf" srcId="{BAA497DC-C3A4-47AE-8359-ABA4DB8F2CC8}" destId="{390DAA82-E9FF-4BE9-87FB-0F4DF92AB3BB}" srcOrd="0" destOrd="2" presId="urn:microsoft.com/office/officeart/2005/8/layout/vList4#2"/>
    <dgm:cxn modelId="{702A530B-E16E-4D31-87F9-55170F887790}" type="presOf" srcId="{F00CDFD7-07A9-49C4-A920-84DBA2696F3F}" destId="{776DF192-29EC-4882-B750-95D748FC605E}" srcOrd="0" destOrd="2" presId="urn:microsoft.com/office/officeart/2005/8/layout/vList4#2"/>
    <dgm:cxn modelId="{03B4F8CA-9D5A-4F6C-8724-298F4AC598E6}" type="presOf" srcId="{56917624-3FDF-44F3-BBDC-78C5F9EF92B7}" destId="{10CFDF76-7B6A-4CA8-9E92-C7560393DDFB}" srcOrd="1" destOrd="3" presId="urn:microsoft.com/office/officeart/2005/8/layout/vList4#2"/>
    <dgm:cxn modelId="{91088B51-498F-4598-A182-F3D1DA00EE72}" type="presOf" srcId="{549B939A-003A-4037-91FD-9EA186147F69}" destId="{45FAE198-2729-4719-A0DF-3EAB5F53AD11}" srcOrd="0" destOrd="0" presId="urn:microsoft.com/office/officeart/2005/8/layout/vList4#2"/>
    <dgm:cxn modelId="{515E7376-0C6C-43F2-90A1-DD3F5257A95A}" type="presOf" srcId="{B3481308-86B5-43D2-B826-8CF2A31BB4B9}" destId="{DE799FE4-BF40-4CF5-9B71-69D53C592DB8}" srcOrd="1" destOrd="0" presId="urn:microsoft.com/office/officeart/2005/8/layout/vList4#2"/>
    <dgm:cxn modelId="{37DF36F5-1159-4859-9D37-AAF1D7690D38}" type="presOf" srcId="{337D756C-D681-4A8D-BEDE-777E93AF9559}" destId="{C860DA35-A2D3-4D6D-AE96-061F28D7A6CA}" srcOrd="1" destOrd="2" presId="urn:microsoft.com/office/officeart/2005/8/layout/vList4#2"/>
    <dgm:cxn modelId="{1042904D-9F1C-4C48-9CB2-7E0505D34382}" srcId="{EBD2D986-29AD-4B29-8004-D85D48BE0E93}" destId="{337D756C-D681-4A8D-BEDE-777E93AF9559}" srcOrd="1" destOrd="0" parTransId="{11CABADA-468A-4351-9DA4-5B038AACFEB8}" sibTransId="{9FE56ECF-9C02-4819-9336-ADCBF52F51C5}"/>
    <dgm:cxn modelId="{D90EA8C4-D84D-47E5-B8B9-56C4F9DB7179}" type="presOf" srcId="{25CEF3C3-D671-4D80-BEA2-BF7C44792A46}" destId="{DE799FE4-BF40-4CF5-9B71-69D53C592DB8}" srcOrd="1" destOrd="3" presId="urn:microsoft.com/office/officeart/2005/8/layout/vList4#2"/>
    <dgm:cxn modelId="{A7D97161-C4FB-4568-9A71-1C37E2A59956}" type="presOf" srcId="{56917624-3FDF-44F3-BBDC-78C5F9EF92B7}" destId="{390DAA82-E9FF-4BE9-87FB-0F4DF92AB3BB}" srcOrd="0" destOrd="3" presId="urn:microsoft.com/office/officeart/2005/8/layout/vList4#2"/>
    <dgm:cxn modelId="{342A931C-3880-4AC0-B6E7-A75788948335}" type="presOf" srcId="{337D756C-D681-4A8D-BEDE-777E93AF9559}" destId="{7EF3BF96-B9C8-43E7-AC4E-B07AD7C7DF50}" srcOrd="0" destOrd="2" presId="urn:microsoft.com/office/officeart/2005/8/layout/vList4#2"/>
    <dgm:cxn modelId="{233C7203-B357-4760-B869-49DA0A03A790}" type="presOf" srcId="{D511384A-1E6F-43A3-A197-ACB028A89CEE}" destId="{10CFDF76-7B6A-4CA8-9E92-C7560393DDFB}" srcOrd="1" destOrd="0" presId="urn:microsoft.com/office/officeart/2005/8/layout/vList4#2"/>
    <dgm:cxn modelId="{97F47A44-A939-4567-81A6-0A6F381C5D61}" type="presOf" srcId="{64E55D60-7A31-482D-864A-54FC0DCD0CF1}" destId="{7EF3BF96-B9C8-43E7-AC4E-B07AD7C7DF50}" srcOrd="0" destOrd="1" presId="urn:microsoft.com/office/officeart/2005/8/layout/vList4#2"/>
    <dgm:cxn modelId="{E6217A05-54C3-49E1-A4FF-8A27EEA4098F}" type="presOf" srcId="{25CEF3C3-D671-4D80-BEA2-BF7C44792A46}" destId="{776DF192-29EC-4882-B750-95D748FC605E}" srcOrd="0" destOrd="3" presId="urn:microsoft.com/office/officeart/2005/8/layout/vList4#2"/>
    <dgm:cxn modelId="{FFEA75AF-568E-4188-AA3F-91C0B93A9FF2}" type="presOf" srcId="{0FEE883B-516B-4CC3-9EF7-9AD28EB352B5}" destId="{10CFDF76-7B6A-4CA8-9E92-C7560393DDFB}" srcOrd="1" destOrd="1" presId="urn:microsoft.com/office/officeart/2005/8/layout/vList4#2"/>
    <dgm:cxn modelId="{BB133DA7-CC92-4205-AB1A-2297CF71B3F5}" srcId="{549B939A-003A-4037-91FD-9EA186147F69}" destId="{D511384A-1E6F-43A3-A197-ACB028A89CEE}" srcOrd="0" destOrd="0" parTransId="{70113CAC-0445-482D-ACBC-5A620DBB0C75}" sibTransId="{5621C386-75E1-456A-BD48-A828737663DA}"/>
    <dgm:cxn modelId="{33283422-01AB-44B7-A9A0-36D8E9307BCE}" type="presOf" srcId="{47B8B4E2-FA74-4D71-8E4F-26583FDF2FFE}" destId="{776DF192-29EC-4882-B750-95D748FC605E}" srcOrd="0" destOrd="1" presId="urn:microsoft.com/office/officeart/2005/8/layout/vList4#2"/>
    <dgm:cxn modelId="{FC3E0368-8D6A-469D-9031-6E79DAF13182}" srcId="{549B939A-003A-4037-91FD-9EA186147F69}" destId="{B3481308-86B5-43D2-B826-8CF2A31BB4B9}" srcOrd="1" destOrd="0" parTransId="{5F47E5C6-34EA-4C49-A2ED-F76FF3ADCC41}" sibTransId="{610EE6C5-76BD-474A-A096-613DF8DBF125}"/>
    <dgm:cxn modelId="{5EEB7E11-FA11-43C2-9AF2-856FF71D30AC}" type="presOf" srcId="{BAA497DC-C3A4-47AE-8359-ABA4DB8F2CC8}" destId="{10CFDF76-7B6A-4CA8-9E92-C7560393DDFB}" srcOrd="1" destOrd="2" presId="urn:microsoft.com/office/officeart/2005/8/layout/vList4#2"/>
    <dgm:cxn modelId="{42EC7E36-A5AF-4541-A4E7-3E3B469B244E}" type="presOf" srcId="{F00CDFD7-07A9-49C4-A920-84DBA2696F3F}" destId="{DE799FE4-BF40-4CF5-9B71-69D53C592DB8}" srcOrd="1" destOrd="2" presId="urn:microsoft.com/office/officeart/2005/8/layout/vList4#2"/>
    <dgm:cxn modelId="{951F1EB4-2D6E-4D5F-A4E7-E3E8BE9EFB4F}" srcId="{B3481308-86B5-43D2-B826-8CF2A31BB4B9}" destId="{47B8B4E2-FA74-4D71-8E4F-26583FDF2FFE}" srcOrd="0" destOrd="0" parTransId="{B988321D-FE96-4967-8108-5B9C7BEF6066}" sibTransId="{55AF4F81-FEA6-4FF7-89F0-E5787B4656F5}"/>
    <dgm:cxn modelId="{1B759C71-F34D-434E-A96F-72EE45B84C88}" type="presOf" srcId="{EBD2D986-29AD-4B29-8004-D85D48BE0E93}" destId="{7EF3BF96-B9C8-43E7-AC4E-B07AD7C7DF50}" srcOrd="0" destOrd="0" presId="urn:microsoft.com/office/officeart/2005/8/layout/vList4#2"/>
    <dgm:cxn modelId="{824D5FF9-65E2-490E-A6ED-CB7307C59F0A}" srcId="{D511384A-1E6F-43A3-A197-ACB028A89CEE}" destId="{0FEE883B-516B-4CC3-9EF7-9AD28EB352B5}" srcOrd="0" destOrd="0" parTransId="{5BF26D83-4882-4435-A7C8-35E4C6526758}" sibTransId="{DCB2075D-53F2-4AE0-A9F2-0BECBCB32AC9}"/>
    <dgm:cxn modelId="{DE2462A5-BC07-4782-A959-96342FD493AE}" srcId="{549B939A-003A-4037-91FD-9EA186147F69}" destId="{EBD2D986-29AD-4B29-8004-D85D48BE0E93}" srcOrd="2" destOrd="0" parTransId="{7FEF7853-288F-4024-806A-608C5C6CA436}" sibTransId="{EF1ED8CF-3548-443D-AB9E-4032CCD874FF}"/>
    <dgm:cxn modelId="{F0372C27-FDCA-4A30-A2E9-F747B448DFF9}" type="presOf" srcId="{0FEE883B-516B-4CC3-9EF7-9AD28EB352B5}" destId="{390DAA82-E9FF-4BE9-87FB-0F4DF92AB3BB}" srcOrd="0" destOrd="1" presId="urn:microsoft.com/office/officeart/2005/8/layout/vList4#2"/>
    <dgm:cxn modelId="{B9CAA85F-CD3D-4FED-80E1-F92201D05577}" type="presOf" srcId="{EBD2D986-29AD-4B29-8004-D85D48BE0E93}" destId="{C860DA35-A2D3-4D6D-AE96-061F28D7A6CA}" srcOrd="1" destOrd="0" presId="urn:microsoft.com/office/officeart/2005/8/layout/vList4#2"/>
    <dgm:cxn modelId="{422943A7-18FC-4223-98AB-4D41DADE3B0C}" srcId="{D511384A-1E6F-43A3-A197-ACB028A89CEE}" destId="{56917624-3FDF-44F3-BBDC-78C5F9EF92B7}" srcOrd="2" destOrd="0" parTransId="{B8CB177E-DD84-453A-B2DC-7AC25A29BFCD}" sibTransId="{9218F849-9EDF-4ADC-BEF6-5A51ADE39CBF}"/>
    <dgm:cxn modelId="{204F7A14-14EF-4351-9B2C-68EE0DDE40CE}" type="presOf" srcId="{B3481308-86B5-43D2-B826-8CF2A31BB4B9}" destId="{776DF192-29EC-4882-B750-95D748FC605E}" srcOrd="0" destOrd="0" presId="urn:microsoft.com/office/officeart/2005/8/layout/vList4#2"/>
    <dgm:cxn modelId="{BD6C438D-34F5-444D-A90E-3D83A112CE8E}" type="presOf" srcId="{64E55D60-7A31-482D-864A-54FC0DCD0CF1}" destId="{C860DA35-A2D3-4D6D-AE96-061F28D7A6CA}" srcOrd="1" destOrd="1" presId="urn:microsoft.com/office/officeart/2005/8/layout/vList4#2"/>
    <dgm:cxn modelId="{E8F0BF22-2CE5-40FB-945E-FD78BE8536D3}" srcId="{B3481308-86B5-43D2-B826-8CF2A31BB4B9}" destId="{F00CDFD7-07A9-49C4-A920-84DBA2696F3F}" srcOrd="1" destOrd="0" parTransId="{1E1790A6-E606-44B0-B4F6-30A9967FFB18}" sibTransId="{AA564005-6D2F-414F-815D-168F7D77E081}"/>
    <dgm:cxn modelId="{39E5FEDC-B78F-48E0-94B4-D1E1A3CED813}" type="presParOf" srcId="{45FAE198-2729-4719-A0DF-3EAB5F53AD11}" destId="{3051E1A4-0BCF-406B-A48A-2841B2DF3836}" srcOrd="0" destOrd="0" presId="urn:microsoft.com/office/officeart/2005/8/layout/vList4#2"/>
    <dgm:cxn modelId="{AC6DA4F1-CF57-4DBC-B12C-F10F44592C48}" type="presParOf" srcId="{3051E1A4-0BCF-406B-A48A-2841B2DF3836}" destId="{390DAA82-E9FF-4BE9-87FB-0F4DF92AB3BB}" srcOrd="0" destOrd="0" presId="urn:microsoft.com/office/officeart/2005/8/layout/vList4#2"/>
    <dgm:cxn modelId="{82281D38-841F-4D24-911A-9BD20ED35532}" type="presParOf" srcId="{3051E1A4-0BCF-406B-A48A-2841B2DF3836}" destId="{BE14EAAB-2ABB-454D-8F05-87E570DC5322}" srcOrd="1" destOrd="0" presId="urn:microsoft.com/office/officeart/2005/8/layout/vList4#2"/>
    <dgm:cxn modelId="{BAB75814-1564-41D2-A6FB-C9E4D80887D1}" type="presParOf" srcId="{3051E1A4-0BCF-406B-A48A-2841B2DF3836}" destId="{10CFDF76-7B6A-4CA8-9E92-C7560393DDFB}" srcOrd="2" destOrd="0" presId="urn:microsoft.com/office/officeart/2005/8/layout/vList4#2"/>
    <dgm:cxn modelId="{A532C7FB-2EE3-4DBF-94E4-A8CA7CAC3581}" type="presParOf" srcId="{45FAE198-2729-4719-A0DF-3EAB5F53AD11}" destId="{C04CE8C1-8501-45C3-8A36-646E2D6CB827}" srcOrd="1" destOrd="0" presId="urn:microsoft.com/office/officeart/2005/8/layout/vList4#2"/>
    <dgm:cxn modelId="{49F6B210-B526-4504-B057-9376DF65C35B}" type="presParOf" srcId="{45FAE198-2729-4719-A0DF-3EAB5F53AD11}" destId="{3B78BCB1-D2DD-4B40-BDFD-1103B6DBB26D}" srcOrd="2" destOrd="0" presId="urn:microsoft.com/office/officeart/2005/8/layout/vList4#2"/>
    <dgm:cxn modelId="{19A4F945-6718-4080-9C1F-FAB98CD6560B}" type="presParOf" srcId="{3B78BCB1-D2DD-4B40-BDFD-1103B6DBB26D}" destId="{776DF192-29EC-4882-B750-95D748FC605E}" srcOrd="0" destOrd="0" presId="urn:microsoft.com/office/officeart/2005/8/layout/vList4#2"/>
    <dgm:cxn modelId="{AEAF2E1F-62AF-407E-ACA7-A93AC056A8DE}" type="presParOf" srcId="{3B78BCB1-D2DD-4B40-BDFD-1103B6DBB26D}" destId="{569E8EC5-A64C-4C3A-8059-E1ED02215D3C}" srcOrd="1" destOrd="0" presId="urn:microsoft.com/office/officeart/2005/8/layout/vList4#2"/>
    <dgm:cxn modelId="{F04FEA2C-8980-409B-8ACB-1B44D3D2D4C4}" type="presParOf" srcId="{3B78BCB1-D2DD-4B40-BDFD-1103B6DBB26D}" destId="{DE799FE4-BF40-4CF5-9B71-69D53C592DB8}" srcOrd="2" destOrd="0" presId="urn:microsoft.com/office/officeart/2005/8/layout/vList4#2"/>
    <dgm:cxn modelId="{AE89A8BB-EE37-4855-ABAC-0E7192AC02C2}" type="presParOf" srcId="{45FAE198-2729-4719-A0DF-3EAB5F53AD11}" destId="{3F62E7EB-B4FA-4757-8E54-3C89F0AB98A1}" srcOrd="3" destOrd="0" presId="urn:microsoft.com/office/officeart/2005/8/layout/vList4#2"/>
    <dgm:cxn modelId="{8604567C-F925-4CCB-AC89-90668586611F}" type="presParOf" srcId="{45FAE198-2729-4719-A0DF-3EAB5F53AD11}" destId="{2190B2B7-10F8-45E3-858F-E81A1A28E37E}" srcOrd="4" destOrd="0" presId="urn:microsoft.com/office/officeart/2005/8/layout/vList4#2"/>
    <dgm:cxn modelId="{A2A8E6F0-9F45-4BE7-A23C-110DD3E0D937}" type="presParOf" srcId="{2190B2B7-10F8-45E3-858F-E81A1A28E37E}" destId="{7EF3BF96-B9C8-43E7-AC4E-B07AD7C7DF50}" srcOrd="0" destOrd="0" presId="urn:microsoft.com/office/officeart/2005/8/layout/vList4#2"/>
    <dgm:cxn modelId="{9EE04FB0-BFE1-4CC0-BA36-DC00157D1252}" type="presParOf" srcId="{2190B2B7-10F8-45E3-858F-E81A1A28E37E}" destId="{D42CF15E-9646-4BBD-AA8C-E12C1DBABCFB}" srcOrd="1" destOrd="0" presId="urn:microsoft.com/office/officeart/2005/8/layout/vList4#2"/>
    <dgm:cxn modelId="{F5E52A6F-EFEF-47F3-BD59-945B6CDEF1A7}" type="presParOf" srcId="{2190B2B7-10F8-45E3-858F-E81A1A28E37E}" destId="{C860DA35-A2D3-4D6D-AE96-061F28D7A6C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DAA82-E9FF-4BE9-87FB-0F4DF92AB3BB}">
      <dsp:nvSpPr>
        <dsp:cNvPr id="0" name=""/>
        <dsp:cNvSpPr/>
      </dsp:nvSpPr>
      <dsp:spPr>
        <a:xfrm>
          <a:off x="0" y="0"/>
          <a:ext cx="6738974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У родителей: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* Зависимость от алкоголя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* Семьи неполные, воспитательный потенциал родителей низкий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* Отсутствие образования у родителей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*Родители не имеют постоянной работы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495135" y="0"/>
        <a:ext cx="5243838" cy="1473408"/>
      </dsp:txXfrm>
    </dsp:sp>
    <dsp:sp modelId="{BE14EAAB-2ABB-454D-8F05-87E570DC5322}">
      <dsp:nvSpPr>
        <dsp:cNvPr id="0" name=""/>
        <dsp:cNvSpPr/>
      </dsp:nvSpPr>
      <dsp:spPr>
        <a:xfrm>
          <a:off x="147340" y="147340"/>
          <a:ext cx="1347794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6DF192-29EC-4882-B750-95D748FC605E}">
      <dsp:nvSpPr>
        <dsp:cNvPr id="0" name=""/>
        <dsp:cNvSpPr/>
      </dsp:nvSpPr>
      <dsp:spPr>
        <a:xfrm>
          <a:off x="0" y="1643071"/>
          <a:ext cx="6738974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 семьях: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itchFamily="18" charset="0"/>
              <a:cs typeface="Times New Roman" pitchFamily="18" charset="0"/>
            </a:rPr>
            <a:t>*рост различных проявлений жестокого обращения с детьми, использование некорректных приемов воспитания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itchFamily="18" charset="0"/>
              <a:cs typeface="Times New Roman" pitchFamily="18" charset="0"/>
            </a:rPr>
            <a:t>*родители бросают своих детей на воспитание своим родителям или родственникам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u="none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495135" y="1643071"/>
        <a:ext cx="5243838" cy="1473408"/>
      </dsp:txXfrm>
    </dsp:sp>
    <dsp:sp modelId="{569E8EC5-A64C-4C3A-8059-E1ED02215D3C}">
      <dsp:nvSpPr>
        <dsp:cNvPr id="0" name=""/>
        <dsp:cNvSpPr/>
      </dsp:nvSpPr>
      <dsp:spPr>
        <a:xfrm>
          <a:off x="71433" y="1785948"/>
          <a:ext cx="1347794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F3BF96-B9C8-43E7-AC4E-B07AD7C7DF50}">
      <dsp:nvSpPr>
        <dsp:cNvPr id="0" name=""/>
        <dsp:cNvSpPr/>
      </dsp:nvSpPr>
      <dsp:spPr>
        <a:xfrm>
          <a:off x="0" y="3241499"/>
          <a:ext cx="6738974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Особенности 2018 года: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подростки убегают из дома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подростки имеют суицидальные мысли и настроения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подростки совершают противоправные поступки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495135" y="3241499"/>
        <a:ext cx="5243838" cy="1473408"/>
      </dsp:txXfrm>
    </dsp:sp>
    <dsp:sp modelId="{D42CF15E-9646-4BBD-AA8C-E12C1DBABCFB}">
      <dsp:nvSpPr>
        <dsp:cNvPr id="0" name=""/>
        <dsp:cNvSpPr/>
      </dsp:nvSpPr>
      <dsp:spPr>
        <a:xfrm>
          <a:off x="428625" y="3893364"/>
          <a:ext cx="652467" cy="2500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DAA82-E9FF-4BE9-87FB-0F4DF92AB3BB}">
      <dsp:nvSpPr>
        <dsp:cNvPr id="0" name=""/>
        <dsp:cNvSpPr/>
      </dsp:nvSpPr>
      <dsp:spPr>
        <a:xfrm>
          <a:off x="0" y="0"/>
          <a:ext cx="6738973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1 ЭТАП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Снятие  психологического дискомфорта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Осознание   позиции родителей по отношению к себе,  к ребенку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1495135" y="0"/>
        <a:ext cx="5243838" cy="1473408"/>
      </dsp:txXfrm>
    </dsp:sp>
    <dsp:sp modelId="{BE14EAAB-2ABB-454D-8F05-87E570DC5322}">
      <dsp:nvSpPr>
        <dsp:cNvPr id="0" name=""/>
        <dsp:cNvSpPr/>
      </dsp:nvSpPr>
      <dsp:spPr>
        <a:xfrm>
          <a:off x="147340" y="147340"/>
          <a:ext cx="1347794" cy="117872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6DF192-29EC-4882-B750-95D748FC605E}">
      <dsp:nvSpPr>
        <dsp:cNvPr id="0" name=""/>
        <dsp:cNvSpPr/>
      </dsp:nvSpPr>
      <dsp:spPr>
        <a:xfrm>
          <a:off x="0" y="1620749"/>
          <a:ext cx="6738973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 ЭТАП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Формирование  адекватных отношений в диаде «родитель-ребенок», «родитель-родитель»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Распределение функциональных  обязанностей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Организация свободного времени ребенка</a:t>
          </a:r>
        </a:p>
      </dsp:txBody>
      <dsp:txXfrm>
        <a:off x="1495135" y="1620749"/>
        <a:ext cx="5243838" cy="1473408"/>
      </dsp:txXfrm>
    </dsp:sp>
    <dsp:sp modelId="{569E8EC5-A64C-4C3A-8059-E1ED02215D3C}">
      <dsp:nvSpPr>
        <dsp:cNvPr id="0" name=""/>
        <dsp:cNvSpPr/>
      </dsp:nvSpPr>
      <dsp:spPr>
        <a:xfrm>
          <a:off x="147340" y="1768090"/>
          <a:ext cx="1347794" cy="117872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F3BF96-B9C8-43E7-AC4E-B07AD7C7DF50}">
      <dsp:nvSpPr>
        <dsp:cNvPr id="0" name=""/>
        <dsp:cNvSpPr/>
      </dsp:nvSpPr>
      <dsp:spPr>
        <a:xfrm>
          <a:off x="0" y="3241499"/>
          <a:ext cx="6738973" cy="1473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3 ЭТАП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Повышение психолого-педагогической грамотности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сенситивности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к ребенку</a:t>
          </a:r>
        </a:p>
      </dsp:txBody>
      <dsp:txXfrm>
        <a:off x="1495135" y="3241499"/>
        <a:ext cx="5243838" cy="1473408"/>
      </dsp:txXfrm>
    </dsp:sp>
    <dsp:sp modelId="{D42CF15E-9646-4BBD-AA8C-E12C1DBABCFB}">
      <dsp:nvSpPr>
        <dsp:cNvPr id="0" name=""/>
        <dsp:cNvSpPr/>
      </dsp:nvSpPr>
      <dsp:spPr>
        <a:xfrm>
          <a:off x="147340" y="3388840"/>
          <a:ext cx="1347794" cy="117872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03A8-93C8-4A0A-A2BD-0ACD292E69C3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EDE9-7903-43B9-B5C6-D72872974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Статистические данные </a:t>
            </a:r>
            <a:r>
              <a:rPr lang="ru-RU" b="1" i="1" baseline="0" dirty="0" smtClean="0"/>
              <a:t> с 2015 года  по вертикали</a:t>
            </a:r>
          </a:p>
          <a:p>
            <a:pPr marL="228600" indent="-228600">
              <a:buFont typeface="+mj-lt"/>
              <a:buNone/>
            </a:pPr>
            <a:r>
              <a:rPr lang="ru-RU" dirty="0" smtClean="0"/>
              <a:t>дают представление о некоторой стабильности в среде города.</a:t>
            </a:r>
          </a:p>
          <a:p>
            <a:pPr marL="228600" indent="-228600">
              <a:buFont typeface="+mj-lt"/>
              <a:buNone/>
            </a:pPr>
            <a:r>
              <a:rPr lang="ru-RU" b="1" i="1" dirty="0" smtClean="0"/>
              <a:t>Но по горизонтали </a:t>
            </a:r>
            <a:r>
              <a:rPr lang="ru-RU" dirty="0" smtClean="0"/>
              <a:t>мы видим, что статистика указывает на небольшой рост снятия семей с учета СОП с положительной динамикой.</a:t>
            </a:r>
          </a:p>
          <a:p>
            <a:pPr marL="228600" indent="-22860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88E6-585A-4E6E-99F1-4BB05A75FF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Для профилактики семейного неблагополучия и негативных проявлений в семьях мы</a:t>
            </a:r>
            <a:r>
              <a:rPr lang="ru-RU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предлагаем </a:t>
            </a:r>
            <a:r>
              <a:rPr lang="ru-RU" sz="1200" baseline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слудующие</a:t>
            </a:r>
            <a:r>
              <a:rPr lang="ru-RU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полезные ресурсы: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-  </a:t>
            </a:r>
          </a:p>
          <a:p>
            <a:pPr algn="l">
              <a:spcAft>
                <a:spcPts val="0"/>
              </a:spcAft>
            </a:pPr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«Ремень» 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с детьми дошкольного и младшего школьного возраста.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pPr algn="l">
              <a:spcAft>
                <a:spcPts val="0"/>
              </a:spcAft>
            </a:pP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l"/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Клубы «Поверь в себя», «Очаг»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Развлекательно познавательные занятия с детьми с ОВ, с замещающими семьями.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Диспуты, круглые столы, чаепитие, организованный совместный досуг, теоретические и практические  занятия с членами семей</a:t>
            </a:r>
          </a:p>
          <a:p>
            <a:pPr algn="l"/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«Капельки», «Ступени», «Облака», «</a:t>
            </a:r>
            <a:r>
              <a:rPr lang="ru-RU" sz="1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Наркостоп</a:t>
            </a:r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Работа  направлена на профилактику ПАВ</a:t>
            </a:r>
          </a:p>
          <a:p>
            <a:pPr algn="l"/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2005г. этот метод, разработанный в Швеции, применяется в России.</a:t>
            </a:r>
          </a:p>
          <a:p>
            <a:r>
              <a:rPr lang="ru-RU" dirty="0" smtClean="0"/>
              <a:t> В 2009г. обучение данному методу прошли специалисты социально-реабилитационных учреждений Красноярского края. </a:t>
            </a:r>
          </a:p>
          <a:p>
            <a:r>
              <a:rPr lang="ru-RU" dirty="0" smtClean="0"/>
              <a:t>1 этап: диагностический блок</a:t>
            </a:r>
          </a:p>
          <a:p>
            <a:r>
              <a:rPr lang="ru-RU" dirty="0" smtClean="0"/>
              <a:t>2 этап: мобилизация ближайшего</a:t>
            </a:r>
            <a:r>
              <a:rPr lang="ru-RU" baseline="0" dirty="0" smtClean="0"/>
              <a:t> окружения</a:t>
            </a:r>
          </a:p>
          <a:p>
            <a:r>
              <a:rPr lang="ru-RU" baseline="0" dirty="0" smtClean="0"/>
              <a:t>3 этап: сетевая встреча</a:t>
            </a:r>
          </a:p>
          <a:p>
            <a:r>
              <a:rPr lang="ru-RU" dirty="0" smtClean="0"/>
              <a:t>Цели сетевой встречи,  чего мы хотим достичь:</a:t>
            </a:r>
          </a:p>
          <a:p>
            <a:r>
              <a:rPr lang="ru-RU" dirty="0" smtClean="0"/>
              <a:t>Создание окружения.</a:t>
            </a:r>
          </a:p>
          <a:p>
            <a:r>
              <a:rPr lang="ru-RU" dirty="0" smtClean="0"/>
              <a:t>Выход из критической ситуации.</a:t>
            </a:r>
          </a:p>
          <a:p>
            <a:r>
              <a:rPr lang="ru-RU" dirty="0" smtClean="0"/>
              <a:t>Поиск позитивных ресурсов.</a:t>
            </a:r>
          </a:p>
          <a:p>
            <a:r>
              <a:rPr lang="ru-RU" dirty="0" smtClean="0"/>
              <a:t>Решение проблемы с помощью активизации сети.</a:t>
            </a:r>
          </a:p>
          <a:p>
            <a:r>
              <a:rPr lang="ru-RU" dirty="0" smtClean="0"/>
              <a:t>Проведение диалога.</a:t>
            </a:r>
          </a:p>
          <a:p>
            <a:r>
              <a:rPr lang="ru-RU" dirty="0" smtClean="0"/>
              <a:t>Повышение мотивации к решению проблемы.</a:t>
            </a:r>
          </a:p>
          <a:p>
            <a:r>
              <a:rPr lang="ru-RU" dirty="0" smtClean="0"/>
              <a:t>Поиск совместного пути решения.</a:t>
            </a:r>
          </a:p>
          <a:p>
            <a:r>
              <a:rPr lang="ru-RU" dirty="0" smtClean="0"/>
              <a:t>На первом этапе проведения сетевой встречи мы встречаемся с сетью, которая породила проблему</a:t>
            </a:r>
          </a:p>
          <a:p>
            <a:r>
              <a:rPr lang="ru-RU" dirty="0" smtClean="0"/>
              <a:t>На выходе мы видим сеть, которая умеет решать проблемы.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Предлагаем стать участниками наших</a:t>
            </a:r>
            <a:r>
              <a:rPr lang="ru-RU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Социально-психологических тренингов – это один из  эффективных методов работы с родителями</a:t>
            </a:r>
          </a:p>
          <a:p>
            <a:endParaRPr lang="ru-RU" sz="1200" b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1ЭТАП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Снятие  психологического дискомфорта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Осознание   позиции родителей по отношению к себе,  к ребенку</a:t>
            </a:r>
          </a:p>
          <a:p>
            <a:endParaRPr lang="ru-RU" dirty="0" smtClean="0"/>
          </a:p>
          <a:p>
            <a:pPr lvl="0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2ЭТАП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Формирование  адекватных отношений в диаде «родитель-ребенок», «родитель-родитель»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Распределение функциональных  обязанностей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Организация свободного времени ребенка</a:t>
            </a:r>
          </a:p>
          <a:p>
            <a:endParaRPr lang="ru-RU" dirty="0" smtClean="0"/>
          </a:p>
          <a:p>
            <a:pPr lvl="0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Повышение психолого-педагогической грамотности</a:t>
            </a:r>
          </a:p>
          <a:p>
            <a:pPr lvl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сенситивности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к ребенку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работы с семьей СОП – это выведение семьи из этого состояния.</a:t>
            </a:r>
          </a:p>
          <a:p>
            <a:r>
              <a:rPr lang="ru-RU" dirty="0" smtClean="0"/>
              <a:t>После</a:t>
            </a:r>
            <a:r>
              <a:rPr lang="ru-RU" baseline="0" dirty="0" smtClean="0"/>
              <a:t> постановки семьи на учет СОП, </a:t>
            </a:r>
            <a:r>
              <a:rPr lang="ru-RU" baseline="0" dirty="0" err="1" smtClean="0"/>
              <a:t>КДНиЗП</a:t>
            </a:r>
            <a:r>
              <a:rPr lang="ru-RU" baseline="0" dirty="0" smtClean="0"/>
              <a:t> назначает координатора – субъекта профилактики. Координатор назначает куратора (специалиста своего учреждения). </a:t>
            </a:r>
          </a:p>
          <a:p>
            <a:r>
              <a:rPr lang="ru-RU" baseline="0" dirty="0" smtClean="0"/>
              <a:t>Куратор разрабатывает программу сопровождения семьи СОП. </a:t>
            </a:r>
          </a:p>
          <a:p>
            <a:r>
              <a:rPr lang="ru-RU" baseline="0" dirty="0" smtClean="0"/>
              <a:t>В разработке программы принимают участие все субъекты профилактики.</a:t>
            </a:r>
          </a:p>
          <a:p>
            <a:r>
              <a:rPr lang="ru-RU" baseline="0" dirty="0" smtClean="0"/>
              <a:t>Для устранения причин, которые привели семью в СОП, куратор проводит диагностические мероприятия, из которых становится понятно, какие у семьи реальные проблемы.</a:t>
            </a:r>
          </a:p>
          <a:p>
            <a:r>
              <a:rPr lang="ru-RU" baseline="0" dirty="0" smtClean="0"/>
              <a:t>Куратор определяет цель воздействия на семью (иначе - ожидаемый результат работы с семьей).</a:t>
            </a:r>
          </a:p>
          <a:p>
            <a:r>
              <a:rPr lang="ru-RU" baseline="0" dirty="0" smtClean="0"/>
              <a:t>Исходя из проблем семьи и цели определяются члены межведомственной рабочей группы.</a:t>
            </a:r>
          </a:p>
          <a:p>
            <a:r>
              <a:rPr lang="ru-RU" baseline="0" dirty="0" smtClean="0"/>
              <a:t>В дальнейшем члены рабочей группы (МГР) определяют содержание своей деятельности, выбирают способы воздействия на семью. Это все фиксируется в </a:t>
            </a:r>
            <a:r>
              <a:rPr lang="ru-RU" baseline="0" dirty="0" err="1" smtClean="0"/>
              <a:t>комплесном</a:t>
            </a:r>
            <a:r>
              <a:rPr lang="ru-RU" baseline="0" dirty="0" smtClean="0"/>
              <a:t> плане реабилитации семьи (КИПР).</a:t>
            </a:r>
          </a:p>
          <a:p>
            <a:r>
              <a:rPr lang="ru-RU" baseline="0" dirty="0" smtClean="0"/>
              <a:t>Определяются сроки выполнения мероприятий, ИПР подписывается с семьей.</a:t>
            </a:r>
          </a:p>
          <a:p>
            <a:r>
              <a:rPr lang="ru-RU" baseline="0" dirty="0" smtClean="0"/>
              <a:t>Считается, что преодоление семьей 4-х этапов от кризиса до базового уровня длится в среднем 1-2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в базе данных семей СОП, проживающих на территории нашего города на сегодняшний день есть 3 семьи, которые состоят на учете более 3-х лет. </a:t>
            </a: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Дата постановки в СОП</a:t>
            </a: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Основание </a:t>
            </a: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Причина 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09.04.2015 г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условий либо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обстановки, не отвечающей требованиям безопасности и (или) воспитания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 склонны 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употреблению спиртного, дети без надзора, в семье скандалы, драки м/у родителями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13.08.2015 г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Ненадлежащее исполнение родительских обязанностей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Злоупотребление  родителями 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спиртными напитками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26.10.2015 г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Оказывающее отрицательное воздействие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 склонны 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употреблению спиртного, дети без надзора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/>
              <a:t>Возникает вопрос «почему»?</a:t>
            </a:r>
          </a:p>
          <a:p>
            <a:r>
              <a:rPr lang="ru-RU" dirty="0" smtClean="0"/>
              <a:t>Что не так в работе специалистов?</a:t>
            </a:r>
          </a:p>
          <a:p>
            <a:r>
              <a:rPr lang="ru-RU" dirty="0" smtClean="0"/>
              <a:t>Какие причины и какие условия заставляют субъекты так долго оказывать семье услуги, помощь и поддержку. Почему до сих</a:t>
            </a:r>
            <a:r>
              <a:rPr lang="ru-RU" baseline="0" dirty="0" smtClean="0"/>
              <a:t> пор семья сама не находит выхода из кризиса?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 нашем случае</a:t>
            </a:r>
            <a:r>
              <a:rPr lang="ru-RU" baseline="0" dirty="0" smtClean="0"/>
              <a:t> речь идет о семьях, где все родители </a:t>
            </a:r>
            <a:r>
              <a:rPr lang="ru-RU" baseline="0" dirty="0" err="1" smtClean="0"/>
              <a:t>алкоголизированы</a:t>
            </a:r>
            <a:r>
              <a:rPr lang="ru-RU" baseline="0" dirty="0" smtClean="0"/>
              <a:t>. Матери уже лишались родительских прав в отношении старших детей. Теперь в семьях родились еще дети. Родители не работают. </a:t>
            </a:r>
            <a:r>
              <a:rPr lang="ru-RU" baseline="0" dirty="0"/>
              <a:t> </a:t>
            </a:r>
            <a:r>
              <a:rPr lang="ru-RU" baseline="0" dirty="0" smtClean="0"/>
              <a:t>Употребление алкоголя является периодическим. Бывают периоды трезвости. Но если родители пьют, это заканчивается драками, побоями, скандалами.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88E6-585A-4E6E-99F1-4BB05A75FF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latin typeface="Times New Roman" pitchFamily="18" charset="0"/>
                <a:cs typeface="Times New Roman" pitchFamily="18" charset="0"/>
              </a:rPr>
              <a:t>Поэтому у субъектов встает вопрос, что же еще нужно сделать, чтобы вывести семью из кризиса, чтобы семья сама захотела себе</a:t>
            </a:r>
            <a:r>
              <a:rPr lang="ru-RU" sz="1200" b="0" i="0" baseline="0" dirty="0" smtClean="0">
                <a:latin typeface="Times New Roman" pitchFamily="18" charset="0"/>
                <a:cs typeface="Times New Roman" pitchFamily="18" charset="0"/>
              </a:rPr>
              <a:t> помочь.</a:t>
            </a:r>
          </a:p>
          <a:p>
            <a:r>
              <a:rPr lang="ru-RU" sz="1200" b="0" i="0" baseline="0" dirty="0" smtClean="0">
                <a:latin typeface="Times New Roman" pitchFamily="18" charset="0"/>
                <a:cs typeface="Times New Roman" pitchFamily="18" charset="0"/>
              </a:rPr>
              <a:t>За эти 4 года в семьях жизнь идет по устойчивой синусоиде. </a:t>
            </a:r>
          </a:p>
          <a:p>
            <a:r>
              <a:rPr lang="ru-RU" sz="1200" b="0" i="0" baseline="0" dirty="0" smtClean="0">
                <a:latin typeface="Times New Roman" pitchFamily="18" charset="0"/>
                <a:cs typeface="Times New Roman" pitchFamily="18" charset="0"/>
              </a:rPr>
              <a:t>Только члены рабочей группы отчитаются о положительной динамике в семье, у родителей наступает очередной кризис. Так и не можем решиться перевести семьи с учета СОП на профилактический учет.</a:t>
            </a:r>
            <a:endParaRPr lang="ru-RU" sz="1200" b="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88E6-585A-4E6E-99F1-4BB05A75FF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Все вы знаете, что такое учет СОП.</a:t>
            </a: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Чтобы разобраться, какие методы и приемы применять в свей работе, нужно выяснить все причины семейного неблагополучия.</a:t>
            </a:r>
          </a:p>
          <a:p>
            <a:pPr lvl="0"/>
            <a:endParaRPr lang="ru-RU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Первое – это алкоголизация родителей.</a:t>
            </a: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Второе – воспитательный потенциал родителей низкий, чаще – семьи неполные.</a:t>
            </a: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У родителей отсутствует образование, есть только школьный уровень.</a:t>
            </a: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Родители не работают.</a:t>
            </a:r>
          </a:p>
          <a:p>
            <a:pPr lvl="0"/>
            <a:endParaRPr lang="ru-RU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В таких семьях увеличивается </a:t>
            </a:r>
            <a:r>
              <a:rPr lang="ru-RU" sz="1200" b="0" i="0" u="none" dirty="0" smtClean="0">
                <a:latin typeface="Times New Roman" pitchFamily="18" charset="0"/>
                <a:cs typeface="Times New Roman" pitchFamily="18" charset="0"/>
              </a:rPr>
              <a:t>рост различных проявлений жестокого обращения с детьми, использование некорректных приемов воспитания.</a:t>
            </a:r>
          </a:p>
          <a:p>
            <a:pPr lvl="0"/>
            <a:r>
              <a:rPr lang="ru-RU" sz="1200" b="0" i="0" u="none" dirty="0" smtClean="0">
                <a:latin typeface="Times New Roman" pitchFamily="18" charset="0"/>
                <a:cs typeface="Times New Roman" pitchFamily="18" charset="0"/>
              </a:rPr>
              <a:t>Участились случаи, когда родители бросают своих детей на воспитание своим родителям или родственникам.</a:t>
            </a:r>
          </a:p>
          <a:p>
            <a:pPr lvl="0"/>
            <a:endParaRPr lang="ru-RU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0" u="sng" dirty="0" smtClean="0">
                <a:latin typeface="Times New Roman" pitchFamily="18" charset="0"/>
                <a:cs typeface="Times New Roman" pitchFamily="18" charset="0"/>
              </a:rPr>
              <a:t>Особенности 2018 года:</a:t>
            </a:r>
          </a:p>
          <a:p>
            <a:pPr lvl="1"/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подростки убегают из дома</a:t>
            </a:r>
          </a:p>
          <a:p>
            <a:pPr lvl="1"/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подростки имеют суицидальные мысли и настроения</a:t>
            </a:r>
          </a:p>
          <a:p>
            <a:pPr lvl="1"/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подростки совершают противоправные поступки</a:t>
            </a:r>
          </a:p>
          <a:p>
            <a:pPr lvl="0"/>
            <a:endParaRPr lang="ru-RU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88E6-585A-4E6E-99F1-4BB05A75FF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продуктивно выстраивать</a:t>
            </a:r>
            <a:r>
              <a:rPr lang="ru-RU" baseline="0" dirty="0" smtClean="0"/>
              <a:t> свою работу с семьей, мы проанализировали, с каким типом семей мы сталкиваемся на сегодняшний момент.</a:t>
            </a:r>
          </a:p>
          <a:p>
            <a:r>
              <a:rPr lang="ru-RU" dirty="0" smtClean="0"/>
              <a:t>4% семей – это семьи с преобладанием конфронтационного стиля общения.</a:t>
            </a:r>
          </a:p>
          <a:p>
            <a:r>
              <a:rPr lang="ru-RU" dirty="0" smtClean="0"/>
              <a:t>23% - семьи аморальные, с забвением всяких моральных норм.</a:t>
            </a:r>
            <a:r>
              <a:rPr lang="ru-RU" baseline="0" dirty="0" smtClean="0"/>
              <a:t> </a:t>
            </a:r>
          </a:p>
          <a:p>
            <a:pPr algn="l"/>
            <a:r>
              <a:rPr lang="ru-RU" dirty="0" smtClean="0"/>
              <a:t>25%</a:t>
            </a:r>
            <a:r>
              <a:rPr lang="ru-RU" baseline="0" dirty="0" smtClean="0"/>
              <a:t> - семьи с педагогической несостоятельностью. У них наблюдается стойкое нежелание </a:t>
            </a:r>
            <a:r>
              <a:rPr lang="ru-RU" sz="1200" b="0" kern="12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что-либо изменять в  содержании и методах воспитания,  такая семья сознательно или невольно настраивает ребёнка</a:t>
            </a:r>
          </a:p>
          <a:p>
            <a:pPr algn="l"/>
            <a:r>
              <a:rPr lang="ru-RU" sz="1200" b="0" kern="12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на непринятие общественных норм.</a:t>
            </a:r>
          </a:p>
          <a:p>
            <a:pPr algn="l"/>
            <a:r>
              <a:rPr lang="ru-RU" sz="1200" b="0" kern="12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13% - семьи асоциальные, где  дети находятся в обстановке  пренебрежения к общепринятым социальным и моральным нормам, </a:t>
            </a:r>
            <a:r>
              <a:rPr lang="ru-RU" sz="1200" b="0" kern="1200" baseline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kern="12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воспринимают как должное навыки отклоняющегося и противоправного поведения.</a:t>
            </a:r>
          </a:p>
          <a:p>
            <a:pPr algn="l"/>
            <a:endParaRPr lang="ru-RU" sz="1200" b="0" kern="1200" dirty="0" smtClean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Поэтому в своей работе мы сталкиваемся со следующими трудностями: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Родители не выполняют рекомендации специалистов, не осознают остроту проблемы в семье, не считают важным выполнение плана мероприятий КИПР.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Иждивенчество родителей  </a:t>
            </a:r>
          </a:p>
          <a:p>
            <a:endParaRPr lang="ru-RU" dirty="0" smtClean="0"/>
          </a:p>
          <a:p>
            <a:r>
              <a:rPr lang="ru-RU" dirty="0" smtClean="0"/>
              <a:t>И еще такой момент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 все члены межведомственных рабочих групп считают необходимым принимать участие в заседаниях МРГ, в подготовке и реализации межведомственного плана работы с семьей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Мы, как учреждение социального обслуживания населения выполняем определенные функции по сопровождению семей.</a:t>
            </a:r>
          </a:p>
          <a:p>
            <a:r>
              <a:rPr lang="ru-RU" dirty="0" smtClean="0"/>
              <a:t>В данном случае это-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Оказание социальных услуг, находящимся в СОП, в целях сохранения  ребенка в семье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Социальный патронаж семей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Оказание индивидуально ориентированного комплекса социальных услуг семьям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Повышение  психолого-педагогической и социально-правовой компетентности родителей в области семейного воспитания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Мотивирование  семей для обращения за предоставлением социальных услуг Учреждением</a:t>
            </a:r>
          </a:p>
          <a:p>
            <a:endParaRPr lang="ru-RU" dirty="0" smtClean="0"/>
          </a:p>
          <a:p>
            <a:r>
              <a:rPr lang="ru-RU" dirty="0" smtClean="0"/>
              <a:t>В работе с семьями мы используем индивидуальный и групповой методы, организовываем клубную работу, проводим различного</a:t>
            </a:r>
            <a:r>
              <a:rPr lang="ru-RU" baseline="0" dirty="0" smtClean="0"/>
              <a:t> вида диагностику, разрабатываем программы реабилитации, ведем консультирование, используем метод поддержки, приглашаем на </a:t>
            </a:r>
            <a:r>
              <a:rPr lang="ru-RU" baseline="0" dirty="0" err="1" smtClean="0"/>
              <a:t>досуговые</a:t>
            </a:r>
            <a:r>
              <a:rPr lang="ru-RU" baseline="0" dirty="0" smtClean="0"/>
              <a:t> мероприятия.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того, чтобы проводить реабилитацию мы предлагаем несовершеннолетним</a:t>
            </a:r>
            <a:r>
              <a:rPr lang="ru-RU" baseline="0" dirty="0" smtClean="0"/>
              <a:t> и их родителям принимать </a:t>
            </a:r>
            <a:r>
              <a:rPr lang="ru-RU" dirty="0" smtClean="0"/>
              <a:t>участие в наших программах и клубах.</a:t>
            </a:r>
            <a:r>
              <a:rPr lang="ru-RU" baseline="0" dirty="0" smtClean="0"/>
              <a:t> А именно:</a:t>
            </a:r>
          </a:p>
          <a:p>
            <a:pPr algn="l">
              <a:spcAft>
                <a:spcPts val="0"/>
              </a:spcAft>
            </a:pPr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«Все, что тебя касается», «Счастье, когда тебя понимают» 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здорового образа жизни у подростков, навыков бесконфликтного поведения.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собрания.</a:t>
            </a:r>
          </a:p>
          <a:p>
            <a:pPr algn="l">
              <a:spcAft>
                <a:spcPts val="0"/>
              </a:spcAft>
            </a:pP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l"/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Клуб «Семейный очаг»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Развлекательно познавательные занятия с детьми и их родителями.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Диспуты, круглые столы, чаепитие, организованный совместный досуг, теоретические и практические  занятия с членами семей</a:t>
            </a:r>
          </a:p>
          <a:p>
            <a:pPr algn="l"/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«Дорога  с нуля» 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несовершеннолетними, совершившими противоправные деяния и состоящими  на профилактическом учете .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Консультация родителей</a:t>
            </a:r>
          </a:p>
          <a:p>
            <a:pPr algn="l">
              <a:spcAft>
                <a:spcPts val="0"/>
              </a:spcAft>
            </a:pPr>
            <a:r>
              <a:rPr lang="ru-RU" sz="12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EDE9-7903-43B9-B5C6-D72872974AA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88B0-FF33-40CE-A76A-7610714793A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C19C-D1B5-4FE3-A476-584EEEAB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1.jpeg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86116" y="2857496"/>
            <a:ext cx="5643602" cy="2643206"/>
          </a:xfrm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«Индивидуально-профилактическая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семьями СОП»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Зеленогорск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- 2019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571868" y="6215082"/>
            <a:ext cx="5214974" cy="35719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Директор Центра семьи            Марченко Валентина Олеговна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G:\60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4282" y="3071810"/>
            <a:ext cx="2928925" cy="2311104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428604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МИНИСТЕРСТВО СОЦИАЛЬНОЙ ПОЛИТИКИ КРАСНОЯРСКОГО КРАЯ</a:t>
            </a:r>
          </a:p>
          <a:p>
            <a:pPr lvl="0"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КРАЕВОЕ ГОСУДАРСТВЕННОЕ БЮДЖЕТНОЕ УЧРЕЖДЕНИЕ </a:t>
            </a:r>
          </a:p>
          <a:p>
            <a:pPr lvl="0"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СОЦИАЛЬНОГО ОБСЛУЖИВАНИЯ</a:t>
            </a:r>
          </a:p>
          <a:p>
            <a:pPr lvl="0"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Центр социальной помощи семье и детям «Зеленогорский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285728"/>
            <a:ext cx="1785918" cy="1738772"/>
            <a:chOff x="7143768" y="0"/>
            <a:chExt cx="1785918" cy="1738772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9"/>
          <p:cNvGrpSpPr/>
          <p:nvPr/>
        </p:nvGrpSpPr>
        <p:grpSpPr>
          <a:xfrm>
            <a:off x="0" y="214290"/>
            <a:ext cx="1785918" cy="1738772"/>
            <a:chOff x="7143768" y="0"/>
            <a:chExt cx="1785918" cy="1738772"/>
          </a:xfrm>
        </p:grpSpPr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42844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815" y="5356021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15" y="5478001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75FE1E0C-BCA3-49E2-B009-718CA79460E0}"/>
              </a:ext>
            </a:extLst>
          </p:cNvPr>
          <p:cNvGrpSpPr/>
          <p:nvPr/>
        </p:nvGrpSpPr>
        <p:grpSpPr>
          <a:xfrm>
            <a:off x="2123728" y="214289"/>
            <a:ext cx="6912768" cy="6406105"/>
            <a:chOff x="906781" y="670456"/>
            <a:chExt cx="9075953" cy="5189959"/>
          </a:xfrm>
        </p:grpSpPr>
        <p:sp>
          <p:nvSpPr>
            <p:cNvPr id="3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96E6D23D-C100-4CD3-856A-2C0962C0C43D}"/>
                </a:ext>
              </a:extLst>
            </p:cNvPr>
            <p:cNvSpPr/>
            <p:nvPr/>
          </p:nvSpPr>
          <p:spPr>
            <a:xfrm>
              <a:off x="906781" y="1342355"/>
              <a:ext cx="3019924" cy="50530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Социальное сопровождение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D8FFB0A-6106-4BC6-8993-79DB21C779CD}"/>
                </a:ext>
              </a:extLst>
            </p:cNvPr>
            <p:cNvSpPr/>
            <p:nvPr/>
          </p:nvSpPr>
          <p:spPr>
            <a:xfrm>
              <a:off x="914403" y="3274881"/>
              <a:ext cx="3027045" cy="257315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Программы «Все, что тебя касается», «Счастье, когда тебя понимают» </a:t>
              </a:r>
              <a:endParaRPr lang="ru-RU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Формирование навыков здорового образа жизни у подростков, навыков бесконфликтного поведения.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Родительские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собрания</a:t>
              </a:r>
            </a:p>
            <a:p>
              <a:pPr>
                <a:spcAft>
                  <a:spcPts val="0"/>
                </a:spcAft>
              </a:pPr>
              <a:r>
                <a:rPr lang="ru-RU" sz="1400" kern="1200" dirty="0">
                  <a:solidFill>
                    <a:srgbClr val="385623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1B141FD4-49D0-4758-8F21-58A8160EE8B7}"/>
                </a:ext>
              </a:extLst>
            </p:cNvPr>
            <p:cNvSpPr/>
            <p:nvPr/>
          </p:nvSpPr>
          <p:spPr>
            <a:xfrm>
              <a:off x="1026018" y="670456"/>
              <a:ext cx="8889997" cy="5219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Привлечение семей к сотрудничеству через различные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программы в рамках КИПР</a:t>
              </a:r>
              <a:endPara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077B3E9F-A944-41B6-8441-1E7D873D365F}"/>
                </a:ext>
              </a:extLst>
            </p:cNvPr>
            <p:cNvSpPr/>
            <p:nvPr/>
          </p:nvSpPr>
          <p:spPr>
            <a:xfrm>
              <a:off x="6875144" y="1347041"/>
              <a:ext cx="2921633" cy="508821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kern="12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Реабилитация  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17F81380-8815-43A1-83CE-81D827AEDA0D}"/>
                </a:ext>
              </a:extLst>
            </p:cNvPr>
            <p:cNvSpPr/>
            <p:nvPr/>
          </p:nvSpPr>
          <p:spPr>
            <a:xfrm>
              <a:off x="4014858" y="1342354"/>
              <a:ext cx="2753476" cy="51819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kern="12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Диагностика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7EE5205D-A5AB-40B1-BAD3-04EDF33C47D0}"/>
                </a:ext>
              </a:extLst>
            </p:cNvPr>
            <p:cNvSpPr/>
            <p:nvPr/>
          </p:nvSpPr>
          <p:spPr>
            <a:xfrm>
              <a:off x="4036694" y="3274881"/>
              <a:ext cx="2838450" cy="25855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Клуб 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«Семейный очаг»</a:t>
              </a:r>
              <a:endParaRPr lang="ru-RU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Развлекательно познавательные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занятия с детьми и их родителями.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Диспуты, круглые столы, чаепитие, организованный совместный досуг, теоретические и практические  занятия с членами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семей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FBDF83DE-F810-489B-86EC-60B27670829F}"/>
                </a:ext>
              </a:extLst>
            </p:cNvPr>
            <p:cNvSpPr/>
            <p:nvPr/>
          </p:nvSpPr>
          <p:spPr>
            <a:xfrm>
              <a:off x="6970393" y="3274881"/>
              <a:ext cx="3012341" cy="257315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Программа 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«Дорога  </a:t>
              </a:r>
              <a:r>
                <a:rPr lang="ru-RU" sz="14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нуля» 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Работа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несовершеннолетними, совершившими противоправные деяния и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состоящими  на профилактическом учете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 Консультация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родителей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7" name="Picture 3" descr="\\Server\foto_video\2018\ОСПСиД\Дерево семейных ценностей\DSC_0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785926"/>
            <a:ext cx="2148856" cy="1500198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27000">
            <a:bevelT w="190500" h="38100"/>
          </a:sp3d>
        </p:spPr>
      </p:pic>
      <p:pic>
        <p:nvPicPr>
          <p:cNvPr id="1028" name="Picture 4" descr="\\Server\foto_video\2018\Карапуз\Клуб для родителей февраль 2018г\DSC_02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85926"/>
            <a:ext cx="2101420" cy="1500198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27000">
            <a:bevelT w="190500" h="38100"/>
          </a:sp3d>
        </p:spPr>
      </p:pic>
      <p:pic>
        <p:nvPicPr>
          <p:cNvPr id="1029" name="Picture 5" descr="\\Server\foto_video\2015\Фото на конкурс\16.JPG"/>
          <p:cNvPicPr>
            <a:picLocks noChangeAspect="1" noChangeArrowheads="1"/>
          </p:cNvPicPr>
          <p:nvPr/>
        </p:nvPicPr>
        <p:blipFill>
          <a:blip r:embed="rId8" cstate="print"/>
          <a:srcRect r="3906" b="12500"/>
          <a:stretch>
            <a:fillRect/>
          </a:stretch>
        </p:blipFill>
        <p:spPr bwMode="auto">
          <a:xfrm>
            <a:off x="2214546" y="1785926"/>
            <a:ext cx="2196720" cy="1500198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27000"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2417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0" y="214290"/>
            <a:ext cx="1785918" cy="1738772"/>
            <a:chOff x="7143768" y="0"/>
            <a:chExt cx="1785918" cy="1738772"/>
          </a:xfrm>
        </p:grpSpPr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42844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815" y="5356021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15" y="5478001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21" name="Группа 32">
            <a:extLst>
              <a:ext uri="{FF2B5EF4-FFF2-40B4-BE49-F238E27FC236}">
                <a16:creationId xmlns:a16="http://schemas.microsoft.com/office/drawing/2014/main" xmlns="" id="{75FE1E0C-BCA3-49E2-B009-718CA79460E0}"/>
              </a:ext>
            </a:extLst>
          </p:cNvPr>
          <p:cNvGrpSpPr/>
          <p:nvPr/>
        </p:nvGrpSpPr>
        <p:grpSpPr>
          <a:xfrm>
            <a:off x="2098212" y="142852"/>
            <a:ext cx="6831506" cy="6558503"/>
            <a:chOff x="732136" y="546989"/>
            <a:chExt cx="8969261" cy="5313426"/>
          </a:xfrm>
        </p:grpSpPr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D8FFB0A-6106-4BC6-8993-79DB21C779CD}"/>
                </a:ext>
              </a:extLst>
            </p:cNvPr>
            <p:cNvSpPr/>
            <p:nvPr/>
          </p:nvSpPr>
          <p:spPr>
            <a:xfrm>
              <a:off x="914403" y="3093538"/>
              <a:ext cx="3027045" cy="275449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Программа </a:t>
              </a:r>
              <a:r>
                <a:rPr lang="ru-RU" sz="14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«Ремень» 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Занятия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детьми дошкольного и младшего школьного возраста.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Родительские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собрания</a:t>
              </a:r>
            </a:p>
            <a:p>
              <a:pPr>
                <a:spcAft>
                  <a:spcPts val="0"/>
                </a:spcAft>
              </a:pPr>
              <a:r>
                <a:rPr lang="ru-RU" sz="1400" kern="1200" dirty="0">
                  <a:solidFill>
                    <a:srgbClr val="385623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1B141FD4-49D0-4758-8F21-58A8160EE8B7}"/>
                </a:ext>
              </a:extLst>
            </p:cNvPr>
            <p:cNvSpPr/>
            <p:nvPr/>
          </p:nvSpPr>
          <p:spPr>
            <a:xfrm>
              <a:off x="732136" y="546989"/>
              <a:ext cx="8889997" cy="5219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385623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ПОЛЕЗНЫЕ РЕСУРСЫ</a:t>
              </a:r>
              <a:endPara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385623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ДЛЯ ДЕТЕЙ И ИХ РОДИТЕЛЕЙ В ЦЕНТРЕ СЕМЬИ</a:t>
              </a:r>
              <a:endParaRPr lang="ru-RU" sz="11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7EE5205D-A5AB-40B1-BAD3-04EDF33C47D0}"/>
                </a:ext>
              </a:extLst>
            </p:cNvPr>
            <p:cNvSpPr/>
            <p:nvPr/>
          </p:nvSpPr>
          <p:spPr>
            <a:xfrm>
              <a:off x="4036695" y="3093537"/>
              <a:ext cx="2838450" cy="276687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Клубы «Поверь в себя», «Очаг»</a:t>
              </a:r>
              <a:endParaRPr lang="ru-RU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Развлекательно познавательные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занятия с детьми с ОВ, с замещающими семьями.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Диспуты, круглые столы, чаепитие, организованный совместный досуг, теоретические и практические  занятия с членами </a:t>
              </a: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семей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FBDF83DE-F810-489B-86EC-60B27670829F}"/>
                </a:ext>
              </a:extLst>
            </p:cNvPr>
            <p:cNvSpPr/>
            <p:nvPr/>
          </p:nvSpPr>
          <p:spPr>
            <a:xfrm>
              <a:off x="6970393" y="3093538"/>
              <a:ext cx="2731004" cy="275449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Программа 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«Капельки», «Ступени», «Облака», «</a:t>
              </a:r>
              <a:r>
                <a:rPr lang="ru-RU" sz="1400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Наркостоп</a:t>
              </a:r>
              <a:r>
                <a:rPr lang="ru-RU" sz="14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»,  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Работа  направлена на профилактику ПАВ</a:t>
              </a:r>
              <a:endPara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Прямоугольник: скругленные углы 5">
            <a:extLst>
              <a:ext uri="{FF2B5EF4-FFF2-40B4-BE49-F238E27FC236}">
                <a16:creationId xmlns:a16="http://schemas.microsoft.com/office/drawing/2014/main" xmlns="" id="{1B141FD4-49D0-4758-8F21-58A8160EE8B7}"/>
              </a:ext>
            </a:extLst>
          </p:cNvPr>
          <p:cNvSpPr/>
          <p:nvPr/>
        </p:nvSpPr>
        <p:spPr>
          <a:xfrm>
            <a:off x="2071670" y="928670"/>
            <a:ext cx="6771133" cy="644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неблагополучия и негативных проявлений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Server\foto_video\2018\Карапуз\семинар БОРОДИНО\DSC_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85926"/>
            <a:ext cx="2143140" cy="130640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27000">
            <a:bevelT w="190500" h="38100"/>
          </a:sp3d>
        </p:spPr>
      </p:pic>
      <p:pic>
        <p:nvPicPr>
          <p:cNvPr id="2051" name="Picture 3" descr="\\Server\foto_video\2017 год\Фото техникум 06.04\DSC_03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85926"/>
            <a:ext cx="2000264" cy="135732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pic>
      <p:pic>
        <p:nvPicPr>
          <p:cNvPr id="2053" name="Picture 5" descr="\\Server\foto_video\2015\Фото на конкурс\DSC03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785926"/>
            <a:ext cx="2143140" cy="135732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27000"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2417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929454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сетью социальных контактов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G:\60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8056" r="18055"/>
          <a:stretch>
            <a:fillRect/>
          </a:stretch>
        </p:blipFill>
        <p:spPr bwMode="auto">
          <a:xfrm>
            <a:off x="7786710" y="3071810"/>
            <a:ext cx="730255" cy="85725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47" name="Группа 46"/>
          <p:cNvGrpSpPr/>
          <p:nvPr/>
        </p:nvGrpSpPr>
        <p:grpSpPr>
          <a:xfrm>
            <a:off x="2285984" y="1285860"/>
            <a:ext cx="6072230" cy="2578572"/>
            <a:chOff x="2071670" y="2071678"/>
            <a:chExt cx="6072230" cy="2578572"/>
          </a:xfrm>
        </p:grpSpPr>
        <p:pic>
          <p:nvPicPr>
            <p:cNvPr id="11" name="Picture 4" descr="G:\Съезд социальных работников МОСКВА\картинки к презентации\1377849322.jpg"/>
            <p:cNvPicPr>
              <a:picLocks noChangeAspect="1" noChangeArrowheads="1"/>
            </p:cNvPicPr>
            <p:nvPr/>
          </p:nvPicPr>
          <p:blipFill>
            <a:blip r:embed="rId4" cstate="print"/>
            <a:srcRect l="16000"/>
            <a:stretch>
              <a:fillRect/>
            </a:stretch>
          </p:blipFill>
          <p:spPr bwMode="auto">
            <a:xfrm>
              <a:off x="2285984" y="3714752"/>
              <a:ext cx="785818" cy="935498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786050" y="3786190"/>
              <a:ext cx="535785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786050" y="2857496"/>
              <a:ext cx="1285884" cy="92869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071934" y="2857496"/>
              <a:ext cx="2286016" cy="158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6357950" y="2071678"/>
              <a:ext cx="1785950" cy="78581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00298" y="2857496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Обострилось внимание мира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7620" y="2071678"/>
              <a:ext cx="1357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Нахождение ребенка в стационаре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894397" y="3321049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4537075" y="3321049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3249603" y="3536951"/>
              <a:ext cx="510384" cy="8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72132" y="2071678"/>
              <a:ext cx="1428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Передача ребенка  в детский  дом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71670" y="3571876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Кризис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2285984" y="4000504"/>
            <a:ext cx="1785950" cy="357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Диагностический блок</a:t>
            </a:r>
          </a:p>
        </p:txBody>
      </p:sp>
      <p:pic>
        <p:nvPicPr>
          <p:cNvPr id="42" name="Picture 4" descr="P1170237"/>
          <p:cNvPicPr>
            <a:picLocks noChangeAspect="1" noChangeArrowheads="1"/>
          </p:cNvPicPr>
          <p:nvPr/>
        </p:nvPicPr>
        <p:blipFill>
          <a:blip r:embed="rId5" cstate="print"/>
          <a:srcRect l="3334" r="2499"/>
          <a:stretch>
            <a:fillRect/>
          </a:stretch>
        </p:blipFill>
        <p:spPr bwMode="auto">
          <a:xfrm>
            <a:off x="2285984" y="4500570"/>
            <a:ext cx="1428760" cy="11376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3" name="Скругленный прямоугольник 9"/>
          <p:cNvSpPr/>
          <p:nvPr/>
        </p:nvSpPr>
        <p:spPr>
          <a:xfrm>
            <a:off x="4214810" y="3143248"/>
            <a:ext cx="2071702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Мобилизация ближайшего окружения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4500562" y="3857628"/>
            <a:ext cx="1481546" cy="1143008"/>
            <a:chOff x="4572000" y="5286388"/>
            <a:chExt cx="1481546" cy="1143008"/>
          </a:xfrm>
        </p:grpSpPr>
        <p:pic>
          <p:nvPicPr>
            <p:cNvPr id="44" name="Picture 2" descr="C:\Documents and Settings\user\Рабочий стол\фото к Москве\DSCN2793.JPG"/>
            <p:cNvPicPr>
              <a:picLocks noChangeAspect="1" noChangeArrowheads="1"/>
            </p:cNvPicPr>
            <p:nvPr/>
          </p:nvPicPr>
          <p:blipFill>
            <a:blip r:embed="rId6" cstate="print"/>
            <a:srcRect l="2779"/>
            <a:stretch>
              <a:fillRect/>
            </a:stretch>
          </p:blipFill>
          <p:spPr bwMode="auto">
            <a:xfrm>
              <a:off x="4572000" y="5286388"/>
              <a:ext cx="1481546" cy="1143008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45" name="Прямоугольник 44"/>
            <p:cNvSpPr/>
            <p:nvPr/>
          </p:nvSpPr>
          <p:spPr>
            <a:xfrm>
              <a:off x="4857752" y="5286388"/>
              <a:ext cx="10715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itchFamily="18" charset="0"/>
                </a:rPr>
                <a:t>Приглашение на встречу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Скругленный прямоугольник 9"/>
          <p:cNvSpPr/>
          <p:nvPr/>
        </p:nvSpPr>
        <p:spPr>
          <a:xfrm>
            <a:off x="6643702" y="4000504"/>
            <a:ext cx="1785950" cy="357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Сетевая встреча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2549" t="38866" r="15789"/>
          <a:stretch>
            <a:fillRect/>
          </a:stretch>
        </p:blipFill>
        <p:spPr bwMode="auto">
          <a:xfrm>
            <a:off x="6929454" y="4500570"/>
            <a:ext cx="1785950" cy="114271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1" name="Прямоугольник 50"/>
          <p:cNvSpPr/>
          <p:nvPr/>
        </p:nvSpPr>
        <p:spPr>
          <a:xfrm>
            <a:off x="6643702" y="5715016"/>
            <a:ext cx="2357454" cy="5078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Проявление ситуации, побуждение  к действию, нацеленность на прошлые ощущения, побуждение к изменениям</a:t>
            </a:r>
            <a:endParaRPr lang="ru-RU" sz="900" b="1" i="1" dirty="0"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1670" y="5715016"/>
            <a:ext cx="1928826" cy="5078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Выяснение семейной ситуации,  поиск альтернативных  решений</a:t>
            </a:r>
            <a:endParaRPr lang="ru-RU" sz="900" b="1" i="1" dirty="0"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5072074"/>
            <a:ext cx="2643205" cy="7386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Работа с дискриминирующими установками </a:t>
            </a:r>
            <a:r>
              <a:rPr lang="ru-RU" sz="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(</a:t>
            </a:r>
            <a:r>
              <a:rPr lang="ru-RU" sz="9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инвалидизация</a:t>
            </a:r>
            <a:r>
              <a:rPr lang="ru-RU" sz="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,  </a:t>
            </a:r>
            <a:r>
              <a:rPr lang="ru-RU" sz="9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стереотпы</a:t>
            </a:r>
            <a:r>
              <a:rPr lang="ru-RU" sz="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,   сверхзадача, баланс)</a:t>
            </a:r>
            <a:endParaRPr lang="ru-RU" sz="900" b="1" i="1" dirty="0"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  <p:grpSp>
        <p:nvGrpSpPr>
          <p:cNvPr id="35" name="Группа 9"/>
          <p:cNvGrpSpPr/>
          <p:nvPr/>
        </p:nvGrpSpPr>
        <p:grpSpPr>
          <a:xfrm>
            <a:off x="178579" y="306861"/>
            <a:ext cx="1785918" cy="1738772"/>
            <a:chOff x="7143768" y="0"/>
            <a:chExt cx="1785918" cy="1738772"/>
          </a:xfrm>
        </p:grpSpPr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9" name="Прямоугольник 38"/>
          <p:cNvSpPr/>
          <p:nvPr/>
        </p:nvSpPr>
        <p:spPr>
          <a:xfrm>
            <a:off x="122815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534" y="5357826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14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14380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Социально-психологический тренинг как эффективный метод работы с родителями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1714488"/>
            <a:ext cx="6738974" cy="4714908"/>
            <a:chOff x="1571604" y="1928802"/>
            <a:chExt cx="7024694" cy="4429156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3704712274"/>
                </p:ext>
              </p:extLst>
            </p:nvPr>
          </p:nvGraphicFramePr>
          <p:xfrm>
            <a:off x="1571604" y="1928802"/>
            <a:ext cx="7024694" cy="4429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5" descr="G:\9469af21642f8378eb3eff2286f87.jpeg"/>
            <p:cNvPicPr>
              <a:picLocks noChangeAspect="1" noChangeArrowheads="1"/>
            </p:cNvPicPr>
            <p:nvPr/>
          </p:nvPicPr>
          <p:blipFill>
            <a:blip r:embed="rId8" cstate="print"/>
            <a:srcRect l="12314" r="16044"/>
            <a:stretch>
              <a:fillRect/>
            </a:stretch>
          </p:blipFill>
          <p:spPr bwMode="auto">
            <a:xfrm>
              <a:off x="1714480" y="3571876"/>
              <a:ext cx="1428760" cy="119657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6" descr="G:\Съезд социальных работников МОСКВА\картинки к презентации\i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14480" y="5143512"/>
              <a:ext cx="1428760" cy="107157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Picture 7" descr="G:\Съезд социальных работников МОСКВА\картинки к презентации\i (1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14480" y="2071677"/>
              <a:ext cx="1428760" cy="107157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0" name="Группа 9"/>
          <p:cNvGrpSpPr/>
          <p:nvPr/>
        </p:nvGrpSpPr>
        <p:grpSpPr>
          <a:xfrm>
            <a:off x="178579" y="306861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285720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297" y="5429879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2" name="Picture 2" descr="\\Server\foto_video\2015\прогулка октябрь 2015\Изображение 0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1857364"/>
            <a:ext cx="1357322" cy="11430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 descr="\\Server\foto_video\2015\центру 12 лет 2015\Изображение 0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7" y="3500438"/>
            <a:ext cx="1428759" cy="12144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4" name="Picture 4" descr="\\Server\foto_video\Липатова\фото мероприятий\фото\P116079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6" y="5143512"/>
            <a:ext cx="1428760" cy="11430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14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00" y="857232"/>
            <a:ext cx="714380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9"/>
          <p:cNvGrpSpPr/>
          <p:nvPr/>
        </p:nvGrpSpPr>
        <p:grpSpPr>
          <a:xfrm>
            <a:off x="178579" y="306861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285720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" y="5429879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\\Server\foto_video\2018\Арбузная вечеринка\DSC_0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214554"/>
            <a:ext cx="5324100" cy="3539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14380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Количество семей СОП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Зеленогорске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5 лет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4282" y="285728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14282" y="5214950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285984" y="1285860"/>
          <a:ext cx="6524630" cy="528641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04926"/>
                <a:gridCol w="1304926"/>
                <a:gridCol w="1304926"/>
                <a:gridCol w="1304926"/>
                <a:gridCol w="1304926"/>
              </a:tblGrid>
              <a:tr h="7962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 января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за год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Снято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год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«+»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динамикой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8025">
                <a:tc>
                  <a:txBody>
                    <a:bodyPr/>
                    <a:lstStyle/>
                    <a:p>
                      <a:pPr algn="ctr"/>
                      <a:endParaRPr lang="ru-RU" i="1" u="sng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u="sng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i="1" u="sng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8025">
                <a:tc>
                  <a:txBody>
                    <a:bodyPr/>
                    <a:lstStyle/>
                    <a:p>
                      <a:pPr algn="ctr"/>
                      <a:endParaRPr lang="ru-RU" i="1" u="sng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u="sng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i="1" u="sng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семья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семьи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8025">
                <a:tc>
                  <a:txBody>
                    <a:bodyPr/>
                    <a:lstStyle/>
                    <a:p>
                      <a:pPr algn="ctr"/>
                      <a:endParaRPr lang="ru-RU" i="1" u="sng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u="sng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i="1" u="sng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семьи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8025">
                <a:tc>
                  <a:txBody>
                    <a:bodyPr/>
                    <a:lstStyle/>
                    <a:p>
                      <a:pPr algn="ctr"/>
                      <a:endParaRPr lang="ru-RU" i="1" u="sng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u="sng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i="1" u="sng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семьи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8025">
                <a:tc>
                  <a:txBody>
                    <a:bodyPr/>
                    <a:lstStyle/>
                    <a:p>
                      <a:pPr algn="ctr"/>
                      <a:endParaRPr lang="ru-RU" i="1" u="sng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i="1" u="sng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i="1" u="sng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семей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семьи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семьи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семья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21442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программы сопровождения семьи СОП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142984"/>
            <a:ext cx="2214578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Органы опеки и попечительства</a:t>
            </a:r>
          </a:p>
        </p:txBody>
      </p:sp>
      <p:pic>
        <p:nvPicPr>
          <p:cNvPr id="10" name="Picture 14" descr="G:\Съезд социальных работников МОСКВА\shutterstock_111243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1928826" cy="19288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3108" y="1785926"/>
            <a:ext cx="2214578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Учреждения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2786058"/>
            <a:ext cx="1785950" cy="14287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КДНиЗП</a:t>
            </a:r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08" y="1214422"/>
            <a:ext cx="2428892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ОМВД России по ЗАТО г. </a:t>
            </a:r>
            <a:r>
              <a:rPr lang="ru-RU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Зеленогорск</a:t>
            </a:r>
            <a:endParaRPr lang="ru-RU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1857364"/>
            <a:ext cx="2214578" cy="128588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Учреждения здравоохранения</a:t>
            </a:r>
          </a:p>
          <a:p>
            <a:pPr algn="ctr"/>
            <a:endParaRPr lang="ru-RU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УСЗН</a:t>
            </a:r>
          </a:p>
        </p:txBody>
      </p:sp>
      <p:pic>
        <p:nvPicPr>
          <p:cNvPr id="15" name="Picture 9" descr="G:\Съезд социальных работников МОСКВА\картинки к презентации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928694" cy="4981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608381" y="2106603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822959" y="2106603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465505" y="253523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180149" y="260666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43108" y="5786454"/>
            <a:ext cx="3071834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Устранение причин насилия, жестокого обращения, нарушения прав и законных интересов несовершеннолетних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86454"/>
            <a:ext cx="3429024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Выведение семьи из состояния СОП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357826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24" name="Группа 9"/>
          <p:cNvGrpSpPr/>
          <p:nvPr/>
        </p:nvGrpSpPr>
        <p:grpSpPr>
          <a:xfrm>
            <a:off x="142844" y="285728"/>
            <a:ext cx="1785918" cy="1738772"/>
            <a:chOff x="7143768" y="0"/>
            <a:chExt cx="1785918" cy="1738772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357422" y="3929066"/>
            <a:ext cx="6500858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Составление перечня реальных проблем и их причин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Определение цели воздействия (ожидаемого результата)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Определение участников воздействия (субъекты профилактики)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Определение содержания деятельности конкретных специалистов, выбор способов воздействия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Определение сроков выполнения всех планируемых мероприятий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Составление плана работы с семьей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214686"/>
            <a:ext cx="485778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+ КУРАТОР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14380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длительного нахождения семей в СОП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214282" y="285728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14282" y="5214950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0298" y="1357298"/>
          <a:ext cx="6096000" cy="5029200"/>
        </p:xfrm>
        <a:graphic>
          <a:graphicData uri="http://schemas.openxmlformats.org/drawingml/2006/table">
            <a:tbl>
              <a:tblPr firstRow="1" bandRow="1">
                <a:solidFill>
                  <a:srgbClr val="FF6600"/>
                </a:solidFill>
                <a:tableStyleId>{08FB837D-C827-4EFA-A057-4D05807E0F7C}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постановки в СОП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Основание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09.04.2015 г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либо</a:t>
                      </a:r>
                      <a:r>
                        <a:rPr lang="ru-RU" baseline="0" dirty="0" smtClean="0"/>
                        <a:t> обстановки, не отвечающей требованиям безопасности и (или) воспитания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склонны к</a:t>
                      </a:r>
                      <a:r>
                        <a:rPr lang="ru-RU" baseline="0" dirty="0" smtClean="0"/>
                        <a:t> употреблению спиртного, дети без надзора, в семье скандалы, драки м/у родителями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13.08.2015 г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Ненадлежащее исполнение родительских обязанностей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Злоупотребление  родителями </a:t>
                      </a:r>
                    </a:p>
                    <a:p>
                      <a:r>
                        <a:rPr lang="ru-RU" dirty="0" smtClean="0"/>
                        <a:t>спиртными напитками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26.10.2015 г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Оказывающее отрицательное воздействие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склонны к</a:t>
                      </a:r>
                      <a:r>
                        <a:rPr lang="ru-RU" baseline="0" dirty="0" smtClean="0"/>
                        <a:t> употреблению спиртного, дети без надзора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78661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длительного сопровождения  семей  СОП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214282" y="285728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14282" y="5214950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86388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500174"/>
            <a:ext cx="1285884" cy="1256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Picture 6" descr="C:\Documents and Settings\user\Рабочий стол\фон\question_mark_serious_thinker_500_cl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214422"/>
            <a:ext cx="1899410" cy="25500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3" name="Равно 72"/>
          <p:cNvSpPr/>
          <p:nvPr/>
        </p:nvSpPr>
        <p:spPr>
          <a:xfrm>
            <a:off x="6572264" y="1714488"/>
            <a:ext cx="914400" cy="914400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люс 73"/>
          <p:cNvSpPr/>
          <p:nvPr/>
        </p:nvSpPr>
        <p:spPr>
          <a:xfrm>
            <a:off x="4500562" y="1785926"/>
            <a:ext cx="914400" cy="9144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СОП\Pictures\chil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500174"/>
            <a:ext cx="2222500" cy="1301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5" name="Выноска со стрелкой вниз 74"/>
          <p:cNvSpPr/>
          <p:nvPr/>
        </p:nvSpPr>
        <p:spPr>
          <a:xfrm>
            <a:off x="2285984" y="3500438"/>
            <a:ext cx="6643734" cy="1000132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…приходится дуть на воду…</a:t>
            </a:r>
            <a:endParaRPr lang="ru-RU" sz="2800" b="1" i="1" dirty="0"/>
          </a:p>
        </p:txBody>
      </p:sp>
      <p:pic>
        <p:nvPicPr>
          <p:cNvPr id="6149" name="Picture 5" descr="C:\Users\user\Desktop\СОП\img3.jpg"/>
          <p:cNvPicPr>
            <a:picLocks noChangeAspect="1" noChangeArrowheads="1"/>
          </p:cNvPicPr>
          <p:nvPr/>
        </p:nvPicPr>
        <p:blipFill>
          <a:blip r:embed="rId8" cstate="print"/>
          <a:srcRect t="17857" r="3570" b="32142"/>
          <a:stretch>
            <a:fillRect/>
          </a:stretch>
        </p:blipFill>
        <p:spPr bwMode="auto">
          <a:xfrm>
            <a:off x="7286644" y="4572008"/>
            <a:ext cx="1653280" cy="1500198"/>
          </a:xfrm>
          <a:prstGeom prst="rect">
            <a:avLst/>
          </a:prstGeom>
          <a:noFill/>
        </p:spPr>
      </p:pic>
      <p:pic>
        <p:nvPicPr>
          <p:cNvPr id="77" name="Picture 2" descr="G:\60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14547" y="4357694"/>
            <a:ext cx="1928826" cy="1521964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 descr="C:\Users\user\Desktop\СОП\29034137_resizedScaled_1020to49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4572008"/>
            <a:ext cx="2643206" cy="1299035"/>
          </a:xfrm>
          <a:prstGeom prst="rect">
            <a:avLst/>
          </a:prstGeom>
          <a:noFill/>
        </p:spPr>
      </p:pic>
      <p:sp>
        <p:nvSpPr>
          <p:cNvPr id="78" name="Минус 77"/>
          <p:cNvSpPr/>
          <p:nvPr/>
        </p:nvSpPr>
        <p:spPr>
          <a:xfrm>
            <a:off x="4071934" y="4786322"/>
            <a:ext cx="914400" cy="914400"/>
          </a:xfrm>
          <a:prstGeom prst="mathMin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 78"/>
          <p:cNvSpPr/>
          <p:nvPr/>
        </p:nvSpPr>
        <p:spPr>
          <a:xfrm>
            <a:off x="6429388" y="4857760"/>
            <a:ext cx="914400" cy="914400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285728"/>
            <a:ext cx="707233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Семья, находящаяся в СОП –семья,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ними.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ПРИЧИНЫ:</a:t>
            </a:r>
            <a:endParaRPr lang="ru-RU" sz="1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071670" y="1500174"/>
          <a:ext cx="67389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9"/>
          <p:cNvGrpSpPr/>
          <p:nvPr/>
        </p:nvGrpSpPr>
        <p:grpSpPr>
          <a:xfrm>
            <a:off x="214282" y="285728"/>
            <a:ext cx="1785918" cy="1738772"/>
            <a:chOff x="7143768" y="0"/>
            <a:chExt cx="1785918" cy="1738772"/>
          </a:xfrm>
        </p:grpSpPr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14282" y="5214950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214950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C:\Users\user\Desktop\СОП\29034137_resizedScaled_1020to497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214546" y="4929198"/>
            <a:ext cx="1357322" cy="11311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7143800" cy="695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Типы семей, находящихся в СОП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73368" y="1176393"/>
            <a:ext cx="5237784" cy="1205751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4% от всех семей –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преобладанием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конфронтационного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стиля отношений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3846" y="1268760"/>
            <a:ext cx="2140290" cy="936104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Конфликтная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73368" y="2570219"/>
            <a:ext cx="5278952" cy="785818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23% -забвение всяких</a:t>
            </a:r>
          </a:p>
          <a:p>
            <a:pPr algn="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моральных норм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69686" y="3624666"/>
            <a:ext cx="6786610" cy="1388509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25% -нежелание что-либо изменять в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содержании и методах воспитания,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такая семья сознательно или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невольно настраивает ребёнка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непринятие общественных норм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00946" y="5261498"/>
            <a:ext cx="6786610" cy="1479869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13% - дети находятся в обстановке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пренебрежения к общепринятым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социальным и моральным нормам,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воспринимают как должное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навыки отклоняющегося 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и противоправного поведения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0722" y="2570219"/>
            <a:ext cx="2140290" cy="706400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Аморальная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53846" y="3624666"/>
            <a:ext cx="2140290" cy="1100477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Педагогически несостоятельная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84069" y="5301208"/>
            <a:ext cx="2140290" cy="1152128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Асоциальная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395786" y="1139796"/>
            <a:ext cx="288032" cy="2304256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96336" y="1049576"/>
            <a:ext cx="1440160" cy="2394476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 </a:t>
            </a:r>
          </a:p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зависит от внутри</a:t>
            </a:r>
          </a:p>
          <a:p>
            <a:pPr algn="ctr"/>
            <a:r>
              <a:rPr lang="ru-RU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семейных отношений</a:t>
            </a:r>
          </a:p>
        </p:txBody>
      </p:sp>
      <p:grpSp>
        <p:nvGrpSpPr>
          <p:cNvPr id="24" name="Группа 9"/>
          <p:cNvGrpSpPr/>
          <p:nvPr/>
        </p:nvGrpSpPr>
        <p:grpSpPr>
          <a:xfrm>
            <a:off x="142844" y="285728"/>
            <a:ext cx="1785918" cy="1738772"/>
            <a:chOff x="7143768" y="0"/>
            <a:chExt cx="1785918" cy="1738772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7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357826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95244" y="535855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682" y="5510226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00" y="142852"/>
            <a:ext cx="7143800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 в организации работы с семьями СОП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46" y="2857496"/>
            <a:ext cx="1500198" cy="159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3929058" y="1142984"/>
            <a:ext cx="5072098" cy="1928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Родители не выполняют рекомендации специалистов, не осознают остроту проблемы в семье, не считают важным выполнение плана мероприятий КИПР. 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429000"/>
            <a:ext cx="5072098" cy="642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Иждивенчество родителей  </a:t>
            </a:r>
          </a:p>
          <a:p>
            <a:pPr>
              <a:buFont typeface="Arial" pitchFamily="34" charset="0"/>
              <a:buChar char="•"/>
            </a:pPr>
            <a:endParaRPr lang="ru-RU" sz="23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500570"/>
            <a:ext cx="5000660" cy="2214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3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все члены межведомственных рабочих групп считают необходимым принимать участие в заседаниях МРГ, в подготовке и реализации межведомственного плана работы с семьей</a:t>
            </a:r>
          </a:p>
          <a:p>
            <a:pPr>
              <a:buFont typeface="Arial" pitchFamily="34" charset="0"/>
              <a:buChar char="•"/>
            </a:pPr>
            <a:endParaRPr lang="ru-RU" sz="23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" name="Группа 9"/>
          <p:cNvGrpSpPr/>
          <p:nvPr/>
        </p:nvGrpSpPr>
        <p:grpSpPr>
          <a:xfrm>
            <a:off x="-35703" y="227636"/>
            <a:ext cx="1785918" cy="1738772"/>
            <a:chOff x="7143768" y="0"/>
            <a:chExt cx="1785918" cy="1738772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142844" y="5357826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357826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4" name="Picture 2" descr="\\Server\foto_video\Попкова\флэшка моя\Рейд-акция по Орловке\P10604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285860"/>
            <a:ext cx="180976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\\Server\foto_video\Попкова\флэшка моя\Рейд-акция по Орловке\P1060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714884"/>
            <a:ext cx="1833575" cy="137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5" y="9763"/>
            <a:ext cx="2000232" cy="68580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1694" y="332656"/>
            <a:ext cx="3292725" cy="1000132"/>
          </a:xfrm>
          <a:solidFill>
            <a:schemeClr val="bg1">
              <a:alpha val="8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функции по сопровождению семей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61694" y="1571612"/>
            <a:ext cx="3653313" cy="9286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Оказание социальных услуг, находящимся в СОП, в целях сохранения  ребенка в семье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60720" y="2597887"/>
            <a:ext cx="3224685" cy="50006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Социальный патронаж семей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61695" y="3214686"/>
            <a:ext cx="3429024" cy="78581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Оказание индивидуально ориентированного комплекса социальных услуг семьям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61695" y="4192795"/>
            <a:ext cx="3734726" cy="140136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Повышение  психолого-педагогической и социально-правовой компетентности родителей в области семейного воспитания </a:t>
            </a:r>
          </a:p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61694" y="5857892"/>
            <a:ext cx="3653313" cy="78581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Мотивирование  семей для обращения за предоставлением социальных услуг Учреждением</a:t>
            </a: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5429256" y="306997"/>
            <a:ext cx="3500462" cy="1000132"/>
          </a:xfrm>
          <a:prstGeom prst="rect">
            <a:avLst/>
          </a:prstGeom>
          <a:solidFill>
            <a:schemeClr val="bg1">
              <a:alpha val="8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Практическая работа по сопровождению семей СОП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929322" y="1571612"/>
            <a:ext cx="1857388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ИНД/ГРУП. работа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286612" y="2571744"/>
            <a:ext cx="1643106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Организация клубов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929454" y="4857760"/>
            <a:ext cx="2071702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 поддержки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5929330"/>
            <a:ext cx="1643074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Досуговые</a:t>
            </a:r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мероприятия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3357562"/>
            <a:ext cx="2286016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Диагностика</a:t>
            </a:r>
          </a:p>
          <a:p>
            <a:pPr algn="ctr"/>
            <a:endParaRPr lang="ru-RU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Программы реабилитации</a:t>
            </a:r>
          </a:p>
          <a:p>
            <a:pPr algn="ctr"/>
            <a:endParaRPr lang="ru-RU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75521" y="4357694"/>
            <a:ext cx="2168479" cy="50006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Консультирование </a:t>
            </a:r>
          </a:p>
        </p:txBody>
      </p:sp>
      <p:grpSp>
        <p:nvGrpSpPr>
          <p:cNvPr id="27" name="Группа 9"/>
          <p:cNvGrpSpPr/>
          <p:nvPr/>
        </p:nvGrpSpPr>
        <p:grpSpPr>
          <a:xfrm>
            <a:off x="203076" y="227636"/>
            <a:ext cx="1785918" cy="1738772"/>
            <a:chOff x="7143768" y="0"/>
            <a:chExt cx="1785918" cy="1738772"/>
          </a:xfrm>
        </p:grpSpPr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7143768" y="1000108"/>
              <a:ext cx="17859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</a:p>
            <a:p>
              <a:pPr algn="ctr"/>
              <a:r>
                <a:rPr lang="ru-RU" sz="1400" b="1" dirty="0" smtClean="0">
                  <a:ln/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«Зеленогорский»</a:t>
              </a:r>
              <a:endParaRPr lang="ru-RU" sz="14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3" descr="Z:\БУКЛЕТЫ все\Иллюстрации для буклетов\Эмблем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0"/>
              <a:ext cx="1143008" cy="10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7" name="Прямоугольник 46"/>
          <p:cNvSpPr/>
          <p:nvPr/>
        </p:nvSpPr>
        <p:spPr>
          <a:xfrm>
            <a:off x="274514" y="4894209"/>
            <a:ext cx="1571636" cy="12144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 descr="Z:\БУКЛЕТЫ все\Буклет Центр семьи\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17" y="4882487"/>
            <a:ext cx="1500198" cy="11423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8" name="Picture 2" descr="\\Server\foto_video\Попкова\флэшка моя\Рейд-акция по Орловке\P1060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393017"/>
            <a:ext cx="1333510" cy="10001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\\Server\foto_video\Попкова\флэшка моя\Рейд-акция по Орловке\P1060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214554"/>
            <a:ext cx="1357322" cy="1017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0" name="Picture 4" descr="\\Server\foto_video\Зуева Е.В\ФОТО-Рабочие моменты\2018 год\каникулы с пользой КАК!\IMG_44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214686"/>
            <a:ext cx="1785918" cy="11906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1" name="Picture 5" descr="\\Server\foto_video\Зуева Е.В\ФОТО-Рабочие моменты\2018 год\Правополушарное рисование\DSC_02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666" y="4572008"/>
            <a:ext cx="1504198" cy="10001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2" name="Picture 6" descr="\\Server\foto_video\2015\Фото на конкурс\6.JPG"/>
          <p:cNvPicPr>
            <a:picLocks noChangeAspect="1" noChangeArrowheads="1"/>
          </p:cNvPicPr>
          <p:nvPr/>
        </p:nvPicPr>
        <p:blipFill>
          <a:blip r:embed="rId9" cstate="print"/>
          <a:srcRect r="3906" b="12500"/>
          <a:stretch>
            <a:fillRect/>
          </a:stretch>
        </p:blipFill>
        <p:spPr bwMode="auto">
          <a:xfrm>
            <a:off x="7143768" y="5500702"/>
            <a:ext cx="1778296" cy="12144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2103</Words>
  <Application>Microsoft Office PowerPoint</Application>
  <PresentationFormat>Экран (4:3)</PresentationFormat>
  <Paragraphs>408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«Индивидуально-профилактическая  работа  с семьями СОП» г. Зеленогорск - 2019</vt:lpstr>
      <vt:lpstr>Количество семей СОП  в г. Зеленогорске за 5 лет</vt:lpstr>
      <vt:lpstr>Разработка программы сопровождения семьи СОП</vt:lpstr>
      <vt:lpstr>История длительного нахождения семей в СОП</vt:lpstr>
      <vt:lpstr>История длительного сопровождения  семей  СОП</vt:lpstr>
      <vt:lpstr> Семья, находящаяся в СОП –семья,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ними.  ПРИЧИНЫ:</vt:lpstr>
      <vt:lpstr>Типы семей, находящихся в СОП</vt:lpstr>
      <vt:lpstr>Проблемы в организации работы с семьями СОП</vt:lpstr>
      <vt:lpstr>Основные функции по сопровождению семей</vt:lpstr>
      <vt:lpstr>Презентация PowerPoint</vt:lpstr>
      <vt:lpstr>Презентация PowerPoint</vt:lpstr>
      <vt:lpstr>Работа с сетью социальных контактов</vt:lpstr>
      <vt:lpstr>Социально-психологический тренинг как эффективный метод работы с родителями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Михайлова Татьяна Анатольевна</cp:lastModifiedBy>
  <cp:revision>302</cp:revision>
  <dcterms:created xsi:type="dcterms:W3CDTF">2014-10-26T01:49:42Z</dcterms:created>
  <dcterms:modified xsi:type="dcterms:W3CDTF">2019-02-06T11:19:12Z</dcterms:modified>
</cp:coreProperties>
</file>