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22"/>
  </p:notesMasterIdLst>
  <p:sldIdLst>
    <p:sldId id="257" r:id="rId2"/>
    <p:sldId id="258" r:id="rId3"/>
    <p:sldId id="259" r:id="rId4"/>
    <p:sldId id="276" r:id="rId5"/>
    <p:sldId id="280" r:id="rId6"/>
    <p:sldId id="273" r:id="rId7"/>
    <p:sldId id="261" r:id="rId8"/>
    <p:sldId id="277" r:id="rId9"/>
    <p:sldId id="281" r:id="rId10"/>
    <p:sldId id="287" r:id="rId11"/>
    <p:sldId id="284" r:id="rId12"/>
    <p:sldId id="285" r:id="rId13"/>
    <p:sldId id="286" r:id="rId14"/>
    <p:sldId id="278" r:id="rId15"/>
    <p:sldId id="282" r:id="rId16"/>
    <p:sldId id="288" r:id="rId17"/>
    <p:sldId id="289" r:id="rId18"/>
    <p:sldId id="290" r:id="rId19"/>
    <p:sldId id="268" r:id="rId20"/>
    <p:sldId id="291" r:id="rId21"/>
  </p:sldIdLst>
  <p:sldSz cx="12192000" cy="6858000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0" autoAdjust="0"/>
    <p:restoredTop sz="94660"/>
  </p:normalViewPr>
  <p:slideViewPr>
    <p:cSldViewPr snapToGrid="0">
      <p:cViewPr>
        <p:scale>
          <a:sx n="96" d="100"/>
          <a:sy n="96" d="100"/>
        </p:scale>
        <p:origin x="-102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A-41CF-8ECE-AB9F8C04A69B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A-41CF-8ECE-AB9F8C04A69B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0A-41CF-8ECE-AB9F8C04A69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70A-41CF-8ECE-AB9F8C04A69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70A-41CF-8ECE-AB9F8C04A69B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70A-41CF-8ECE-AB9F8C04A69B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70A-41CF-8ECE-AB9F8C04A69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7"/>
                <c:pt idx="0">
                  <c:v>школа 163</c:v>
                </c:pt>
                <c:pt idx="1">
                  <c:v>ЗТПТиС</c:v>
                </c:pt>
                <c:pt idx="2">
                  <c:v>не учащиеся</c:v>
                </c:pt>
                <c:pt idx="3">
                  <c:v>иные уч. зав.</c:v>
                </c:pt>
                <c:pt idx="4">
                  <c:v>н/у, н/р</c:v>
                </c:pt>
                <c:pt idx="5">
                  <c:v>школа 175</c:v>
                </c:pt>
                <c:pt idx="6">
                  <c:v>школа 167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D70A-41CF-8ECE-AB9F8C04A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00000"/>
        <c:axId val="24001536"/>
      </c:barChart>
      <c:catAx>
        <c:axId val="24000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01536"/>
        <c:crosses val="autoZero"/>
        <c:auto val="1"/>
        <c:lblAlgn val="ctr"/>
        <c:lblOffset val="100"/>
        <c:noMultiLvlLbl val="0"/>
      </c:catAx>
      <c:valAx>
        <c:axId val="2400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000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426204247315251E-2"/>
          <c:y val="2.6248553699054412E-2"/>
          <c:w val="0.93317718993017096"/>
          <c:h val="0.83737715131981183"/>
        </c:manualLayout>
      </c:layout>
      <c:lineChart>
        <c:grouping val="standard"/>
        <c:varyColors val="0"/>
        <c:ser>
          <c:idx val="0"/>
          <c:order val="0"/>
          <c:spPr>
            <a:ln w="22189" cap="rnd" cmpd="sng" algn="ctr">
              <a:solidFill>
                <a:schemeClr val="accent1"/>
              </a:solidFill>
              <a:round/>
            </a:ln>
            <a:effectLst/>
          </c:spPr>
          <c:dLbls>
            <c:dLbl>
              <c:idx val="1"/>
              <c:layout>
                <c:manualLayout>
                  <c:x val="-2.0646160927465285E-2"/>
                  <c:y val="-3.34072501624328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D2A-4F04-A020-3082FAAA6BF6}"/>
                </c:ext>
              </c:extLst>
            </c:dLbl>
            <c:dLbl>
              <c:idx val="2"/>
              <c:layout>
                <c:manualLayout>
                  <c:x val="-1.9850985019893605E-4"/>
                  <c:y val="1.9089857235675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D2A-4F04-A020-3082FAAA6BF6}"/>
                </c:ext>
              </c:extLst>
            </c:dLbl>
            <c:dLbl>
              <c:idx val="3"/>
              <c:layout>
                <c:manualLayout>
                  <c:x val="-2.2248824899348117E-2"/>
                  <c:y val="-2.8634785853513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D2A-4F04-A020-3082FAAA6BF6}"/>
                </c:ext>
              </c:extLst>
            </c:dLbl>
            <c:dLbl>
              <c:idx val="4"/>
              <c:layout>
                <c:manualLayout>
                  <c:x val="4.6127021679813621E-3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D2A-4F04-A020-3082FAAA6BF6}"/>
                </c:ext>
              </c:extLst>
            </c:dLbl>
            <c:dLbl>
              <c:idx val="5"/>
              <c:layout>
                <c:manualLayout>
                  <c:x val="-1.9843218890257936E-2"/>
                  <c:y val="-3.34072501624328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D2A-4F04-A020-3082FAAA6BF6}"/>
                </c:ext>
              </c:extLst>
            </c:dLbl>
            <c:dLbl>
              <c:idx val="6"/>
              <c:layout>
                <c:manualLayout>
                  <c:x val="-1.4013128547440161E-3"/>
                  <c:y val="2.62485536990544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D2A-4F04-A020-3082FAAA6BF6}"/>
                </c:ext>
              </c:extLst>
            </c:dLbl>
            <c:dLbl>
              <c:idx val="7"/>
              <c:layout>
                <c:manualLayout>
                  <c:x val="-5.9837081753667842E-4"/>
                  <c:y val="1.9089857235675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D2A-4F04-A020-3082FAAA6BF6}"/>
                </c:ext>
              </c:extLst>
            </c:dLbl>
            <c:dLbl>
              <c:idx val="8"/>
              <c:layout>
                <c:manualLayout>
                  <c:x val="4.2128412006436416E-3"/>
                  <c:y val="1.9089857235675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D2A-4F04-A020-3082FAAA6BF6}"/>
                </c:ext>
              </c:extLst>
            </c:dLbl>
            <c:dLbl>
              <c:idx val="9"/>
              <c:layout>
                <c:manualLayout>
                  <c:x val="-2.4654430908438277E-2"/>
                  <c:y val="-1.9089857235675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D2A-4F04-A020-3082FAAA6BF6}"/>
                </c:ext>
              </c:extLst>
            </c:dLbl>
            <c:dLbl>
              <c:idx val="10"/>
              <c:layout>
                <c:manualLayout>
                  <c:x val="-4.2067798311718743E-3"/>
                  <c:y val="1.43173929267569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D2A-4F04-A020-3082FAAA6BF6}"/>
                </c:ext>
              </c:extLst>
            </c:dLbl>
            <c:dLbl>
              <c:idx val="11"/>
              <c:layout>
                <c:manualLayout>
                  <c:x val="-4.3899278981159605E-2"/>
                  <c:y val="-7.158696463378476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8D2A-4F04-A020-3082FAAA6BF6}"/>
                </c:ext>
              </c:extLst>
            </c:dLbl>
            <c:dLbl>
              <c:idx val="12"/>
              <c:layout>
                <c:manualLayout>
                  <c:x val="-2.2248824899348117E-2"/>
                  <c:y val="-1.9089857235675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D2A-4F04-A020-3082FAAA6BF6}"/>
                </c:ext>
              </c:extLst>
            </c:dLbl>
            <c:dLbl>
              <c:idx val="13"/>
              <c:layout>
                <c:manualLayout>
                  <c:x val="-2.2248824899348117E-2"/>
                  <c:y val="3.10210180079733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D2A-4F04-A020-3082FAAA6BF6}"/>
                </c:ext>
              </c:extLst>
            </c:dLbl>
            <c:dLbl>
              <c:idx val="14"/>
              <c:layout>
                <c:manualLayout>
                  <c:x val="-3.7885263958434161E-2"/>
                  <c:y val="-1.43173929267569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D2A-4F04-A020-3082FAAA6BF6}"/>
                </c:ext>
              </c:extLst>
            </c:dLbl>
            <c:dLbl>
              <c:idx val="15"/>
              <c:layout>
                <c:manualLayout>
                  <c:x val="-1.9843218890257957E-2"/>
                  <c:y val="-2.38623215445949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D2A-4F04-A020-3082FAAA6BF6}"/>
                </c:ext>
              </c:extLst>
            </c:dLbl>
            <c:dLbl>
              <c:idx val="16"/>
              <c:layout>
                <c:manualLayout>
                  <c:x val="-3.4276854944798922E-2"/>
                  <c:y val="3.34072501624328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D2A-4F04-A020-3082FAAA6BF6}"/>
                </c:ext>
              </c:extLst>
            </c:dLbl>
            <c:dLbl>
              <c:idx val="17"/>
              <c:layout>
                <c:manualLayout>
                  <c:x val="-1.0220794853897319E-2"/>
                  <c:y val="-3.34072501624328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8D2A-4F04-A020-3082FAAA6BF6}"/>
                </c:ext>
              </c:extLst>
            </c:dLbl>
            <c:dLbl>
              <c:idx val="18"/>
              <c:layout>
                <c:manualLayout>
                  <c:x val="-3.4276854944798922E-2"/>
                  <c:y val="3.57934823168923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8D2A-4F04-A020-3082FAAA6BF6}"/>
                </c:ext>
              </c:extLst>
            </c:dLbl>
            <c:dLbl>
              <c:idx val="19"/>
              <c:layout>
                <c:manualLayout>
                  <c:x val="-5.9837081753667842E-4"/>
                  <c:y val="-2.386232154459448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8D2A-4F04-A020-3082FAAA6BF6}"/>
                </c:ext>
              </c:extLst>
            </c:dLbl>
            <c:dLbl>
              <c:idx val="20"/>
              <c:layout>
                <c:manualLayout>
                  <c:x val="-3.9088066962979236E-2"/>
                  <c:y val="1.6703625081216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8D2A-4F04-A020-3082FAAA6BF6}"/>
                </c:ext>
              </c:extLst>
            </c:dLbl>
            <c:dLbl>
              <c:idx val="21"/>
              <c:layout>
                <c:manualLayout>
                  <c:x val="-2.1046021894803039E-2"/>
                  <c:y val="2.8634785853513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8D2A-4F04-A020-3082FAAA6BF6}"/>
                </c:ext>
              </c:extLst>
            </c:dLbl>
            <c:dLbl>
              <c:idx val="22"/>
              <c:layout>
                <c:manualLayout>
                  <c:x val="-2.1046021894803039E-2"/>
                  <c:y val="-2.386232154459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8D2A-4F04-A020-3082FAAA6BF6}"/>
                </c:ext>
              </c:extLst>
            </c:dLbl>
            <c:dLbl>
              <c:idx val="23"/>
              <c:layout>
                <c:manualLayout>
                  <c:x val="-1.8011738220816702E-3"/>
                  <c:y val="-7.158696463378476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8D2A-4F04-A020-3082FAAA6BF6}"/>
                </c:ext>
              </c:extLst>
            </c:dLbl>
            <c:dLbl>
              <c:idx val="24"/>
              <c:layout>
                <c:manualLayout>
                  <c:x val="-3.2674190972916094E-2"/>
                  <c:y val="1.4317392926757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8D2A-4F04-A020-3082FAAA6BF6}"/>
                </c:ext>
              </c:extLst>
            </c:dLbl>
            <c:dLbl>
              <c:idx val="25"/>
              <c:layout>
                <c:manualLayout>
                  <c:x val="-1.8240554918375135E-2"/>
                  <c:y val="3.10210180079733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8D2A-4F04-A020-3082FAAA6BF6}"/>
                </c:ext>
              </c:extLst>
            </c:dLbl>
            <c:dLbl>
              <c:idx val="26"/>
              <c:layout>
                <c:manualLayout>
                  <c:x val="-1.1023736891104568E-2"/>
                  <c:y val="3.10210180079733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8D2A-4F04-A020-3082FAAA6BF6}"/>
                </c:ext>
              </c:extLst>
            </c:dLbl>
            <c:dLbl>
              <c:idx val="27"/>
              <c:layout>
                <c:manualLayout>
                  <c:x val="-1.8240554918375135E-2"/>
                  <c:y val="-2.62485536990544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8D2A-4F04-A020-3082FAAA6BF6}"/>
                </c:ext>
              </c:extLst>
            </c:dLbl>
            <c:dLbl>
              <c:idx val="28"/>
              <c:layout>
                <c:manualLayout>
                  <c:x val="-2.3051766936555546E-2"/>
                  <c:y val="3.10210180079733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8D2A-4F04-A020-3082FAAA6BF6}"/>
                </c:ext>
              </c:extLst>
            </c:dLbl>
            <c:dLbl>
              <c:idx val="29"/>
              <c:layout>
                <c:manualLayout>
                  <c:x val="-1.9443357922920217E-2"/>
                  <c:y val="2.8634785853513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8D2A-4F04-A020-3082FAAA6BF6}"/>
                </c:ext>
              </c:extLst>
            </c:dLbl>
            <c:dLbl>
              <c:idx val="30"/>
              <c:layout>
                <c:manualLayout>
                  <c:x val="-1.9443357922920217E-2"/>
                  <c:y val="-2.386232154459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8D2A-4F04-A020-3082FAAA6BF6}"/>
                </c:ext>
              </c:extLst>
            </c:dLbl>
            <c:dLbl>
              <c:idx val="31"/>
              <c:layout>
                <c:manualLayout>
                  <c:x val="-1.8240554918375135E-2"/>
                  <c:y val="2.386232154459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8D2A-4F04-A020-3082FAAA6BF6}"/>
                </c:ext>
              </c:extLst>
            </c:dLbl>
            <c:spPr>
              <a:noFill/>
              <a:ln w="253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8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Лист1!$A$1:$AF$1</c:f>
              <c:strCache>
                <c:ptCount val="32"/>
                <c:pt idx="0">
                  <c:v>год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</c:strCache>
            </c:strRef>
          </c:cat>
          <c:val>
            <c:numRef>
              <c:f>Лист1!$A$2:$AF$2</c:f>
              <c:numCache>
                <c:formatCode>General</c:formatCode>
                <c:ptCount val="32"/>
                <c:pt idx="0">
                  <c:v>0</c:v>
                </c:pt>
                <c:pt idx="1">
                  <c:v>51</c:v>
                </c:pt>
                <c:pt idx="2">
                  <c:v>118</c:v>
                </c:pt>
                <c:pt idx="3">
                  <c:v>64</c:v>
                </c:pt>
                <c:pt idx="4">
                  <c:v>106</c:v>
                </c:pt>
                <c:pt idx="5">
                  <c:v>99</c:v>
                </c:pt>
                <c:pt idx="6">
                  <c:v>118</c:v>
                </c:pt>
                <c:pt idx="7">
                  <c:v>142</c:v>
                </c:pt>
                <c:pt idx="8">
                  <c:v>158</c:v>
                </c:pt>
                <c:pt idx="9">
                  <c:v>154</c:v>
                </c:pt>
                <c:pt idx="10">
                  <c:v>184</c:v>
                </c:pt>
                <c:pt idx="11">
                  <c:v>257</c:v>
                </c:pt>
                <c:pt idx="12">
                  <c:v>118</c:v>
                </c:pt>
                <c:pt idx="13">
                  <c:v>176</c:v>
                </c:pt>
                <c:pt idx="14">
                  <c:v>225</c:v>
                </c:pt>
                <c:pt idx="15">
                  <c:v>184</c:v>
                </c:pt>
                <c:pt idx="16">
                  <c:v>166</c:v>
                </c:pt>
                <c:pt idx="17">
                  <c:v>157</c:v>
                </c:pt>
                <c:pt idx="18">
                  <c:v>169</c:v>
                </c:pt>
                <c:pt idx="19">
                  <c:v>118</c:v>
                </c:pt>
                <c:pt idx="20">
                  <c:v>103</c:v>
                </c:pt>
                <c:pt idx="21">
                  <c:v>109</c:v>
                </c:pt>
                <c:pt idx="22">
                  <c:v>104</c:v>
                </c:pt>
                <c:pt idx="23">
                  <c:v>74</c:v>
                </c:pt>
                <c:pt idx="24">
                  <c:v>41</c:v>
                </c:pt>
                <c:pt idx="25">
                  <c:v>47</c:v>
                </c:pt>
                <c:pt idx="26">
                  <c:v>82</c:v>
                </c:pt>
                <c:pt idx="27">
                  <c:v>41</c:v>
                </c:pt>
                <c:pt idx="28">
                  <c:v>21</c:v>
                </c:pt>
                <c:pt idx="29">
                  <c:v>25</c:v>
                </c:pt>
                <c:pt idx="30">
                  <c:v>17</c:v>
                </c:pt>
                <c:pt idx="31">
                  <c:v>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F-8D2A-4F04-A020-3082FAAA6BF6}"/>
            </c:ext>
          </c:extLst>
        </c:ser>
        <c:ser>
          <c:idx val="1"/>
          <c:order val="1"/>
          <c:spPr>
            <a:ln w="22189" cap="rnd" cmpd="sng" algn="ctr">
              <a:solidFill>
                <a:schemeClr val="accent2"/>
              </a:solidFill>
              <a:round/>
            </a:ln>
            <a:effectLst/>
          </c:spPr>
          <c:dLbls>
            <c:spPr>
              <a:noFill/>
              <a:ln w="253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9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Лист1!$A$1:$AF$1</c:f>
              <c:strCache>
                <c:ptCount val="32"/>
                <c:pt idx="0">
                  <c:v>год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</c:strCache>
            </c:strRef>
          </c:cat>
          <c:val>
            <c:numRef>
              <c:f>Лист1!$A$3:$AG$3</c:f>
              <c:numCache>
                <c:formatCode>General</c:formatCode>
                <c:ptCount val="33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8D2A-4F04-A020-3082FAAA6BF6}"/>
            </c:ext>
          </c:extLst>
        </c:ser>
        <c:ser>
          <c:idx val="2"/>
          <c:order val="2"/>
          <c:spPr>
            <a:ln w="22189" cap="rnd" cmpd="sng" algn="ctr">
              <a:solidFill>
                <a:schemeClr val="accent3"/>
              </a:solidFill>
              <a:round/>
            </a:ln>
            <a:effectLst/>
          </c:spPr>
          <c:dLbls>
            <c:spPr>
              <a:noFill/>
              <a:ln w="253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9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Лист1!$A$1:$AF$1</c:f>
              <c:strCache>
                <c:ptCount val="32"/>
                <c:pt idx="0">
                  <c:v>год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</c:strCache>
            </c:strRef>
          </c:cat>
          <c:val>
            <c:numRef>
              <c:f>Лист1!$A$4:$AG$4</c:f>
              <c:numCache>
                <c:formatCode>General</c:formatCode>
                <c:ptCount val="33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1-8D2A-4F04-A020-3082FAAA6BF6}"/>
            </c:ext>
          </c:extLst>
        </c:ser>
        <c:ser>
          <c:idx val="3"/>
          <c:order val="3"/>
          <c:spPr>
            <a:ln w="22189" cap="rnd" cmpd="sng" algn="ctr">
              <a:solidFill>
                <a:schemeClr val="accent4"/>
              </a:solidFill>
              <a:round/>
            </a:ln>
            <a:effectLst/>
          </c:spPr>
          <c:dLbls>
            <c:dLbl>
              <c:idx val="31"/>
              <c:layout>
                <c:manualLayout>
                  <c:x val="-1.4358974358974359E-2"/>
                  <c:y val="-2.50993516000836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8D2A-4F04-A020-3082FAAA6BF6}"/>
                </c:ext>
              </c:extLst>
            </c:dLbl>
            <c:spPr>
              <a:noFill/>
              <a:ln w="253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9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Лист1!$A$1:$AF$1</c:f>
              <c:strCache>
                <c:ptCount val="32"/>
                <c:pt idx="0">
                  <c:v>год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</c:strCache>
            </c:strRef>
          </c:cat>
          <c:val>
            <c:numRef>
              <c:f>Лист1!$A$5:$AG$5</c:f>
              <c:numCache>
                <c:formatCode>General</c:formatCode>
                <c:ptCount val="33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8D2A-4F04-A020-3082FAAA6B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/>
        <c:hiLowLines>
          <c:spPr>
            <a:ln w="9510">
              <a:solidFill>
                <a:schemeClr val="tx1"/>
              </a:solidFill>
            </a:ln>
            <a:effectLst/>
          </c:spPr>
        </c:hiLowLines>
        <c:marker val="1"/>
        <c:smooth val="0"/>
        <c:axId val="24064384"/>
        <c:axId val="24066304"/>
      </c:lineChart>
      <c:catAx>
        <c:axId val="24064384"/>
        <c:scaling>
          <c:orientation val="minMax"/>
        </c:scaling>
        <c:delete val="0"/>
        <c:axPos val="b"/>
        <c:title>
          <c:overlay val="0"/>
          <c:spPr>
            <a:noFill/>
            <a:ln w="25359">
              <a:noFill/>
            </a:ln>
          </c:spPr>
          <c:txPr>
            <a:bodyPr rot="0" spcFirstLastPara="1" vertOverflow="ellipsis" vert="horz" wrap="square" anchor="ctr" anchorCtr="1"/>
            <a:lstStyle/>
            <a:p>
              <a:pPr>
                <a:defRPr sz="899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10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8" b="0" i="0" u="none" strike="noStrike" kern="1200" spc="2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66304"/>
        <c:crosses val="autoZero"/>
        <c:auto val="1"/>
        <c:lblAlgn val="ctr"/>
        <c:lblOffset val="100"/>
        <c:noMultiLvlLbl val="0"/>
      </c:catAx>
      <c:valAx>
        <c:axId val="24066304"/>
        <c:scaling>
          <c:orientation val="minMax"/>
        </c:scaling>
        <c:delete val="0"/>
        <c:axPos val="l"/>
        <c:title>
          <c:overlay val="0"/>
          <c:spPr>
            <a:noFill/>
            <a:ln w="25359">
              <a:noFill/>
            </a:ln>
          </c:spPr>
          <c:txPr>
            <a:bodyPr rot="-5400000" spcFirstLastPara="1" vertOverflow="ellipsis" vert="horz" wrap="square" anchor="ctr" anchorCtr="1"/>
            <a:lstStyle/>
            <a:p>
              <a:pPr>
                <a:defRPr sz="899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ln w="634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6438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0.96463014481531029"/>
          <c:w val="5.8305922999771755E-2"/>
          <c:h val="3.5369785190254105E-2"/>
        </c:manualLayout>
      </c:layout>
      <c:overlay val="0"/>
      <c:spPr>
        <a:noFill/>
        <a:ln w="25359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9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9510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8E-4AE5-B056-869DAD0EDD5C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8E-4AE5-B056-869DAD0EDD5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18E-4AE5-B056-869DAD0EDD5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18E-4AE5-B056-869DAD0EDD5C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18E-4AE5-B056-869DAD0EDD5C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18E-4AE5-B056-869DAD0EDD5C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18E-4AE5-B056-869DAD0EDD5C}"/>
              </c:ext>
            </c:extLst>
          </c:dPt>
          <c:dPt>
            <c:idx val="8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18E-4AE5-B056-869DAD0EDD5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8"/>
                <c:pt idx="0">
                  <c:v>школа 163</c:v>
                </c:pt>
                <c:pt idx="1">
                  <c:v>школа 172</c:v>
                </c:pt>
                <c:pt idx="2">
                  <c:v>школа 167</c:v>
                </c:pt>
                <c:pt idx="3">
                  <c:v>школа 169</c:v>
                </c:pt>
                <c:pt idx="4">
                  <c:v>школа 161</c:v>
                </c:pt>
                <c:pt idx="5">
                  <c:v>школа 175</c:v>
                </c:pt>
                <c:pt idx="6">
                  <c:v>школа 176</c:v>
                </c:pt>
                <c:pt idx="7">
                  <c:v>ЗШИ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C18E-4AE5-B056-869DAD0ED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378752"/>
        <c:axId val="24581248"/>
      </c:barChart>
      <c:catAx>
        <c:axId val="24378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581248"/>
        <c:crosses val="autoZero"/>
        <c:auto val="1"/>
        <c:lblAlgn val="ctr"/>
        <c:lblOffset val="100"/>
        <c:noMultiLvlLbl val="0"/>
      </c:catAx>
      <c:valAx>
        <c:axId val="24581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378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541-4FAC-BF1A-52FCEC941F83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541-4FAC-BF1A-52FCEC941F83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541-4FAC-BF1A-52FCEC941F8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541-4FAC-BF1A-52FCEC941F8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541-4FAC-BF1A-52FCEC941F83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541-4FAC-BF1A-52FCEC941F83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541-4FAC-BF1A-52FCEC941F83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541-4FAC-BF1A-52FCEC941F83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0541-4FAC-BF1A-52FCEC941F83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0541-4FAC-BF1A-52FCEC941F8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школа 169</c:v>
                </c:pt>
                <c:pt idx="1">
                  <c:v>школа 167</c:v>
                </c:pt>
                <c:pt idx="2">
                  <c:v>школа 172</c:v>
                </c:pt>
                <c:pt idx="3">
                  <c:v>школа 163</c:v>
                </c:pt>
                <c:pt idx="4">
                  <c:v>ЗШИ</c:v>
                </c:pt>
                <c:pt idx="5">
                  <c:v>школа 161</c:v>
                </c:pt>
                <c:pt idx="6">
                  <c:v>лицей 174</c:v>
                </c:pt>
                <c:pt idx="7">
                  <c:v>школа 175</c:v>
                </c:pt>
                <c:pt idx="8">
                  <c:v>школа 176</c:v>
                </c:pt>
                <c:pt idx="9">
                  <c:v>ЗТПТиС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11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0541-4FAC-BF1A-52FCEC941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657920"/>
        <c:axId val="24659456"/>
      </c:barChart>
      <c:catAx>
        <c:axId val="24657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659456"/>
        <c:crosses val="autoZero"/>
        <c:auto val="1"/>
        <c:lblAlgn val="ctr"/>
        <c:lblOffset val="100"/>
        <c:noMultiLvlLbl val="0"/>
      </c:catAx>
      <c:valAx>
        <c:axId val="24659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657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DC-4168-8FAE-FE9DD28B5994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DC-4168-8FAE-FE9DD28B5994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DC-4168-8FAE-FE9DD28B599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DC-4168-8FAE-FE9DD28B599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DC-4168-8FAE-FE9DD28B599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DC-4168-8FAE-FE9DD28B5994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DC-4168-8FAE-FE9DD28B5994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91DC-4168-8FAE-FE9DD28B599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лицей 174</c:v>
                </c:pt>
                <c:pt idx="1">
                  <c:v>школа 175</c:v>
                </c:pt>
                <c:pt idx="2">
                  <c:v>школа 161</c:v>
                </c:pt>
                <c:pt idx="3">
                  <c:v>ЗТПТиС</c:v>
                </c:pt>
                <c:pt idx="4">
                  <c:v>школа 163</c:v>
                </c:pt>
                <c:pt idx="5">
                  <c:v>школа 176</c:v>
                </c:pt>
                <c:pt idx="6">
                  <c:v>н/у, н/р</c:v>
                </c:pt>
                <c:pt idx="7">
                  <c:v>гимназия 164</c:v>
                </c:pt>
                <c:pt idx="8">
                  <c:v>школа 167</c:v>
                </c:pt>
                <c:pt idx="9">
                  <c:v>школа 172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8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1DC-4168-8FAE-FE9DD28B5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454912"/>
        <c:axId val="30456448"/>
      </c:barChart>
      <c:catAx>
        <c:axId val="3045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456448"/>
        <c:crosses val="autoZero"/>
        <c:auto val="1"/>
        <c:lblAlgn val="ctr"/>
        <c:lblOffset val="100"/>
        <c:noMultiLvlLbl val="0"/>
      </c:catAx>
      <c:valAx>
        <c:axId val="30456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45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9D2-4A84-B86A-99DEC6E42153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9D2-4A84-B86A-99DEC6E42153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D2-4A84-B86A-99DEC6E4215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9D2-4A84-B86A-99DEC6E4215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9D2-4A84-B86A-99DEC6E4215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9D2-4A84-B86A-99DEC6E42153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9D2-4A84-B86A-99DEC6E4215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школа 175</c:v>
                </c:pt>
                <c:pt idx="1">
                  <c:v>ЗТПТиС</c:v>
                </c:pt>
                <c:pt idx="2">
                  <c:v>школа 163</c:v>
                </c:pt>
                <c:pt idx="3">
                  <c:v>школа 176</c:v>
                </c:pt>
                <c:pt idx="4">
                  <c:v>школа 169</c:v>
                </c:pt>
                <c:pt idx="5">
                  <c:v>ЗШИ</c:v>
                </c:pt>
                <c:pt idx="6">
                  <c:v>гимназия 164</c:v>
                </c:pt>
                <c:pt idx="7">
                  <c:v>н/у, н/р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</c:v>
                </c:pt>
                <c:pt idx="1">
                  <c:v>6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9D2-4A84-B86A-99DEC6E42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549504"/>
        <c:axId val="30551040"/>
      </c:barChart>
      <c:catAx>
        <c:axId val="30549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551040"/>
        <c:crosses val="autoZero"/>
        <c:auto val="1"/>
        <c:lblAlgn val="ctr"/>
        <c:lblOffset val="100"/>
        <c:noMultiLvlLbl val="0"/>
      </c:catAx>
      <c:valAx>
        <c:axId val="30551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549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77-493F-BD05-1CCFF267768A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77-493F-BD05-1CCFF267768A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77-493F-BD05-1CCFF267768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C77-493F-BD05-1CCFF267768A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C77-493F-BD05-1CCFF267768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C77-493F-BD05-1CCFF267768A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C77-493F-BD05-1CCFF267768A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C77-493F-BD05-1CCFF267768A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1C77-493F-BD05-1CCFF267768A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1C77-493F-BD05-1CCFF267768A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1C77-493F-BD05-1CCFF267768A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1C77-493F-BD05-1CCFF267768A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1C77-493F-BD05-1CCFF267768A}"/>
              </c:ext>
            </c:extLst>
          </c:dPt>
          <c:dPt>
            <c:idx val="14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1C77-493F-BD05-1CCFF267768A}"/>
              </c:ext>
            </c:extLst>
          </c:dPt>
          <c:dPt>
            <c:idx val="15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1C77-493F-BD05-1CCFF267768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школа  169</c:v>
                </c:pt>
                <c:pt idx="1">
                  <c:v>Лицей  174</c:v>
                </c:pt>
                <c:pt idx="2">
                  <c:v>школа 176</c:v>
                </c:pt>
                <c:pt idx="3">
                  <c:v>школа 163</c:v>
                </c:pt>
                <c:pt idx="4">
                  <c:v>школа 175</c:v>
                </c:pt>
                <c:pt idx="5">
                  <c:v>школа 161</c:v>
                </c:pt>
                <c:pt idx="6">
                  <c:v>ЗТПТиС</c:v>
                </c:pt>
                <c:pt idx="7">
                  <c:v>школа 167</c:v>
                </c:pt>
                <c:pt idx="8">
                  <c:v>н/у, н/р</c:v>
                </c:pt>
                <c:pt idx="9">
                  <c:v>Гимназия 164</c:v>
                </c:pt>
                <c:pt idx="10">
                  <c:v>ЗШИ</c:v>
                </c:pt>
                <c:pt idx="11">
                  <c:v>ДДУ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40</c:v>
                </c:pt>
                <c:pt idx="1">
                  <c:v>32</c:v>
                </c:pt>
                <c:pt idx="2">
                  <c:v>29</c:v>
                </c:pt>
                <c:pt idx="3">
                  <c:v>28</c:v>
                </c:pt>
                <c:pt idx="4">
                  <c:v>26</c:v>
                </c:pt>
                <c:pt idx="5">
                  <c:v>19</c:v>
                </c:pt>
                <c:pt idx="6">
                  <c:v>19</c:v>
                </c:pt>
                <c:pt idx="7">
                  <c:v>16</c:v>
                </c:pt>
                <c:pt idx="8">
                  <c:v>15</c:v>
                </c:pt>
                <c:pt idx="9">
                  <c:v>10</c:v>
                </c:pt>
                <c:pt idx="10">
                  <c:v>10</c:v>
                </c:pt>
                <c:pt idx="1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1C77-493F-BD05-1CCFF2677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696576"/>
        <c:axId val="30698112"/>
      </c:barChart>
      <c:catAx>
        <c:axId val="30696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698112"/>
        <c:crosses val="autoZero"/>
        <c:auto val="1"/>
        <c:lblAlgn val="ctr"/>
        <c:lblOffset val="100"/>
        <c:noMultiLvlLbl val="0"/>
      </c:catAx>
      <c:valAx>
        <c:axId val="30698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696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46C-46BA-BEB6-02E06E860355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6C-46BA-BEB6-02E06E860355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46C-46BA-BEB6-02E06E86035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Лист1!$A$2:$A$10</c:f>
              <c:strCache>
                <c:ptCount val="9"/>
                <c:pt idx="0">
                  <c:v>ст. 110 УК РФ</c:v>
                </c:pt>
                <c:pt idx="1">
                  <c:v>ст. 116 УК РФ</c:v>
                </c:pt>
                <c:pt idx="2">
                  <c:v>ст. 132 УК РФ</c:v>
                </c:pt>
                <c:pt idx="3">
                  <c:v>ст. 134 УК РФ</c:v>
                </c:pt>
                <c:pt idx="4">
                  <c:v>ст. 135 УК РФ</c:v>
                </c:pt>
                <c:pt idx="5">
                  <c:v>ст. 150 УК РФ</c:v>
                </c:pt>
                <c:pt idx="6">
                  <c:v>ст. 157 УК РФ</c:v>
                </c:pt>
                <c:pt idx="7">
                  <c:v>ст. 158 УК РФ</c:v>
                </c:pt>
                <c:pt idx="8">
                  <c:v>ст. 293 УК РФ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8</c:v>
                </c:pt>
                <c:pt idx="4">
                  <c:v>1</c:v>
                </c:pt>
                <c:pt idx="5">
                  <c:v>1</c:v>
                </c:pt>
                <c:pt idx="6">
                  <c:v>57</c:v>
                </c:pt>
                <c:pt idx="7">
                  <c:v>3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46C-46BA-BEB6-02E06E860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073792"/>
        <c:axId val="33079680"/>
      </c:barChart>
      <c:catAx>
        <c:axId val="33073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3079680"/>
        <c:crosses val="autoZero"/>
        <c:auto val="1"/>
        <c:lblAlgn val="ctr"/>
        <c:lblOffset val="100"/>
        <c:noMultiLvlLbl val="0"/>
      </c:catAx>
      <c:valAx>
        <c:axId val="33079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073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E0E308A-C6B6-4DE3-A368-E92BEDAEF704}" type="datetimeFigureOut">
              <a:rPr lang="ru-RU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8FC045E-29F3-4E65-9A9F-412683826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855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64A36E-39F6-4454-8CE2-96A58A5C8A18}" type="slidenum">
              <a:rPr lang="ru-RU" alt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1B14EB-FF2A-4860-992F-344E7D8942CC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00ABA-A094-48F0-B05F-E3CACB7F49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94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01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33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25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436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69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888A23-4809-4786-A955-E33C3A2D137C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7883D8-3605-4B0A-9F31-3BFBE8B7E8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629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97058E-131E-4CEA-B7B8-26A4B31EAB06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E2AF5-3CC3-401F-994E-FD4AC8C42B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2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77FC7-3C37-4320-9E49-29AC47ED8D41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22D5B-E5AA-44D4-8253-25B4D7D8A5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D3F41-F8A5-46AE-AFBB-1B3115251625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68D00-F80F-42EC-ABE3-327DA5DDE6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02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957242-46DC-4F6F-8F18-C57DD2C2EC3F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81F03D-7F20-4A6F-AE08-D248D7CC28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775450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8BBA37-4FFC-428D-A55E-5D5F1B3A7329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51785-F46D-44B7-B1A5-7CF7A7EADF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508616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E4BAD-7300-412D-B542-78AD59024271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D53D8A-3619-43A5-B10F-67678595AD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4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BA9372-10D9-4D8C-B2FA-9493C9D3E635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494F7E-E07D-47E1-A671-023365FFC2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60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8DA81-1784-4849-ABAD-954A48795941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62486-9A62-4FC0-8F5C-DADFC523A5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77400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103A1-C2EF-478D-8ED1-8761E79FA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EFE79-D45E-4311-A49A-EE0F1D0343BA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75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4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  <p:sldLayoutId id="2147484008" r:id="rId14"/>
    <p:sldLayoutId id="2147484009" r:id="rId15"/>
    <p:sldLayoutId id="21474840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5518"/>
            <a:ext cx="12192000" cy="7383517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40013" y="1125538"/>
            <a:ext cx="7561262" cy="4781276"/>
          </a:xfrm>
        </p:spPr>
        <p:txBody>
          <a:bodyPr>
            <a:normAutofit fontScale="90000"/>
          </a:bodyPr>
          <a:lstStyle/>
          <a:p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преступлений, </a:t>
            </a:r>
            <a:b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 опасных деяний и правонарушений за </a:t>
            </a:r>
            <a:r>
              <a:rPr lang="ru-RU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</a:t>
            </a:r>
            <a:r>
              <a:rPr lang="ru-RU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2800" b="1" dirty="0">
              <a:solidFill>
                <a:srgbClr val="013B6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932073-C92F-4C0D-82ED-D6D78CFE7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правонарушения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2D7126D-A22B-445C-95BB-425C006E3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совершили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303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административное правонарушение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совершили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186136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Мелкое хищение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979703"/>
              </p:ext>
            </p:extLst>
          </p:nvPr>
        </p:nvGraphicFramePr>
        <p:xfrm>
          <a:off x="655638" y="963613"/>
          <a:ext cx="10698162" cy="521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111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95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Побои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645932"/>
              </p:ext>
            </p:extLst>
          </p:nvPr>
        </p:nvGraphicFramePr>
        <p:xfrm>
          <a:off x="804863" y="904875"/>
          <a:ext cx="10548937" cy="527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395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93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Употребление </a:t>
            </a:r>
            <a:r>
              <a:rPr lang="ru-RU" sz="3200" b="1" dirty="0" smtClean="0">
                <a:solidFill>
                  <a:srgbClr val="FF0000"/>
                </a:solidFill>
              </a:rPr>
              <a:t>ПАВ (алкоголь, газ)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758935"/>
              </p:ext>
            </p:extLst>
          </p:nvPr>
        </p:nvGraphicFramePr>
        <p:xfrm>
          <a:off x="865188" y="954088"/>
          <a:ext cx="10488612" cy="5222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327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238" y="0"/>
            <a:ext cx="10429461" cy="3306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Состояние административных правонарушений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327475"/>
              </p:ext>
            </p:extLst>
          </p:nvPr>
        </p:nvGraphicFramePr>
        <p:xfrm>
          <a:off x="457200" y="751113"/>
          <a:ext cx="10940144" cy="5706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6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83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729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1958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Образовательная организация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2017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</a:t>
                      </a:r>
                      <a:r>
                        <a:rPr lang="ru-RU" baseline="0" dirty="0"/>
                        <a:t> № 169»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 лица/ 40 </a:t>
                      </a:r>
                      <a:r>
                        <a:rPr lang="ru-RU" dirty="0"/>
                        <a:t>правонарушений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 лицо/ 58 правонарушений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«Лицей</a:t>
                      </a:r>
                      <a:r>
                        <a:rPr lang="ru-RU" baseline="0" dirty="0" smtClean="0"/>
                        <a:t> № 174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30/32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20/20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«СОШ № 176»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26/29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16/19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14/23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24/30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19/26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32/35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«Лицей № </a:t>
                      </a:r>
                      <a:r>
                        <a:rPr lang="ru-RU" dirty="0" smtClean="0"/>
                        <a:t>161»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17/19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11/12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КГБПОУ «</a:t>
                      </a:r>
                      <a:r>
                        <a:rPr lang="ru-RU" dirty="0" err="1"/>
                        <a:t>ЗТПТиС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13/19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16/20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13/16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23/25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172»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12/13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26/36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«Гимназия № 164»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10/10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10/11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КГБОУ «</a:t>
                      </a:r>
                      <a:r>
                        <a:rPr lang="ru-RU" dirty="0" smtClean="0"/>
                        <a:t>ЗШИ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8/10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5/8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Не учащиеся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14/15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7/7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ДДУ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4/4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2/3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74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096" y="365125"/>
            <a:ext cx="10389704" cy="4598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Административные правонарушения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772746"/>
              </p:ext>
            </p:extLst>
          </p:nvPr>
        </p:nvGraphicFramePr>
        <p:xfrm>
          <a:off x="825500" y="935038"/>
          <a:ext cx="10528300" cy="524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098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A49293-4BAB-49A8-9881-43B0F2D25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5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совершения несовершеннолетними противоправных деяний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1C962EB-C74B-4C1A-9872-0FC9AD5A0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Окружение подростка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организованная внеурочная занятость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конкретной ситуации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неразрешенных конфликтов между несовершеннолетними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безнаказанности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89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DE101CB-B7A6-44C9-BA5A-73382AFB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24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Самовольные уходы несовершеннолетних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310BE25-45FC-4211-BBA1-B4ECEB7D6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858"/>
            <a:ext cx="10515600" cy="487910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Зарегистрировано </a:t>
            </a:r>
            <a:r>
              <a:rPr lang="ru-RU" dirty="0" smtClean="0"/>
              <a:t>59</a:t>
            </a:r>
            <a:r>
              <a:rPr lang="ru-RU" b="1" dirty="0" smtClean="0">
                <a:solidFill>
                  <a:srgbClr val="002060"/>
                </a:solidFill>
              </a:rPr>
              <a:t> фактов </a:t>
            </a:r>
            <a:r>
              <a:rPr lang="ru-RU" dirty="0"/>
              <a:t>самовольных уходов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45 несовершеннолетними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2D18BEA3-7214-41C7-9C84-591935CE5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395610"/>
              </p:ext>
            </p:extLst>
          </p:nvPr>
        </p:nvGraphicFramePr>
        <p:xfrm>
          <a:off x="943898" y="2639961"/>
          <a:ext cx="10409901" cy="365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9967">
                  <a:extLst>
                    <a:ext uri="{9D8B030D-6E8A-4147-A177-3AD203B41FA5}">
                      <a16:colId xmlns="" xmlns:a16="http://schemas.microsoft.com/office/drawing/2014/main" val="854963500"/>
                    </a:ext>
                  </a:extLst>
                </a:gridCol>
                <a:gridCol w="3469967">
                  <a:extLst>
                    <a:ext uri="{9D8B030D-6E8A-4147-A177-3AD203B41FA5}">
                      <a16:colId xmlns="" xmlns:a16="http://schemas.microsoft.com/office/drawing/2014/main" val="3202291141"/>
                    </a:ext>
                  </a:extLst>
                </a:gridCol>
                <a:gridCol w="3469967">
                  <a:extLst>
                    <a:ext uri="{9D8B030D-6E8A-4147-A177-3AD203B41FA5}">
                      <a16:colId xmlns="" xmlns:a16="http://schemas.microsoft.com/office/drawing/2014/main" val="2258494237"/>
                    </a:ext>
                  </a:extLst>
                </a:gridCol>
              </a:tblGrid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Откуда совершен уход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Количество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Количество фактов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01962734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591753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Детский дом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29533194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Центр семьи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16603680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КБ № 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560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05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712F2FC-A96B-476C-B911-46894D39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9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самовольных уходов несовершеннолетних из дома и государственных учреждений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B597FE2-3355-4090-8147-92CDC2217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97"/>
            <a:ext cx="10515600" cy="4775866"/>
          </a:xfrm>
        </p:spPr>
        <p:txBody>
          <a:bodyPr/>
          <a:lstStyle/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взаимопонимания между детьми и законными представителями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должного контроля за поведением детей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контроля за общением детей в социальных сетях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круга общения детей и мест их времяпровождения</a:t>
            </a:r>
          </a:p>
        </p:txBody>
      </p:sp>
    </p:spTree>
    <p:extLst>
      <p:ext uri="{BB962C8B-B14F-4D97-AF65-F5344CB8AC3E}">
        <p14:creationId xmlns:p14="http://schemas.microsoft.com/office/powerpoint/2010/main" val="372719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3670" y="440281"/>
            <a:ext cx="10357708" cy="8816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реступления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совершенные в отношении несовершеннолетних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24762497"/>
              </p:ext>
            </p:extLst>
          </p:nvPr>
        </p:nvGraphicFramePr>
        <p:xfrm>
          <a:off x="1451112" y="1321904"/>
          <a:ext cx="9658321" cy="521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6"/>
          <p:cNvSpPr>
            <a:spLocks noGrp="1"/>
          </p:cNvSpPr>
          <p:nvPr>
            <p:ph idx="1"/>
          </p:nvPr>
        </p:nvSpPr>
        <p:spPr>
          <a:xfrm>
            <a:off x="1774825" y="1196975"/>
            <a:ext cx="8713788" cy="5400675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None/>
            </a:pPr>
            <a:r>
              <a:rPr lang="ru-RU" altLang="ru-RU" sz="3600" b="1" dirty="0"/>
              <a:t>   за 12 месяцев </a:t>
            </a:r>
            <a:r>
              <a:rPr lang="ru-RU" altLang="ru-RU" sz="3600" b="1" dirty="0" smtClean="0"/>
              <a:t>2018 </a:t>
            </a:r>
            <a:r>
              <a:rPr lang="ru-RU" altLang="ru-RU" sz="3600" b="1" dirty="0"/>
              <a:t>года на территории  г. Зеленогорска зарегистрировано </a:t>
            </a:r>
          </a:p>
          <a:p>
            <a:pPr algn="ctr">
              <a:buFontTx/>
              <a:buNone/>
            </a:pPr>
            <a:r>
              <a:rPr lang="ru-RU" altLang="ru-RU" sz="6000" b="1" dirty="0" smtClean="0">
                <a:solidFill>
                  <a:srgbClr val="FF0000"/>
                </a:solidFill>
              </a:rPr>
              <a:t>16</a:t>
            </a:r>
            <a:r>
              <a:rPr lang="ru-RU" altLang="ru-RU" sz="6000" b="1" dirty="0" smtClean="0">
                <a:solidFill>
                  <a:srgbClr val="FF4F4F"/>
                </a:solidFill>
              </a:rPr>
              <a:t> </a:t>
            </a:r>
            <a:r>
              <a:rPr lang="ru-RU" altLang="ru-RU" sz="3600" b="1" dirty="0"/>
              <a:t>преступлений, </a:t>
            </a:r>
          </a:p>
          <a:p>
            <a:pPr algn="ctr">
              <a:buFontTx/>
              <a:buNone/>
            </a:pPr>
            <a:r>
              <a:rPr lang="ru-RU" altLang="ru-RU" sz="3600" b="1" dirty="0"/>
              <a:t>совершенных  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14</a:t>
            </a:r>
            <a:r>
              <a:rPr lang="ru-RU" altLang="ru-RU" sz="3600" b="1" dirty="0" smtClean="0"/>
              <a:t> </a:t>
            </a:r>
            <a:r>
              <a:rPr lang="ru-RU" altLang="ru-RU" sz="3600" b="1" dirty="0"/>
              <a:t>несовершеннолетними. </a:t>
            </a:r>
          </a:p>
          <a:p>
            <a:pPr algn="ctr">
              <a:buFontTx/>
              <a:buNone/>
            </a:pPr>
            <a:r>
              <a:rPr lang="ru-RU" altLang="ru-RU" sz="3600" b="1" dirty="0">
                <a:solidFill>
                  <a:srgbClr val="002060"/>
                </a:solidFill>
              </a:rPr>
              <a:t>Это на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5.9% </a:t>
            </a:r>
            <a:r>
              <a:rPr lang="ru-RU" altLang="ru-RU" sz="3600" b="1" dirty="0">
                <a:solidFill>
                  <a:srgbClr val="002060"/>
                </a:solidFill>
              </a:rPr>
              <a:t>меньше, чем в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2017 </a:t>
            </a:r>
            <a:r>
              <a:rPr lang="ru-RU" altLang="ru-RU" sz="3600" b="1" dirty="0">
                <a:solidFill>
                  <a:srgbClr val="002060"/>
                </a:solidFill>
              </a:rPr>
              <a:t>г., </a:t>
            </a:r>
          </a:p>
          <a:p>
            <a:pPr algn="ctr">
              <a:buFontTx/>
              <a:buNone/>
            </a:pPr>
            <a:r>
              <a:rPr lang="ru-RU" altLang="ru-RU" sz="3600" b="1" dirty="0">
                <a:solidFill>
                  <a:srgbClr val="002060"/>
                </a:solidFill>
              </a:rPr>
              <a:t>когда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20 </a:t>
            </a:r>
            <a:r>
              <a:rPr lang="ru-RU" altLang="ru-RU" sz="3600" b="1" dirty="0">
                <a:solidFill>
                  <a:srgbClr val="002060"/>
                </a:solidFill>
              </a:rPr>
              <a:t>подростками было совершено </a:t>
            </a:r>
          </a:p>
          <a:p>
            <a:pPr algn="ctr">
              <a:buFontTx/>
              <a:buNone/>
            </a:pPr>
            <a:r>
              <a:rPr lang="ru-RU" altLang="ru-RU" sz="3600" b="1" dirty="0" smtClean="0">
                <a:solidFill>
                  <a:srgbClr val="002060"/>
                </a:solidFill>
              </a:rPr>
              <a:t>17 </a:t>
            </a:r>
            <a:r>
              <a:rPr lang="ru-RU" altLang="ru-RU" sz="3600" b="1" dirty="0">
                <a:solidFill>
                  <a:srgbClr val="002060"/>
                </a:solidFill>
              </a:rPr>
              <a:t>преступных деяний</a:t>
            </a:r>
          </a:p>
          <a:p>
            <a:endParaRPr lang="ru-RU" alt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85750"/>
            <a:ext cx="7472363" cy="7858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статистика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313793"/>
            <a:ext cx="8856662" cy="539180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ранее совершавшими несовершеннолетними совершено 6 повторных преступлений</a:t>
            </a:r>
          </a:p>
          <a:p>
            <a:pPr>
              <a:lnSpc>
                <a:spcPct val="110000"/>
              </a:lnSpc>
            </a:pP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6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подростками совершено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преступления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13/9), все преступления в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со взрослыми</a:t>
            </a:r>
          </a:p>
          <a:p>
            <a:pPr>
              <a:lnSpc>
                <a:spcPct val="110000"/>
              </a:lnSpc>
            </a:pP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подростками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совершили преступления в состоянии алкогольного опьянения (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altLang="ru-RU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</a:pPr>
            <a:endParaRPr lang="ru-RU" altLang="ru-RU" sz="3800" b="1" dirty="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ru-RU" altLang="ru-RU" sz="3800" b="1" dirty="0">
                <a:solidFill>
                  <a:srgbClr val="000000"/>
                </a:solidFill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ru-RU" altLang="ru-RU" sz="2200" b="1" dirty="0">
                <a:solidFill>
                  <a:srgbClr val="000000"/>
                </a:solidFill>
              </a:rPr>
              <a:t>	</a:t>
            </a: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522" y="365126"/>
            <a:ext cx="10459278" cy="8573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Состояние преступности несовершеннолетних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407825"/>
              </p:ext>
            </p:extLst>
          </p:nvPr>
        </p:nvGraphicFramePr>
        <p:xfrm>
          <a:off x="795131" y="1182689"/>
          <a:ext cx="10558668" cy="3489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95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195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195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4877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Образовательные</a:t>
                      </a:r>
                      <a:r>
                        <a:rPr lang="ru-RU" baseline="0" dirty="0">
                          <a:solidFill>
                            <a:schemeClr val="bg1"/>
                          </a:solidFill>
                        </a:rPr>
                        <a:t> организации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2017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лица/6 преступлений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преступление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КГБПОУ «</a:t>
                      </a:r>
                      <a:r>
                        <a:rPr lang="ru-RU" dirty="0" err="1" smtClean="0"/>
                        <a:t>ЗТПТиС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 3</a:t>
                      </a:r>
                      <a:r>
                        <a:rPr lang="ru-RU" baseline="0" dirty="0" smtClean="0"/>
                        <a:t>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2 лица/ 3 преступления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/>
                        <a:t>Не учащиеся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3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 лицо/ 3 преступления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МБОУ «СОШ № 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преступление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 6 преступлений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175»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лицо/1 преступление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2 преступления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 smtClean="0"/>
                        <a:t>Другие учебные</a:t>
                      </a:r>
                      <a:r>
                        <a:rPr lang="ru-RU" baseline="0" dirty="0" smtClean="0"/>
                        <a:t> заведения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лицо/3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3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009" y="365126"/>
            <a:ext cx="10538791" cy="64866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Преступления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059949"/>
              </p:ext>
            </p:extLst>
          </p:nvPr>
        </p:nvGraphicFramePr>
        <p:xfrm>
          <a:off x="746125" y="1023938"/>
          <a:ext cx="10607675" cy="515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85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827571"/>
          </a:xfrm>
        </p:spPr>
        <p:txBody>
          <a:bodyPr>
            <a:normAutofit fontScale="90000"/>
          </a:bodyPr>
          <a:lstStyle/>
          <a:p>
            <a:pPr algn="ctr">
              <a:defRPr sz="1588" b="0" i="1" u="none" strike="noStrike" kern="1200" cap="none" spc="2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i="1" dirty="0">
                <a:solidFill>
                  <a:sysClr val="windowText" lastClr="000000"/>
                </a:solidFill>
              </a:rPr>
              <a:t>Преступность несовершеннолетних с </a:t>
            </a:r>
            <a:r>
              <a:rPr lang="ru-RU" sz="2400" b="1" i="1" dirty="0" smtClean="0">
                <a:solidFill>
                  <a:sysClr val="windowText" lastClr="000000"/>
                </a:solidFill>
              </a:rPr>
              <a:t>1988 </a:t>
            </a:r>
            <a:r>
              <a:rPr lang="ru-RU" sz="2400" b="1" i="1" dirty="0">
                <a:solidFill>
                  <a:sysClr val="windowText" lastClr="000000"/>
                </a:solidFill>
              </a:rPr>
              <a:t>-</a:t>
            </a:r>
            <a:r>
              <a:rPr lang="ru-RU" sz="2400" b="1" i="1" dirty="0" smtClean="0">
                <a:solidFill>
                  <a:sysClr val="windowText" lastClr="000000"/>
                </a:solidFill>
              </a:rPr>
              <a:t>2018</a:t>
            </a:r>
            <a:br>
              <a:rPr lang="ru-RU" sz="2400" b="1" i="1" dirty="0" smtClean="0">
                <a:solidFill>
                  <a:sysClr val="windowText" lastClr="000000"/>
                </a:solidFill>
              </a:rPr>
            </a:br>
            <a:r>
              <a:rPr lang="ru-RU" sz="2400" b="1" i="1" dirty="0">
                <a:solidFill>
                  <a:sysClr val="windowText" lastClr="000000"/>
                </a:solidFill>
              </a:rPr>
              <a:t/>
            </a:r>
            <a:br>
              <a:rPr lang="ru-RU" sz="2400" b="1" i="1" dirty="0">
                <a:solidFill>
                  <a:sysClr val="windowText" lastClr="000000"/>
                </a:solidFill>
              </a:rPr>
            </a:br>
            <a:r>
              <a:rPr lang="ru-RU" sz="2400" b="1" i="1" dirty="0">
                <a:solidFill>
                  <a:sysClr val="windowText" lastClr="000000"/>
                </a:solidFill>
              </a:rPr>
              <a:t>на территории ЗАТО г. Зеленогорск</a:t>
            </a:r>
            <a:br>
              <a:rPr lang="ru-RU" sz="2400" b="1" i="1" dirty="0">
                <a:solidFill>
                  <a:sysClr val="windowText" lastClr="000000"/>
                </a:solidFill>
              </a:rPr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330140"/>
              </p:ext>
            </p:extLst>
          </p:nvPr>
        </p:nvGraphicFramePr>
        <p:xfrm>
          <a:off x="715617" y="1063487"/>
          <a:ext cx="10558670" cy="532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950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60350"/>
            <a:ext cx="7821613" cy="8112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</a:t>
            </a:r>
            <a:r>
              <a:rPr lang="ru-RU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 опасных </a:t>
            </a:r>
            <a:r>
              <a:rPr lang="ru-RU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деяний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285875"/>
            <a:ext cx="8821737" cy="5599113"/>
          </a:xfrm>
        </p:spPr>
        <p:txBody>
          <a:bodyPr>
            <a:normAutofit/>
          </a:bodyPr>
          <a:lstStyle/>
          <a:p>
            <a:endParaRPr lang="ru-RU" altLang="ru-RU" b="1" dirty="0"/>
          </a:p>
          <a:p>
            <a:pPr algn="ctr"/>
            <a:r>
              <a:rPr lang="ru-RU" altLang="ru-RU" b="1" dirty="0"/>
              <a:t>до достижения возраста привлечения к уголовной ответственности несовершеннолетними совершено </a:t>
            </a:r>
          </a:p>
          <a:p>
            <a:pPr marL="0" indent="0" algn="ctr">
              <a:buNone/>
            </a:pPr>
            <a:r>
              <a:rPr lang="ru-RU" altLang="ru-RU" b="1" dirty="0"/>
              <a:t>   </a:t>
            </a:r>
            <a:r>
              <a:rPr lang="ru-RU" altLang="ru-RU" b="1" dirty="0" smtClean="0"/>
              <a:t>17 общественно опасных деяний </a:t>
            </a:r>
            <a:r>
              <a:rPr lang="ru-RU" altLang="ru-RU" b="1" dirty="0"/>
              <a:t>(в </a:t>
            </a:r>
            <a:r>
              <a:rPr lang="ru-RU" altLang="ru-RU" b="1" dirty="0" smtClean="0"/>
              <a:t>2017 </a:t>
            </a:r>
            <a:r>
              <a:rPr lang="ru-RU" altLang="ru-RU" b="1" dirty="0"/>
              <a:t>г.- </a:t>
            </a:r>
            <a:r>
              <a:rPr lang="ru-RU" altLang="ru-RU" b="1" dirty="0" smtClean="0"/>
              <a:t>18)</a:t>
            </a:r>
            <a:endParaRPr lang="ru-RU" altLang="ru-RU" b="1" dirty="0"/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             - ст. 158 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(кража) </a:t>
            </a:r>
            <a:r>
              <a:rPr lang="ru-RU" altLang="ru-RU" b="1" dirty="0">
                <a:solidFill>
                  <a:srgbClr val="0070C0"/>
                </a:solidFill>
              </a:rPr>
              <a:t>– </a:t>
            </a:r>
            <a:r>
              <a:rPr lang="ru-RU" altLang="ru-RU" b="1" dirty="0" smtClean="0">
                <a:solidFill>
                  <a:srgbClr val="0070C0"/>
                </a:solidFill>
              </a:rPr>
              <a:t>13</a:t>
            </a:r>
            <a:endParaRPr lang="ru-RU" altLang="ru-RU" b="1" dirty="0">
              <a:solidFill>
                <a:srgbClr val="0070C0"/>
              </a:solidFill>
            </a:endParaRP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           </a:t>
            </a:r>
            <a:r>
              <a:rPr lang="ru-RU" altLang="ru-RU" b="1" dirty="0" smtClean="0">
                <a:solidFill>
                  <a:srgbClr val="0070C0"/>
                </a:solidFill>
              </a:rPr>
              <a:t>- </a:t>
            </a:r>
            <a:r>
              <a:rPr lang="ru-RU" altLang="ru-RU" b="1" dirty="0">
                <a:solidFill>
                  <a:srgbClr val="0070C0"/>
                </a:solidFill>
              </a:rPr>
              <a:t>ст. 115 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(причинение легкого вреда здоровью) </a:t>
            </a:r>
            <a:r>
              <a:rPr lang="ru-RU" altLang="ru-RU" b="1" dirty="0">
                <a:solidFill>
                  <a:srgbClr val="0070C0"/>
                </a:solidFill>
              </a:rPr>
              <a:t>– </a:t>
            </a:r>
            <a:r>
              <a:rPr lang="ru-RU" altLang="ru-RU" b="1" dirty="0" smtClean="0">
                <a:solidFill>
                  <a:srgbClr val="0070C0"/>
                </a:solidFill>
              </a:rPr>
              <a:t>2</a:t>
            </a:r>
            <a:endParaRPr lang="ru-RU" altLang="ru-RU" b="1" dirty="0">
              <a:solidFill>
                <a:srgbClr val="0070C0"/>
              </a:solidFill>
            </a:endParaRP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	  </a:t>
            </a:r>
            <a:r>
              <a:rPr lang="ru-RU" altLang="ru-RU" b="1" dirty="0" smtClean="0">
                <a:solidFill>
                  <a:srgbClr val="0070C0"/>
                </a:solidFill>
              </a:rPr>
              <a:t>  - </a:t>
            </a:r>
            <a:r>
              <a:rPr lang="ru-RU" altLang="ru-RU" b="1" dirty="0">
                <a:solidFill>
                  <a:srgbClr val="0070C0"/>
                </a:solidFill>
              </a:rPr>
              <a:t>ст. </a:t>
            </a:r>
            <a:r>
              <a:rPr lang="ru-RU" altLang="ru-RU" b="1" dirty="0" smtClean="0">
                <a:solidFill>
                  <a:srgbClr val="0070C0"/>
                </a:solidFill>
              </a:rPr>
              <a:t>137 </a:t>
            </a:r>
            <a:r>
              <a:rPr lang="ru-RU" altLang="ru-RU" b="1" dirty="0">
                <a:solidFill>
                  <a:srgbClr val="0070C0"/>
                </a:solidFill>
              </a:rPr>
              <a:t>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(нарушение неприкосновенности частной жизни) </a:t>
            </a:r>
            <a:r>
              <a:rPr lang="ru-RU" altLang="ru-RU" b="1" dirty="0">
                <a:solidFill>
                  <a:srgbClr val="0070C0"/>
                </a:solidFill>
              </a:rPr>
              <a:t>– 1</a:t>
            </a: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	  </a:t>
            </a:r>
            <a:r>
              <a:rPr lang="ru-RU" altLang="ru-RU" b="1" dirty="0" smtClean="0">
                <a:solidFill>
                  <a:srgbClr val="0070C0"/>
                </a:solidFill>
              </a:rPr>
              <a:t>   - </a:t>
            </a:r>
            <a:r>
              <a:rPr lang="ru-RU" altLang="ru-RU" b="1" dirty="0">
                <a:solidFill>
                  <a:srgbClr val="0070C0"/>
                </a:solidFill>
              </a:rPr>
              <a:t>ст. </a:t>
            </a:r>
            <a:r>
              <a:rPr lang="ru-RU" altLang="ru-RU" b="1" dirty="0" smtClean="0">
                <a:solidFill>
                  <a:srgbClr val="0070C0"/>
                </a:solidFill>
              </a:rPr>
              <a:t>119 </a:t>
            </a:r>
            <a:r>
              <a:rPr lang="ru-RU" altLang="ru-RU" b="1" dirty="0">
                <a:solidFill>
                  <a:srgbClr val="0070C0"/>
                </a:solidFill>
              </a:rPr>
              <a:t>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(угроза убийством) </a:t>
            </a:r>
            <a:r>
              <a:rPr lang="ru-RU" altLang="ru-RU" b="1" dirty="0">
                <a:solidFill>
                  <a:srgbClr val="0070C0"/>
                </a:solidFill>
              </a:rPr>
              <a:t>– 1</a:t>
            </a: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</a:t>
            </a:r>
            <a:endParaRPr lang="ru-RU" altLang="ru-RU" b="1" dirty="0">
              <a:solidFill>
                <a:srgbClr val="5F5F5F"/>
              </a:solidFill>
            </a:endParaRPr>
          </a:p>
          <a:p>
            <a:pPr algn="ctr"/>
            <a:r>
              <a:rPr lang="ru-RU" altLang="ru-RU" b="1" dirty="0"/>
              <a:t>участниками ООД </a:t>
            </a:r>
            <a:r>
              <a:rPr lang="ru-RU" altLang="ru-RU" b="1" dirty="0" smtClean="0"/>
              <a:t>стали 16 несовершеннолетних </a:t>
            </a:r>
            <a:endParaRPr lang="ru-RU" altLang="ru-RU" b="1" dirty="0"/>
          </a:p>
          <a:p>
            <a:pPr marL="0" indent="0" algn="ctr">
              <a:buNone/>
            </a:pPr>
            <a:r>
              <a:rPr lang="ru-RU" altLang="ru-RU" b="1" dirty="0"/>
              <a:t>   (в </a:t>
            </a:r>
            <a:r>
              <a:rPr lang="ru-RU" altLang="ru-RU" b="1" dirty="0" smtClean="0"/>
              <a:t>2017 </a:t>
            </a:r>
            <a:r>
              <a:rPr lang="ru-RU" altLang="ru-RU" b="1" dirty="0"/>
              <a:t>г. </a:t>
            </a:r>
            <a:r>
              <a:rPr lang="ru-RU" altLang="ru-RU" b="1" dirty="0" smtClean="0"/>
              <a:t>- 22)</a:t>
            </a:r>
            <a:endParaRPr lang="ru-RU" altLang="ru-RU" b="1" dirty="0"/>
          </a:p>
          <a:p>
            <a:pPr>
              <a:buFont typeface="Arial" charset="0"/>
              <a:buNone/>
            </a:pPr>
            <a:r>
              <a:rPr lang="ru-RU" altLang="ru-RU" b="1" dirty="0"/>
              <a:t>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522" y="365125"/>
            <a:ext cx="10459278" cy="4995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общественно опасных деяний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574540"/>
              </p:ext>
            </p:extLst>
          </p:nvPr>
        </p:nvGraphicFramePr>
        <p:xfrm>
          <a:off x="844550" y="974725"/>
          <a:ext cx="1050924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30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030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030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2017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лиц/ 7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172»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 3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лица/3ООД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2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169»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лиц/ 7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161»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лица/2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3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mtClean="0"/>
                        <a:t>МБОУ «СОШ № 176»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 2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КГБОУ</a:t>
                      </a:r>
                      <a:r>
                        <a:rPr lang="ru-RU" baseline="0" dirty="0" smtClean="0"/>
                        <a:t> «ЗШИ»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85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642" y="365126"/>
            <a:ext cx="10479157" cy="42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Общественно опасные деяния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98291"/>
              </p:ext>
            </p:extLst>
          </p:nvPr>
        </p:nvGraphicFramePr>
        <p:xfrm>
          <a:off x="785813" y="874713"/>
          <a:ext cx="10567987" cy="530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26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853</TotalTime>
  <Words>588</Words>
  <Application>Microsoft Office PowerPoint</Application>
  <PresentationFormat>Произвольный</PresentationFormat>
  <Paragraphs>171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            Анализ  состояния преступлений,  общественно опасных деяний и правонарушений за 2018 год     </vt:lpstr>
      <vt:lpstr>Презентация PowerPoint</vt:lpstr>
      <vt:lpstr> Общая статистика</vt:lpstr>
      <vt:lpstr>Состояние преступности несовершеннолетних</vt:lpstr>
      <vt:lpstr>Преступления</vt:lpstr>
      <vt:lpstr>Преступность несовершеннолетних с 1988 -2018  на территории ЗАТО г. Зеленогорск </vt:lpstr>
      <vt:lpstr> Статистика общественно опасных деяний</vt:lpstr>
      <vt:lpstr>Состояние общественно опасных деяний</vt:lpstr>
      <vt:lpstr>Общественно опасные деяния</vt:lpstr>
      <vt:lpstr>Административные правонарушения</vt:lpstr>
      <vt:lpstr>Мелкое хищение</vt:lpstr>
      <vt:lpstr>Побои</vt:lpstr>
      <vt:lpstr>Употребление ПАВ (алкоголь, газ)</vt:lpstr>
      <vt:lpstr>Состояние административных правонарушений</vt:lpstr>
      <vt:lpstr>Административные правонарушения</vt:lpstr>
      <vt:lpstr>Причины совершения несовершеннолетними противоправных деяний</vt:lpstr>
      <vt:lpstr>Самовольные уходы несовершеннолетних</vt:lpstr>
      <vt:lpstr>Причины самовольных уходов несовершеннолетних из дома и государственных учреждений</vt:lpstr>
      <vt:lpstr>Преступления, совершенные в отношении несовершеннолетних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состояния преступлений и правонарушений за 2014 год</dc:title>
  <dc:creator>Психолог</dc:creator>
  <cp:lastModifiedBy>Михайлова Татьяна Анатольевна</cp:lastModifiedBy>
  <cp:revision>106</cp:revision>
  <cp:lastPrinted>2018-02-05T03:06:54Z</cp:lastPrinted>
  <dcterms:created xsi:type="dcterms:W3CDTF">2016-01-21T05:26:52Z</dcterms:created>
  <dcterms:modified xsi:type="dcterms:W3CDTF">2019-02-05T08:18:45Z</dcterms:modified>
</cp:coreProperties>
</file>