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71D2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66675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71D2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66675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71D2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18588" y="1753107"/>
            <a:ext cx="3345179" cy="2620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E5205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66675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71D2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66675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66675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41375"/>
            <a:ext cx="9144000" cy="4800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023" y="319532"/>
            <a:ext cx="6443345" cy="8304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71D2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1726" y="1403604"/>
            <a:ext cx="7468200" cy="3057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22211" y="4707940"/>
            <a:ext cx="203200" cy="145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66675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17.pn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24"/>
            <a:ext cx="6535184" cy="501537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0513" y="1789683"/>
            <a:ext cx="4357370" cy="227203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1691639">
              <a:lnSpc>
                <a:spcPts val="4300"/>
              </a:lnSpc>
              <a:spcBef>
                <a:spcPts val="660"/>
              </a:spcBef>
            </a:pPr>
            <a:r>
              <a:rPr sz="4000" b="1" spc="60" dirty="0">
                <a:solidFill>
                  <a:srgbClr val="FFFFFF"/>
                </a:solidFill>
                <a:latin typeface="Trebuchet MS"/>
                <a:cs typeface="Trebuchet MS"/>
              </a:rPr>
              <a:t>Семейный </a:t>
            </a:r>
            <a:r>
              <a:rPr sz="4000" b="1" spc="-10" dirty="0">
                <a:solidFill>
                  <a:srgbClr val="FFFFFF"/>
                </a:solidFill>
                <a:latin typeface="Trebuchet MS"/>
                <a:cs typeface="Trebuchet MS"/>
              </a:rPr>
              <a:t>бюджет:</a:t>
            </a:r>
            <a:endParaRPr sz="4000">
              <a:latin typeface="Trebuchet MS"/>
              <a:cs typeface="Trebuchet MS"/>
            </a:endParaRPr>
          </a:p>
          <a:p>
            <a:pPr marL="12700">
              <a:lnSpc>
                <a:spcPts val="3979"/>
              </a:lnSpc>
            </a:pPr>
            <a:r>
              <a:rPr sz="4000" b="1" spc="95" dirty="0">
                <a:solidFill>
                  <a:srgbClr val="FFFFFF"/>
                </a:solidFill>
                <a:latin typeface="Trebuchet MS"/>
                <a:cs typeface="Trebuchet MS"/>
              </a:rPr>
              <a:t>как</a:t>
            </a:r>
            <a:r>
              <a:rPr sz="40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dirty="0">
                <a:solidFill>
                  <a:srgbClr val="FFFFFF"/>
                </a:solidFill>
                <a:latin typeface="Trebuchet MS"/>
                <a:cs typeface="Trebuchet MS"/>
              </a:rPr>
              <a:t>не</a:t>
            </a:r>
            <a:r>
              <a:rPr sz="4000" b="1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85" dirty="0">
                <a:solidFill>
                  <a:srgbClr val="FFFFFF"/>
                </a:solidFill>
                <a:latin typeface="Trebuchet MS"/>
                <a:cs typeface="Trebuchet MS"/>
              </a:rPr>
              <a:t>ссориться</a:t>
            </a:r>
            <a:endParaRPr sz="4000">
              <a:latin typeface="Trebuchet MS"/>
              <a:cs typeface="Trebuchet MS"/>
            </a:endParaRPr>
          </a:p>
          <a:p>
            <a:pPr marL="12700">
              <a:lnSpc>
                <a:spcPts val="4550"/>
              </a:lnSpc>
            </a:pPr>
            <a:r>
              <a:rPr sz="4000" b="1" spc="90" dirty="0">
                <a:solidFill>
                  <a:srgbClr val="FFFFFF"/>
                </a:solidFill>
                <a:latin typeface="Trebuchet MS"/>
                <a:cs typeface="Trebuchet MS"/>
              </a:rPr>
              <a:t>из-</a:t>
            </a:r>
            <a:r>
              <a:rPr sz="4000" b="1" spc="100" dirty="0">
                <a:solidFill>
                  <a:srgbClr val="FFFFFF"/>
                </a:solidFill>
                <a:latin typeface="Trebuchet MS"/>
                <a:cs typeface="Trebuchet MS"/>
              </a:rPr>
              <a:t>за</a:t>
            </a:r>
            <a:r>
              <a:rPr sz="4000" b="1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-20" dirty="0">
                <a:solidFill>
                  <a:srgbClr val="FFFFFF"/>
                </a:solidFill>
                <a:latin typeface="Trebuchet MS"/>
                <a:cs typeface="Trebuchet MS"/>
              </a:rPr>
              <a:t>денег</a:t>
            </a:r>
            <a:endParaRPr sz="40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09231" y="-161"/>
            <a:ext cx="2334895" cy="861694"/>
            <a:chOff x="6809231" y="-161"/>
            <a:chExt cx="2334895" cy="861694"/>
          </a:xfrm>
        </p:grpSpPr>
        <p:sp>
          <p:nvSpPr>
            <p:cNvPr id="5" name="object 5"/>
            <p:cNvSpPr/>
            <p:nvPr/>
          </p:nvSpPr>
          <p:spPr>
            <a:xfrm>
              <a:off x="7420998" y="-161"/>
              <a:ext cx="1723389" cy="861694"/>
            </a:xfrm>
            <a:custGeom>
              <a:avLst/>
              <a:gdLst/>
              <a:ahLst/>
              <a:cxnLst/>
              <a:rect l="l" t="t" r="r" b="b"/>
              <a:pathLst>
                <a:path w="1723390" h="861694">
                  <a:moveTo>
                    <a:pt x="1723001" y="0"/>
                  </a:moveTo>
                  <a:lnTo>
                    <a:pt x="0" y="0"/>
                  </a:lnTo>
                  <a:lnTo>
                    <a:pt x="0" y="861661"/>
                  </a:lnTo>
                  <a:lnTo>
                    <a:pt x="1723001" y="861661"/>
                  </a:lnTo>
                  <a:lnTo>
                    <a:pt x="17230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9231" y="225551"/>
              <a:ext cx="1341120" cy="5181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1311" y="222503"/>
              <a:ext cx="563879" cy="52120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" y="4809"/>
            <a:ext cx="8774430" cy="4914265"/>
            <a:chOff x="6" y="4809"/>
            <a:chExt cx="8774430" cy="491426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" y="4809"/>
              <a:ext cx="1778125" cy="15874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19515" y="957717"/>
              <a:ext cx="2371691" cy="2870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28497" y="224425"/>
              <a:ext cx="488105" cy="51850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84943" y="356383"/>
              <a:ext cx="544830" cy="263525"/>
            </a:xfrm>
            <a:custGeom>
              <a:avLst/>
              <a:gdLst/>
              <a:ahLst/>
              <a:cxnLst/>
              <a:rect l="l" t="t" r="r" b="b"/>
              <a:pathLst>
                <a:path w="544829" h="263525">
                  <a:moveTo>
                    <a:pt x="10340" y="5358"/>
                  </a:moveTo>
                  <a:lnTo>
                    <a:pt x="0" y="5358"/>
                  </a:lnTo>
                  <a:lnTo>
                    <a:pt x="0" y="95022"/>
                  </a:lnTo>
                  <a:lnTo>
                    <a:pt x="12113" y="95022"/>
                  </a:lnTo>
                  <a:lnTo>
                    <a:pt x="12113" y="30086"/>
                  </a:lnTo>
                  <a:lnTo>
                    <a:pt x="24793" y="30086"/>
                  </a:lnTo>
                  <a:lnTo>
                    <a:pt x="10340" y="5358"/>
                  </a:lnTo>
                  <a:close/>
                </a:path>
                <a:path w="544829" h="263525">
                  <a:moveTo>
                    <a:pt x="93897" y="29690"/>
                  </a:moveTo>
                  <a:lnTo>
                    <a:pt x="81747" y="29690"/>
                  </a:lnTo>
                  <a:lnTo>
                    <a:pt x="81878" y="95022"/>
                  </a:lnTo>
                  <a:lnTo>
                    <a:pt x="93991" y="95022"/>
                  </a:lnTo>
                  <a:lnTo>
                    <a:pt x="93897" y="29690"/>
                  </a:lnTo>
                  <a:close/>
                </a:path>
                <a:path w="544829" h="263525">
                  <a:moveTo>
                    <a:pt x="24793" y="30086"/>
                  </a:moveTo>
                  <a:lnTo>
                    <a:pt x="12113" y="30086"/>
                  </a:lnTo>
                  <a:lnTo>
                    <a:pt x="44020" y="84131"/>
                  </a:lnTo>
                  <a:lnTo>
                    <a:pt x="49839" y="84131"/>
                  </a:lnTo>
                  <a:lnTo>
                    <a:pt x="59068" y="68384"/>
                  </a:lnTo>
                  <a:lnTo>
                    <a:pt x="47179" y="68384"/>
                  </a:lnTo>
                  <a:lnTo>
                    <a:pt x="24793" y="30086"/>
                  </a:lnTo>
                  <a:close/>
                </a:path>
                <a:path w="544829" h="263525">
                  <a:moveTo>
                    <a:pt x="93861" y="5358"/>
                  </a:moveTo>
                  <a:lnTo>
                    <a:pt x="83499" y="5358"/>
                  </a:lnTo>
                  <a:lnTo>
                    <a:pt x="47179" y="68384"/>
                  </a:lnTo>
                  <a:lnTo>
                    <a:pt x="59068" y="68384"/>
                  </a:lnTo>
                  <a:lnTo>
                    <a:pt x="81747" y="29690"/>
                  </a:lnTo>
                  <a:lnTo>
                    <a:pt x="93897" y="29690"/>
                  </a:lnTo>
                  <a:lnTo>
                    <a:pt x="93861" y="5358"/>
                  </a:lnTo>
                  <a:close/>
                </a:path>
                <a:path w="544829" h="263525">
                  <a:moveTo>
                    <a:pt x="131566" y="27143"/>
                  </a:moveTo>
                  <a:lnTo>
                    <a:pt x="119430" y="27143"/>
                  </a:lnTo>
                  <a:lnTo>
                    <a:pt x="119430" y="95022"/>
                  </a:lnTo>
                  <a:lnTo>
                    <a:pt x="130549" y="95022"/>
                  </a:lnTo>
                  <a:lnTo>
                    <a:pt x="145806" y="76575"/>
                  </a:lnTo>
                  <a:lnTo>
                    <a:pt x="131566" y="76575"/>
                  </a:lnTo>
                  <a:lnTo>
                    <a:pt x="131566" y="27143"/>
                  </a:lnTo>
                  <a:close/>
                </a:path>
                <a:path w="544829" h="263525">
                  <a:moveTo>
                    <a:pt x="183527" y="45590"/>
                  </a:moveTo>
                  <a:lnTo>
                    <a:pt x="171434" y="45590"/>
                  </a:lnTo>
                  <a:lnTo>
                    <a:pt x="171434" y="95022"/>
                  </a:lnTo>
                  <a:lnTo>
                    <a:pt x="183527" y="95022"/>
                  </a:lnTo>
                  <a:lnTo>
                    <a:pt x="183527" y="45590"/>
                  </a:lnTo>
                  <a:close/>
                </a:path>
                <a:path w="544829" h="263525">
                  <a:moveTo>
                    <a:pt x="183527" y="27143"/>
                  </a:moveTo>
                  <a:lnTo>
                    <a:pt x="172559" y="27143"/>
                  </a:lnTo>
                  <a:lnTo>
                    <a:pt x="131566" y="76575"/>
                  </a:lnTo>
                  <a:lnTo>
                    <a:pt x="145806" y="76575"/>
                  </a:lnTo>
                  <a:lnTo>
                    <a:pt x="171434" y="45590"/>
                  </a:lnTo>
                  <a:lnTo>
                    <a:pt x="183527" y="45590"/>
                  </a:lnTo>
                  <a:lnTo>
                    <a:pt x="183527" y="27143"/>
                  </a:lnTo>
                  <a:close/>
                </a:path>
                <a:path w="544829" h="263525">
                  <a:moveTo>
                    <a:pt x="219156" y="27143"/>
                  </a:moveTo>
                  <a:lnTo>
                    <a:pt x="207041" y="27143"/>
                  </a:lnTo>
                  <a:lnTo>
                    <a:pt x="207041" y="95022"/>
                  </a:lnTo>
                  <a:lnTo>
                    <a:pt x="219156" y="95022"/>
                  </a:lnTo>
                  <a:lnTo>
                    <a:pt x="219156" y="66606"/>
                  </a:lnTo>
                  <a:lnTo>
                    <a:pt x="269364" y="66606"/>
                  </a:lnTo>
                  <a:lnTo>
                    <a:pt x="269364" y="55977"/>
                  </a:lnTo>
                  <a:lnTo>
                    <a:pt x="219156" y="55977"/>
                  </a:lnTo>
                  <a:lnTo>
                    <a:pt x="219156" y="27143"/>
                  </a:lnTo>
                  <a:close/>
                </a:path>
                <a:path w="544829" h="263525">
                  <a:moveTo>
                    <a:pt x="269364" y="66606"/>
                  </a:moveTo>
                  <a:lnTo>
                    <a:pt x="257228" y="66606"/>
                  </a:lnTo>
                  <a:lnTo>
                    <a:pt x="257228" y="95022"/>
                  </a:lnTo>
                  <a:lnTo>
                    <a:pt x="269364" y="95022"/>
                  </a:lnTo>
                  <a:lnTo>
                    <a:pt x="269364" y="66606"/>
                  </a:lnTo>
                  <a:close/>
                </a:path>
                <a:path w="544829" h="263525">
                  <a:moveTo>
                    <a:pt x="269364" y="27143"/>
                  </a:moveTo>
                  <a:lnTo>
                    <a:pt x="257228" y="27143"/>
                  </a:lnTo>
                  <a:lnTo>
                    <a:pt x="257228" y="55977"/>
                  </a:lnTo>
                  <a:lnTo>
                    <a:pt x="269364" y="55977"/>
                  </a:lnTo>
                  <a:lnTo>
                    <a:pt x="269364" y="27143"/>
                  </a:lnTo>
                  <a:close/>
                </a:path>
                <a:path w="544829" h="263525">
                  <a:moveTo>
                    <a:pt x="337830" y="0"/>
                  </a:moveTo>
                  <a:lnTo>
                    <a:pt x="325954" y="0"/>
                  </a:lnTo>
                  <a:lnTo>
                    <a:pt x="325954" y="26506"/>
                  </a:lnTo>
                  <a:lnTo>
                    <a:pt x="317020" y="27511"/>
                  </a:lnTo>
                  <a:lnTo>
                    <a:pt x="287242" y="53512"/>
                  </a:lnTo>
                  <a:lnTo>
                    <a:pt x="286604" y="60962"/>
                  </a:lnTo>
                  <a:lnTo>
                    <a:pt x="287242" y="68476"/>
                  </a:lnTo>
                  <a:lnTo>
                    <a:pt x="317088" y="94914"/>
                  </a:lnTo>
                  <a:lnTo>
                    <a:pt x="325954" y="95923"/>
                  </a:lnTo>
                  <a:lnTo>
                    <a:pt x="325954" y="119860"/>
                  </a:lnTo>
                  <a:lnTo>
                    <a:pt x="337830" y="119860"/>
                  </a:lnTo>
                  <a:lnTo>
                    <a:pt x="337830" y="95923"/>
                  </a:lnTo>
                  <a:lnTo>
                    <a:pt x="346684" y="94906"/>
                  </a:lnTo>
                  <a:lnTo>
                    <a:pt x="354492" y="92878"/>
                  </a:lnTo>
                  <a:lnTo>
                    <a:pt x="361253" y="89842"/>
                  </a:lnTo>
                  <a:lnTo>
                    <a:pt x="366969" y="85799"/>
                  </a:lnTo>
                  <a:lnTo>
                    <a:pt x="367549" y="85162"/>
                  </a:lnTo>
                  <a:lnTo>
                    <a:pt x="337830" y="85162"/>
                  </a:lnTo>
                  <a:lnTo>
                    <a:pt x="337830" y="85030"/>
                  </a:lnTo>
                  <a:lnTo>
                    <a:pt x="325954" y="85030"/>
                  </a:lnTo>
                  <a:lnTo>
                    <a:pt x="316868" y="84438"/>
                  </a:lnTo>
                  <a:lnTo>
                    <a:pt x="310010" y="82087"/>
                  </a:lnTo>
                  <a:lnTo>
                    <a:pt x="300838" y="73897"/>
                  </a:lnTo>
                  <a:lnTo>
                    <a:pt x="298695" y="68476"/>
                  </a:lnTo>
                  <a:lnTo>
                    <a:pt x="298734" y="53512"/>
                  </a:lnTo>
                  <a:lnTo>
                    <a:pt x="300838" y="48313"/>
                  </a:lnTo>
                  <a:lnTo>
                    <a:pt x="309946" y="40297"/>
                  </a:lnTo>
                  <a:lnTo>
                    <a:pt x="316782" y="37992"/>
                  </a:lnTo>
                  <a:lnTo>
                    <a:pt x="325954" y="37398"/>
                  </a:lnTo>
                  <a:lnTo>
                    <a:pt x="367827" y="37398"/>
                  </a:lnTo>
                  <a:lnTo>
                    <a:pt x="366969" y="36476"/>
                  </a:lnTo>
                  <a:lnTo>
                    <a:pt x="361253" y="32494"/>
                  </a:lnTo>
                  <a:lnTo>
                    <a:pt x="354492" y="29506"/>
                  </a:lnTo>
                  <a:lnTo>
                    <a:pt x="346642" y="27506"/>
                  </a:lnTo>
                  <a:lnTo>
                    <a:pt x="337830" y="26506"/>
                  </a:lnTo>
                  <a:lnTo>
                    <a:pt x="337830" y="0"/>
                  </a:lnTo>
                  <a:close/>
                </a:path>
                <a:path w="544829" h="263525">
                  <a:moveTo>
                    <a:pt x="367827" y="37398"/>
                  </a:moveTo>
                  <a:lnTo>
                    <a:pt x="337830" y="37398"/>
                  </a:lnTo>
                  <a:lnTo>
                    <a:pt x="346894" y="37992"/>
                  </a:lnTo>
                  <a:lnTo>
                    <a:pt x="353752" y="40297"/>
                  </a:lnTo>
                  <a:lnTo>
                    <a:pt x="358381" y="44316"/>
                  </a:lnTo>
                  <a:lnTo>
                    <a:pt x="363010" y="48247"/>
                  </a:lnTo>
                  <a:lnTo>
                    <a:pt x="365213" y="53512"/>
                  </a:lnTo>
                  <a:lnTo>
                    <a:pt x="337830" y="85162"/>
                  </a:lnTo>
                  <a:lnTo>
                    <a:pt x="367549" y="85162"/>
                  </a:lnTo>
                  <a:lnTo>
                    <a:pt x="371487" y="80837"/>
                  </a:lnTo>
                  <a:lnTo>
                    <a:pt x="374719" y="75044"/>
                  </a:lnTo>
                  <a:lnTo>
                    <a:pt x="376644" y="68476"/>
                  </a:lnTo>
                  <a:lnTo>
                    <a:pt x="377309" y="60962"/>
                  </a:lnTo>
                  <a:lnTo>
                    <a:pt x="376642" y="53512"/>
                  </a:lnTo>
                  <a:lnTo>
                    <a:pt x="374719" y="47031"/>
                  </a:lnTo>
                  <a:lnTo>
                    <a:pt x="371487" y="41330"/>
                  </a:lnTo>
                  <a:lnTo>
                    <a:pt x="367827" y="37398"/>
                  </a:lnTo>
                  <a:close/>
                </a:path>
                <a:path w="544829" h="263525">
                  <a:moveTo>
                    <a:pt x="337830" y="37398"/>
                  </a:moveTo>
                  <a:lnTo>
                    <a:pt x="325954" y="37398"/>
                  </a:lnTo>
                  <a:lnTo>
                    <a:pt x="325954" y="85030"/>
                  </a:lnTo>
                  <a:lnTo>
                    <a:pt x="337830" y="85030"/>
                  </a:lnTo>
                  <a:lnTo>
                    <a:pt x="337830" y="37398"/>
                  </a:lnTo>
                  <a:close/>
                </a:path>
                <a:path w="544829" h="263525">
                  <a:moveTo>
                    <a:pt x="406556" y="27143"/>
                  </a:moveTo>
                  <a:lnTo>
                    <a:pt x="394420" y="27143"/>
                  </a:lnTo>
                  <a:lnTo>
                    <a:pt x="394420" y="95022"/>
                  </a:lnTo>
                  <a:lnTo>
                    <a:pt x="405538" y="95022"/>
                  </a:lnTo>
                  <a:lnTo>
                    <a:pt x="420788" y="76575"/>
                  </a:lnTo>
                  <a:lnTo>
                    <a:pt x="406556" y="76575"/>
                  </a:lnTo>
                  <a:lnTo>
                    <a:pt x="406556" y="27143"/>
                  </a:lnTo>
                  <a:close/>
                </a:path>
                <a:path w="544829" h="263525">
                  <a:moveTo>
                    <a:pt x="458495" y="45590"/>
                  </a:moveTo>
                  <a:lnTo>
                    <a:pt x="446402" y="45590"/>
                  </a:lnTo>
                  <a:lnTo>
                    <a:pt x="446402" y="95022"/>
                  </a:lnTo>
                  <a:lnTo>
                    <a:pt x="458495" y="95022"/>
                  </a:lnTo>
                  <a:lnTo>
                    <a:pt x="458495" y="45590"/>
                  </a:lnTo>
                  <a:close/>
                </a:path>
                <a:path w="544829" h="263525">
                  <a:moveTo>
                    <a:pt x="458495" y="27143"/>
                  </a:moveTo>
                  <a:lnTo>
                    <a:pt x="447527" y="27143"/>
                  </a:lnTo>
                  <a:lnTo>
                    <a:pt x="406556" y="76575"/>
                  </a:lnTo>
                  <a:lnTo>
                    <a:pt x="420788" y="76575"/>
                  </a:lnTo>
                  <a:lnTo>
                    <a:pt x="446402" y="45590"/>
                  </a:lnTo>
                  <a:lnTo>
                    <a:pt x="458495" y="45590"/>
                  </a:lnTo>
                  <a:lnTo>
                    <a:pt x="458495" y="27143"/>
                  </a:lnTo>
                  <a:close/>
                </a:path>
                <a:path w="544829" h="263525">
                  <a:moveTo>
                    <a:pt x="494123" y="27143"/>
                  </a:moveTo>
                  <a:lnTo>
                    <a:pt x="482009" y="27143"/>
                  </a:lnTo>
                  <a:lnTo>
                    <a:pt x="482009" y="95022"/>
                  </a:lnTo>
                  <a:lnTo>
                    <a:pt x="494123" y="95022"/>
                  </a:lnTo>
                  <a:lnTo>
                    <a:pt x="494123" y="66606"/>
                  </a:lnTo>
                  <a:lnTo>
                    <a:pt x="544332" y="66606"/>
                  </a:lnTo>
                  <a:lnTo>
                    <a:pt x="544332" y="55977"/>
                  </a:lnTo>
                  <a:lnTo>
                    <a:pt x="494123" y="55977"/>
                  </a:lnTo>
                  <a:lnTo>
                    <a:pt x="494123" y="27143"/>
                  </a:lnTo>
                  <a:close/>
                </a:path>
                <a:path w="544829" h="263525">
                  <a:moveTo>
                    <a:pt x="544332" y="66606"/>
                  </a:moveTo>
                  <a:lnTo>
                    <a:pt x="532217" y="66606"/>
                  </a:lnTo>
                  <a:lnTo>
                    <a:pt x="532217" y="95022"/>
                  </a:lnTo>
                  <a:lnTo>
                    <a:pt x="544332" y="95022"/>
                  </a:lnTo>
                  <a:lnTo>
                    <a:pt x="544332" y="66606"/>
                  </a:lnTo>
                  <a:close/>
                </a:path>
                <a:path w="544829" h="263525">
                  <a:moveTo>
                    <a:pt x="544332" y="27143"/>
                  </a:moveTo>
                  <a:lnTo>
                    <a:pt x="532217" y="27143"/>
                  </a:lnTo>
                  <a:lnTo>
                    <a:pt x="532217" y="55977"/>
                  </a:lnTo>
                  <a:lnTo>
                    <a:pt x="544332" y="55977"/>
                  </a:lnTo>
                  <a:lnTo>
                    <a:pt x="544332" y="27143"/>
                  </a:lnTo>
                  <a:close/>
                </a:path>
                <a:path w="544829" h="263525">
                  <a:moveTo>
                    <a:pt x="34460" y="172697"/>
                  </a:moveTo>
                  <a:lnTo>
                    <a:pt x="0" y="172697"/>
                  </a:lnTo>
                  <a:lnTo>
                    <a:pt x="0" y="262340"/>
                  </a:lnTo>
                  <a:lnTo>
                    <a:pt x="12611" y="262340"/>
                  </a:lnTo>
                  <a:lnTo>
                    <a:pt x="12611" y="235174"/>
                  </a:lnTo>
                  <a:lnTo>
                    <a:pt x="34460" y="235174"/>
                  </a:lnTo>
                  <a:lnTo>
                    <a:pt x="64750" y="224040"/>
                  </a:lnTo>
                  <a:lnTo>
                    <a:pt x="12611" y="224040"/>
                  </a:lnTo>
                  <a:lnTo>
                    <a:pt x="12611" y="183831"/>
                  </a:lnTo>
                  <a:lnTo>
                    <a:pt x="64777" y="183831"/>
                  </a:lnTo>
                  <a:lnTo>
                    <a:pt x="61434" y="180997"/>
                  </a:lnTo>
                  <a:lnTo>
                    <a:pt x="56061" y="177366"/>
                  </a:lnTo>
                  <a:lnTo>
                    <a:pt x="49772" y="174772"/>
                  </a:lnTo>
                  <a:lnTo>
                    <a:pt x="42571" y="173215"/>
                  </a:lnTo>
                  <a:lnTo>
                    <a:pt x="34460" y="172697"/>
                  </a:lnTo>
                  <a:close/>
                </a:path>
                <a:path w="544829" h="263525">
                  <a:moveTo>
                    <a:pt x="64777" y="183831"/>
                  </a:moveTo>
                  <a:lnTo>
                    <a:pt x="42030" y="183831"/>
                  </a:lnTo>
                  <a:lnTo>
                    <a:pt x="48131" y="185587"/>
                  </a:lnTo>
                  <a:lnTo>
                    <a:pt x="52349" y="189078"/>
                  </a:lnTo>
                  <a:lnTo>
                    <a:pt x="56546" y="192483"/>
                  </a:lnTo>
                  <a:lnTo>
                    <a:pt x="58666" y="197446"/>
                  </a:lnTo>
                  <a:lnTo>
                    <a:pt x="58666" y="210425"/>
                  </a:lnTo>
                  <a:lnTo>
                    <a:pt x="56546" y="215409"/>
                  </a:lnTo>
                  <a:lnTo>
                    <a:pt x="52349" y="218923"/>
                  </a:lnTo>
                  <a:lnTo>
                    <a:pt x="48131" y="222327"/>
                  </a:lnTo>
                  <a:lnTo>
                    <a:pt x="42030" y="224040"/>
                  </a:lnTo>
                  <a:lnTo>
                    <a:pt x="64750" y="224040"/>
                  </a:lnTo>
                  <a:lnTo>
                    <a:pt x="67989" y="221294"/>
                  </a:lnTo>
                  <a:lnTo>
                    <a:pt x="71277" y="213653"/>
                  </a:lnTo>
                  <a:lnTo>
                    <a:pt x="71277" y="194195"/>
                  </a:lnTo>
                  <a:lnTo>
                    <a:pt x="67989" y="186554"/>
                  </a:lnTo>
                  <a:lnTo>
                    <a:pt x="64777" y="183831"/>
                  </a:lnTo>
                  <a:close/>
                </a:path>
                <a:path w="544829" h="263525">
                  <a:moveTo>
                    <a:pt x="121832" y="193822"/>
                  </a:moveTo>
                  <a:lnTo>
                    <a:pt x="108550" y="193822"/>
                  </a:lnTo>
                  <a:lnTo>
                    <a:pt x="102579" y="195294"/>
                  </a:lnTo>
                  <a:lnTo>
                    <a:pt x="97279" y="198302"/>
                  </a:lnTo>
                  <a:lnTo>
                    <a:pt x="91979" y="201202"/>
                  </a:lnTo>
                  <a:lnTo>
                    <a:pt x="87826" y="205286"/>
                  </a:lnTo>
                  <a:lnTo>
                    <a:pt x="84797" y="210578"/>
                  </a:lnTo>
                  <a:lnTo>
                    <a:pt x="81856" y="215804"/>
                  </a:lnTo>
                  <a:lnTo>
                    <a:pt x="80384" y="221734"/>
                  </a:lnTo>
                  <a:lnTo>
                    <a:pt x="80384" y="235042"/>
                  </a:lnTo>
                  <a:lnTo>
                    <a:pt x="108550" y="263085"/>
                  </a:lnTo>
                  <a:lnTo>
                    <a:pt x="121832" y="263085"/>
                  </a:lnTo>
                  <a:lnTo>
                    <a:pt x="127759" y="261593"/>
                  </a:lnTo>
                  <a:lnTo>
                    <a:pt x="138272" y="255619"/>
                  </a:lnTo>
                  <a:lnTo>
                    <a:pt x="141582" y="252347"/>
                  </a:lnTo>
                  <a:lnTo>
                    <a:pt x="110907" y="252347"/>
                  </a:lnTo>
                  <a:lnTo>
                    <a:pt x="107035" y="251359"/>
                  </a:lnTo>
                  <a:lnTo>
                    <a:pt x="92628" y="233088"/>
                  </a:lnTo>
                  <a:lnTo>
                    <a:pt x="92628" y="223688"/>
                  </a:lnTo>
                  <a:lnTo>
                    <a:pt x="110907" y="204583"/>
                  </a:lnTo>
                  <a:lnTo>
                    <a:pt x="141693" y="204583"/>
                  </a:lnTo>
                  <a:lnTo>
                    <a:pt x="138272" y="201202"/>
                  </a:lnTo>
                  <a:lnTo>
                    <a:pt x="132972" y="198302"/>
                  </a:lnTo>
                  <a:lnTo>
                    <a:pt x="127759" y="195294"/>
                  </a:lnTo>
                  <a:lnTo>
                    <a:pt x="121832" y="193822"/>
                  </a:lnTo>
                  <a:close/>
                </a:path>
                <a:path w="544829" h="263525">
                  <a:moveTo>
                    <a:pt x="141693" y="204583"/>
                  </a:moveTo>
                  <a:lnTo>
                    <a:pt x="119473" y="204583"/>
                  </a:lnTo>
                  <a:lnTo>
                    <a:pt x="123303" y="205549"/>
                  </a:lnTo>
                  <a:lnTo>
                    <a:pt x="126655" y="207526"/>
                  </a:lnTo>
                  <a:lnTo>
                    <a:pt x="130117" y="209480"/>
                  </a:lnTo>
                  <a:lnTo>
                    <a:pt x="132821" y="212291"/>
                  </a:lnTo>
                  <a:lnTo>
                    <a:pt x="134746" y="215981"/>
                  </a:lnTo>
                  <a:lnTo>
                    <a:pt x="136693" y="219538"/>
                  </a:lnTo>
                  <a:lnTo>
                    <a:pt x="137645" y="223688"/>
                  </a:lnTo>
                  <a:lnTo>
                    <a:pt x="137645" y="233088"/>
                  </a:lnTo>
                  <a:lnTo>
                    <a:pt x="119473" y="252347"/>
                  </a:lnTo>
                  <a:lnTo>
                    <a:pt x="141582" y="252347"/>
                  </a:lnTo>
                  <a:lnTo>
                    <a:pt x="142405" y="251534"/>
                  </a:lnTo>
                  <a:lnTo>
                    <a:pt x="148353" y="241015"/>
                  </a:lnTo>
                  <a:lnTo>
                    <a:pt x="149889" y="235042"/>
                  </a:lnTo>
                  <a:lnTo>
                    <a:pt x="149889" y="221734"/>
                  </a:lnTo>
                  <a:lnTo>
                    <a:pt x="148353" y="215804"/>
                  </a:lnTo>
                  <a:lnTo>
                    <a:pt x="145346" y="210578"/>
                  </a:lnTo>
                  <a:lnTo>
                    <a:pt x="142405" y="205286"/>
                  </a:lnTo>
                  <a:lnTo>
                    <a:pt x="141693" y="204583"/>
                  </a:lnTo>
                  <a:close/>
                </a:path>
                <a:path w="544829" h="263525">
                  <a:moveTo>
                    <a:pt x="202563" y="193822"/>
                  </a:moveTo>
                  <a:lnTo>
                    <a:pt x="189692" y="193822"/>
                  </a:lnTo>
                  <a:lnTo>
                    <a:pt x="183614" y="195294"/>
                  </a:lnTo>
                  <a:lnTo>
                    <a:pt x="178227" y="198302"/>
                  </a:lnTo>
                  <a:lnTo>
                    <a:pt x="172928" y="201202"/>
                  </a:lnTo>
                  <a:lnTo>
                    <a:pt x="168752" y="205286"/>
                  </a:lnTo>
                  <a:lnTo>
                    <a:pt x="165746" y="210578"/>
                  </a:lnTo>
                  <a:lnTo>
                    <a:pt x="162695" y="215804"/>
                  </a:lnTo>
                  <a:lnTo>
                    <a:pt x="161182" y="221734"/>
                  </a:lnTo>
                  <a:lnTo>
                    <a:pt x="161182" y="235042"/>
                  </a:lnTo>
                  <a:lnTo>
                    <a:pt x="189692" y="263085"/>
                  </a:lnTo>
                  <a:lnTo>
                    <a:pt x="202563" y="263085"/>
                  </a:lnTo>
                  <a:lnTo>
                    <a:pt x="207949" y="261856"/>
                  </a:lnTo>
                  <a:lnTo>
                    <a:pt x="217468" y="256827"/>
                  </a:lnTo>
                  <a:lnTo>
                    <a:pt x="221146" y="253182"/>
                  </a:lnTo>
                  <a:lnTo>
                    <a:pt x="221613" y="252347"/>
                  </a:lnTo>
                  <a:lnTo>
                    <a:pt x="192007" y="252347"/>
                  </a:lnTo>
                  <a:lnTo>
                    <a:pt x="188048" y="251359"/>
                  </a:lnTo>
                  <a:lnTo>
                    <a:pt x="173424" y="233175"/>
                  </a:lnTo>
                  <a:lnTo>
                    <a:pt x="173424" y="223688"/>
                  </a:lnTo>
                  <a:lnTo>
                    <a:pt x="192007" y="204583"/>
                  </a:lnTo>
                  <a:lnTo>
                    <a:pt x="221696" y="204583"/>
                  </a:lnTo>
                  <a:lnTo>
                    <a:pt x="221146" y="203594"/>
                  </a:lnTo>
                  <a:lnTo>
                    <a:pt x="217468" y="200016"/>
                  </a:lnTo>
                  <a:lnTo>
                    <a:pt x="207949" y="195052"/>
                  </a:lnTo>
                  <a:lnTo>
                    <a:pt x="202563" y="193822"/>
                  </a:lnTo>
                  <a:close/>
                </a:path>
                <a:path w="544829" h="263525">
                  <a:moveTo>
                    <a:pt x="214570" y="242619"/>
                  </a:moveTo>
                  <a:lnTo>
                    <a:pt x="212449" y="245847"/>
                  </a:lnTo>
                  <a:lnTo>
                    <a:pt x="209831" y="248285"/>
                  </a:lnTo>
                  <a:lnTo>
                    <a:pt x="203624" y="251534"/>
                  </a:lnTo>
                  <a:lnTo>
                    <a:pt x="200185" y="252347"/>
                  </a:lnTo>
                  <a:lnTo>
                    <a:pt x="221613" y="252347"/>
                  </a:lnTo>
                  <a:lnTo>
                    <a:pt x="223763" y="248504"/>
                  </a:lnTo>
                  <a:lnTo>
                    <a:pt x="214570" y="242619"/>
                  </a:lnTo>
                  <a:close/>
                </a:path>
                <a:path w="544829" h="263525">
                  <a:moveTo>
                    <a:pt x="221696" y="204583"/>
                  </a:moveTo>
                  <a:lnTo>
                    <a:pt x="200185" y="204583"/>
                  </a:lnTo>
                  <a:lnTo>
                    <a:pt x="203624" y="205374"/>
                  </a:lnTo>
                  <a:lnTo>
                    <a:pt x="209831" y="208624"/>
                  </a:lnTo>
                  <a:lnTo>
                    <a:pt x="212449" y="211061"/>
                  </a:lnTo>
                  <a:lnTo>
                    <a:pt x="214570" y="214312"/>
                  </a:lnTo>
                  <a:lnTo>
                    <a:pt x="223763" y="208295"/>
                  </a:lnTo>
                  <a:lnTo>
                    <a:pt x="221696" y="204583"/>
                  </a:lnTo>
                  <a:close/>
                </a:path>
                <a:path w="544829" h="263525">
                  <a:moveTo>
                    <a:pt x="273648" y="193822"/>
                  </a:moveTo>
                  <a:lnTo>
                    <a:pt x="260798" y="193822"/>
                  </a:lnTo>
                  <a:lnTo>
                    <a:pt x="254697" y="195294"/>
                  </a:lnTo>
                  <a:lnTo>
                    <a:pt x="249311" y="198302"/>
                  </a:lnTo>
                  <a:lnTo>
                    <a:pt x="244011" y="201202"/>
                  </a:lnTo>
                  <a:lnTo>
                    <a:pt x="239836" y="205286"/>
                  </a:lnTo>
                  <a:lnTo>
                    <a:pt x="236829" y="210578"/>
                  </a:lnTo>
                  <a:lnTo>
                    <a:pt x="233779" y="215804"/>
                  </a:lnTo>
                  <a:lnTo>
                    <a:pt x="232265" y="221734"/>
                  </a:lnTo>
                  <a:lnTo>
                    <a:pt x="232265" y="235042"/>
                  </a:lnTo>
                  <a:lnTo>
                    <a:pt x="260798" y="263085"/>
                  </a:lnTo>
                  <a:lnTo>
                    <a:pt x="273648" y="263085"/>
                  </a:lnTo>
                  <a:lnTo>
                    <a:pt x="279034" y="261856"/>
                  </a:lnTo>
                  <a:lnTo>
                    <a:pt x="288551" y="256827"/>
                  </a:lnTo>
                  <a:lnTo>
                    <a:pt x="292251" y="253182"/>
                  </a:lnTo>
                  <a:lnTo>
                    <a:pt x="292714" y="252347"/>
                  </a:lnTo>
                  <a:lnTo>
                    <a:pt x="263090" y="252347"/>
                  </a:lnTo>
                  <a:lnTo>
                    <a:pt x="259132" y="251359"/>
                  </a:lnTo>
                  <a:lnTo>
                    <a:pt x="244530" y="233175"/>
                  </a:lnTo>
                  <a:lnTo>
                    <a:pt x="244530" y="223688"/>
                  </a:lnTo>
                  <a:lnTo>
                    <a:pt x="263090" y="204583"/>
                  </a:lnTo>
                  <a:lnTo>
                    <a:pt x="292796" y="204583"/>
                  </a:lnTo>
                  <a:lnTo>
                    <a:pt x="292251" y="203594"/>
                  </a:lnTo>
                  <a:lnTo>
                    <a:pt x="288551" y="200016"/>
                  </a:lnTo>
                  <a:lnTo>
                    <a:pt x="279034" y="195052"/>
                  </a:lnTo>
                  <a:lnTo>
                    <a:pt x="273648" y="193822"/>
                  </a:lnTo>
                  <a:close/>
                </a:path>
                <a:path w="544829" h="263525">
                  <a:moveTo>
                    <a:pt x="285653" y="242619"/>
                  </a:moveTo>
                  <a:lnTo>
                    <a:pt x="283533" y="245847"/>
                  </a:lnTo>
                  <a:lnTo>
                    <a:pt x="280916" y="248285"/>
                  </a:lnTo>
                  <a:lnTo>
                    <a:pt x="274707" y="251534"/>
                  </a:lnTo>
                  <a:lnTo>
                    <a:pt x="271268" y="252347"/>
                  </a:lnTo>
                  <a:lnTo>
                    <a:pt x="292714" y="252347"/>
                  </a:lnTo>
                  <a:lnTo>
                    <a:pt x="294847" y="248504"/>
                  </a:lnTo>
                  <a:lnTo>
                    <a:pt x="285653" y="242619"/>
                  </a:lnTo>
                  <a:close/>
                </a:path>
                <a:path w="544829" h="263525">
                  <a:moveTo>
                    <a:pt x="292796" y="204583"/>
                  </a:moveTo>
                  <a:lnTo>
                    <a:pt x="271268" y="204583"/>
                  </a:lnTo>
                  <a:lnTo>
                    <a:pt x="274707" y="205374"/>
                  </a:lnTo>
                  <a:lnTo>
                    <a:pt x="280916" y="208624"/>
                  </a:lnTo>
                  <a:lnTo>
                    <a:pt x="283533" y="211061"/>
                  </a:lnTo>
                  <a:lnTo>
                    <a:pt x="285653" y="214312"/>
                  </a:lnTo>
                  <a:lnTo>
                    <a:pt x="294847" y="208295"/>
                  </a:lnTo>
                  <a:lnTo>
                    <a:pt x="292796" y="204583"/>
                  </a:lnTo>
                  <a:close/>
                </a:path>
                <a:path w="544829" h="263525">
                  <a:moveTo>
                    <a:pt x="322644" y="194459"/>
                  </a:moveTo>
                  <a:lnTo>
                    <a:pt x="310530" y="194459"/>
                  </a:lnTo>
                  <a:lnTo>
                    <a:pt x="310530" y="262340"/>
                  </a:lnTo>
                  <a:lnTo>
                    <a:pt x="321627" y="262340"/>
                  </a:lnTo>
                  <a:lnTo>
                    <a:pt x="336903" y="243870"/>
                  </a:lnTo>
                  <a:lnTo>
                    <a:pt x="322644" y="243870"/>
                  </a:lnTo>
                  <a:lnTo>
                    <a:pt x="322644" y="194459"/>
                  </a:lnTo>
                  <a:close/>
                </a:path>
                <a:path w="544829" h="263525">
                  <a:moveTo>
                    <a:pt x="374605" y="212906"/>
                  </a:moveTo>
                  <a:lnTo>
                    <a:pt x="362512" y="212906"/>
                  </a:lnTo>
                  <a:lnTo>
                    <a:pt x="362512" y="262340"/>
                  </a:lnTo>
                  <a:lnTo>
                    <a:pt x="374605" y="262340"/>
                  </a:lnTo>
                  <a:lnTo>
                    <a:pt x="374605" y="212906"/>
                  </a:lnTo>
                  <a:close/>
                </a:path>
                <a:path w="544829" h="263525">
                  <a:moveTo>
                    <a:pt x="374605" y="194459"/>
                  </a:moveTo>
                  <a:lnTo>
                    <a:pt x="363637" y="194459"/>
                  </a:lnTo>
                  <a:lnTo>
                    <a:pt x="322644" y="243870"/>
                  </a:lnTo>
                  <a:lnTo>
                    <a:pt x="336903" y="243870"/>
                  </a:lnTo>
                  <a:lnTo>
                    <a:pt x="362512" y="212906"/>
                  </a:lnTo>
                  <a:lnTo>
                    <a:pt x="374605" y="212906"/>
                  </a:lnTo>
                  <a:lnTo>
                    <a:pt x="374605" y="194459"/>
                  </a:lnTo>
                  <a:close/>
                </a:path>
                <a:path w="544829" h="263525">
                  <a:moveTo>
                    <a:pt x="410234" y="194459"/>
                  </a:moveTo>
                  <a:lnTo>
                    <a:pt x="398119" y="194459"/>
                  </a:lnTo>
                  <a:lnTo>
                    <a:pt x="398119" y="262340"/>
                  </a:lnTo>
                  <a:lnTo>
                    <a:pt x="409216" y="262340"/>
                  </a:lnTo>
                  <a:lnTo>
                    <a:pt x="424484" y="243870"/>
                  </a:lnTo>
                  <a:lnTo>
                    <a:pt x="410234" y="243870"/>
                  </a:lnTo>
                  <a:lnTo>
                    <a:pt x="410234" y="194459"/>
                  </a:lnTo>
                  <a:close/>
                </a:path>
                <a:path w="544829" h="263525">
                  <a:moveTo>
                    <a:pt x="462194" y="212906"/>
                  </a:moveTo>
                  <a:lnTo>
                    <a:pt x="450080" y="212906"/>
                  </a:lnTo>
                  <a:lnTo>
                    <a:pt x="450080" y="262340"/>
                  </a:lnTo>
                  <a:lnTo>
                    <a:pt x="462194" y="262340"/>
                  </a:lnTo>
                  <a:lnTo>
                    <a:pt x="462194" y="212906"/>
                  </a:lnTo>
                  <a:close/>
                </a:path>
                <a:path w="544829" h="263525">
                  <a:moveTo>
                    <a:pt x="462194" y="194459"/>
                  </a:moveTo>
                  <a:lnTo>
                    <a:pt x="451227" y="194459"/>
                  </a:lnTo>
                  <a:lnTo>
                    <a:pt x="410234" y="243870"/>
                  </a:lnTo>
                  <a:lnTo>
                    <a:pt x="424484" y="243870"/>
                  </a:lnTo>
                  <a:lnTo>
                    <a:pt x="450080" y="212906"/>
                  </a:lnTo>
                  <a:lnTo>
                    <a:pt x="462194" y="212906"/>
                  </a:lnTo>
                  <a:lnTo>
                    <a:pt x="462194" y="1944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07712" y="488664"/>
              <a:ext cx="244759" cy="717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99268" y="452291"/>
              <a:ext cx="173097" cy="13692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91567" y="488664"/>
              <a:ext cx="390906" cy="7179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698963" y="363219"/>
              <a:ext cx="4709160" cy="3522345"/>
            </a:xfrm>
            <a:custGeom>
              <a:avLst/>
              <a:gdLst/>
              <a:ahLst/>
              <a:cxnLst/>
              <a:rect l="l" t="t" r="r" b="b"/>
              <a:pathLst>
                <a:path w="4709159" h="3522345">
                  <a:moveTo>
                    <a:pt x="184823" y="0"/>
                  </a:moveTo>
                  <a:lnTo>
                    <a:pt x="4140" y="0"/>
                  </a:lnTo>
                  <a:lnTo>
                    <a:pt x="4140" y="7620"/>
                  </a:lnTo>
                  <a:lnTo>
                    <a:pt x="0" y="7620"/>
                  </a:lnTo>
                  <a:lnTo>
                    <a:pt x="0" y="27940"/>
                  </a:lnTo>
                  <a:lnTo>
                    <a:pt x="4051" y="27940"/>
                  </a:lnTo>
                  <a:lnTo>
                    <a:pt x="4051" y="35560"/>
                  </a:lnTo>
                  <a:lnTo>
                    <a:pt x="184823" y="35560"/>
                  </a:lnTo>
                  <a:lnTo>
                    <a:pt x="184823" y="27940"/>
                  </a:lnTo>
                  <a:lnTo>
                    <a:pt x="184823" y="7620"/>
                  </a:lnTo>
                  <a:lnTo>
                    <a:pt x="184823" y="0"/>
                  </a:lnTo>
                  <a:close/>
                </a:path>
                <a:path w="4709159" h="3522345">
                  <a:moveTo>
                    <a:pt x="442417" y="76"/>
                  </a:moveTo>
                  <a:lnTo>
                    <a:pt x="191808" y="76"/>
                  </a:lnTo>
                  <a:lnTo>
                    <a:pt x="191808" y="35585"/>
                  </a:lnTo>
                  <a:lnTo>
                    <a:pt x="442417" y="35585"/>
                  </a:lnTo>
                  <a:lnTo>
                    <a:pt x="442417" y="76"/>
                  </a:lnTo>
                  <a:close/>
                </a:path>
                <a:path w="4709159" h="3522345">
                  <a:moveTo>
                    <a:pt x="577430" y="76"/>
                  </a:moveTo>
                  <a:lnTo>
                    <a:pt x="449414" y="76"/>
                  </a:lnTo>
                  <a:lnTo>
                    <a:pt x="449414" y="35585"/>
                  </a:lnTo>
                  <a:lnTo>
                    <a:pt x="577430" y="35585"/>
                  </a:lnTo>
                  <a:lnTo>
                    <a:pt x="577430" y="76"/>
                  </a:lnTo>
                  <a:close/>
                </a:path>
                <a:path w="4709159" h="3522345">
                  <a:moveTo>
                    <a:pt x="665734" y="76"/>
                  </a:moveTo>
                  <a:lnTo>
                    <a:pt x="584415" y="76"/>
                  </a:lnTo>
                  <a:lnTo>
                    <a:pt x="584415" y="35585"/>
                  </a:lnTo>
                  <a:lnTo>
                    <a:pt x="665734" y="35585"/>
                  </a:lnTo>
                  <a:lnTo>
                    <a:pt x="665734" y="76"/>
                  </a:lnTo>
                  <a:close/>
                </a:path>
                <a:path w="4709159" h="3522345">
                  <a:moveTo>
                    <a:pt x="753452" y="76"/>
                  </a:moveTo>
                  <a:lnTo>
                    <a:pt x="672744" y="76"/>
                  </a:lnTo>
                  <a:lnTo>
                    <a:pt x="672744" y="35585"/>
                  </a:lnTo>
                  <a:lnTo>
                    <a:pt x="753452" y="35585"/>
                  </a:lnTo>
                  <a:lnTo>
                    <a:pt x="753452" y="76"/>
                  </a:lnTo>
                  <a:close/>
                </a:path>
                <a:path w="4709159" h="3522345">
                  <a:moveTo>
                    <a:pt x="892276" y="7620"/>
                  </a:moveTo>
                  <a:lnTo>
                    <a:pt x="888111" y="7620"/>
                  </a:lnTo>
                  <a:lnTo>
                    <a:pt x="888111" y="0"/>
                  </a:lnTo>
                  <a:lnTo>
                    <a:pt x="760450" y="0"/>
                  </a:lnTo>
                  <a:lnTo>
                    <a:pt x="760450" y="7620"/>
                  </a:lnTo>
                  <a:lnTo>
                    <a:pt x="760450" y="27940"/>
                  </a:lnTo>
                  <a:lnTo>
                    <a:pt x="760450" y="35560"/>
                  </a:lnTo>
                  <a:lnTo>
                    <a:pt x="888199" y="35560"/>
                  </a:lnTo>
                  <a:lnTo>
                    <a:pt x="888199" y="27940"/>
                  </a:lnTo>
                  <a:lnTo>
                    <a:pt x="892276" y="27940"/>
                  </a:lnTo>
                  <a:lnTo>
                    <a:pt x="892276" y="7620"/>
                  </a:lnTo>
                  <a:close/>
                </a:path>
                <a:path w="4709159" h="3522345">
                  <a:moveTo>
                    <a:pt x="4708817" y="3225635"/>
                  </a:moveTo>
                  <a:lnTo>
                    <a:pt x="1848332" y="3225635"/>
                  </a:lnTo>
                  <a:lnTo>
                    <a:pt x="1848332" y="3522129"/>
                  </a:lnTo>
                  <a:lnTo>
                    <a:pt x="4708817" y="3522129"/>
                  </a:lnTo>
                  <a:lnTo>
                    <a:pt x="4708817" y="32256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47297" y="3588853"/>
              <a:ext cx="2860675" cy="296545"/>
            </a:xfrm>
            <a:custGeom>
              <a:avLst/>
              <a:gdLst/>
              <a:ahLst/>
              <a:cxnLst/>
              <a:rect l="l" t="t" r="r" b="b"/>
              <a:pathLst>
                <a:path w="2860675" h="296545">
                  <a:moveTo>
                    <a:pt x="0" y="296486"/>
                  </a:moveTo>
                  <a:lnTo>
                    <a:pt x="2860488" y="296486"/>
                  </a:lnTo>
                  <a:lnTo>
                    <a:pt x="2860488" y="0"/>
                  </a:lnTo>
                  <a:lnTo>
                    <a:pt x="0" y="0"/>
                  </a:lnTo>
                  <a:lnTo>
                    <a:pt x="0" y="296486"/>
                  </a:lnTo>
                  <a:close/>
                </a:path>
              </a:pathLst>
            </a:custGeom>
            <a:ln w="69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43541" y="2806718"/>
              <a:ext cx="53975" cy="1078865"/>
            </a:xfrm>
            <a:custGeom>
              <a:avLst/>
              <a:gdLst/>
              <a:ahLst/>
              <a:cxnLst/>
              <a:rect l="l" t="t" r="r" b="b"/>
              <a:pathLst>
                <a:path w="53975" h="1078864">
                  <a:moveTo>
                    <a:pt x="53905" y="0"/>
                  </a:moveTo>
                  <a:lnTo>
                    <a:pt x="0" y="0"/>
                  </a:lnTo>
                  <a:lnTo>
                    <a:pt x="0" y="1078621"/>
                  </a:lnTo>
                  <a:lnTo>
                    <a:pt x="53905" y="1078621"/>
                  </a:lnTo>
                  <a:lnTo>
                    <a:pt x="53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43541" y="2806718"/>
              <a:ext cx="53975" cy="1078865"/>
            </a:xfrm>
            <a:custGeom>
              <a:avLst/>
              <a:gdLst/>
              <a:ahLst/>
              <a:cxnLst/>
              <a:rect l="l" t="t" r="r" b="b"/>
              <a:pathLst>
                <a:path w="53975" h="1078864">
                  <a:moveTo>
                    <a:pt x="0" y="1078621"/>
                  </a:moveTo>
                  <a:lnTo>
                    <a:pt x="53905" y="1078621"/>
                  </a:lnTo>
                  <a:lnTo>
                    <a:pt x="53905" y="0"/>
                  </a:lnTo>
                  <a:lnTo>
                    <a:pt x="0" y="0"/>
                  </a:lnTo>
                  <a:lnTo>
                    <a:pt x="0" y="1078621"/>
                  </a:lnTo>
                  <a:close/>
                </a:path>
              </a:pathLst>
            </a:custGeom>
            <a:ln w="69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49358" y="2806718"/>
              <a:ext cx="53975" cy="1078865"/>
            </a:xfrm>
            <a:custGeom>
              <a:avLst/>
              <a:gdLst/>
              <a:ahLst/>
              <a:cxnLst/>
              <a:rect l="l" t="t" r="r" b="b"/>
              <a:pathLst>
                <a:path w="53975" h="1078864">
                  <a:moveTo>
                    <a:pt x="53905" y="0"/>
                  </a:moveTo>
                  <a:lnTo>
                    <a:pt x="0" y="0"/>
                  </a:lnTo>
                  <a:lnTo>
                    <a:pt x="0" y="1078621"/>
                  </a:lnTo>
                  <a:lnTo>
                    <a:pt x="53905" y="1078621"/>
                  </a:lnTo>
                  <a:lnTo>
                    <a:pt x="53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49358" y="2806718"/>
              <a:ext cx="53975" cy="1078865"/>
            </a:xfrm>
            <a:custGeom>
              <a:avLst/>
              <a:gdLst/>
              <a:ahLst/>
              <a:cxnLst/>
              <a:rect l="l" t="t" r="r" b="b"/>
              <a:pathLst>
                <a:path w="53975" h="1078864">
                  <a:moveTo>
                    <a:pt x="0" y="1078621"/>
                  </a:moveTo>
                  <a:lnTo>
                    <a:pt x="53905" y="1078621"/>
                  </a:lnTo>
                  <a:lnTo>
                    <a:pt x="53905" y="0"/>
                  </a:lnTo>
                  <a:lnTo>
                    <a:pt x="0" y="0"/>
                  </a:lnTo>
                  <a:lnTo>
                    <a:pt x="0" y="1078621"/>
                  </a:lnTo>
                  <a:close/>
                </a:path>
              </a:pathLst>
            </a:custGeom>
            <a:ln w="69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55175" y="2806718"/>
              <a:ext cx="53975" cy="1078865"/>
            </a:xfrm>
            <a:custGeom>
              <a:avLst/>
              <a:gdLst/>
              <a:ahLst/>
              <a:cxnLst/>
              <a:rect l="l" t="t" r="r" b="b"/>
              <a:pathLst>
                <a:path w="53975" h="1078864">
                  <a:moveTo>
                    <a:pt x="53905" y="0"/>
                  </a:moveTo>
                  <a:lnTo>
                    <a:pt x="0" y="0"/>
                  </a:lnTo>
                  <a:lnTo>
                    <a:pt x="0" y="1078621"/>
                  </a:lnTo>
                  <a:lnTo>
                    <a:pt x="53905" y="1078621"/>
                  </a:lnTo>
                  <a:lnTo>
                    <a:pt x="53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55175" y="2806718"/>
              <a:ext cx="53975" cy="1078865"/>
            </a:xfrm>
            <a:custGeom>
              <a:avLst/>
              <a:gdLst/>
              <a:ahLst/>
              <a:cxnLst/>
              <a:rect l="l" t="t" r="r" b="b"/>
              <a:pathLst>
                <a:path w="53975" h="1078864">
                  <a:moveTo>
                    <a:pt x="0" y="1078621"/>
                  </a:moveTo>
                  <a:lnTo>
                    <a:pt x="53905" y="1078621"/>
                  </a:lnTo>
                  <a:lnTo>
                    <a:pt x="53905" y="0"/>
                  </a:lnTo>
                  <a:lnTo>
                    <a:pt x="0" y="0"/>
                  </a:lnTo>
                  <a:lnTo>
                    <a:pt x="0" y="1078621"/>
                  </a:lnTo>
                  <a:close/>
                </a:path>
              </a:pathLst>
            </a:custGeom>
            <a:ln w="69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60992" y="2806718"/>
              <a:ext cx="53975" cy="1078865"/>
            </a:xfrm>
            <a:custGeom>
              <a:avLst/>
              <a:gdLst/>
              <a:ahLst/>
              <a:cxnLst/>
              <a:rect l="l" t="t" r="r" b="b"/>
              <a:pathLst>
                <a:path w="53975" h="1078864">
                  <a:moveTo>
                    <a:pt x="53905" y="0"/>
                  </a:moveTo>
                  <a:lnTo>
                    <a:pt x="0" y="0"/>
                  </a:lnTo>
                  <a:lnTo>
                    <a:pt x="0" y="1078621"/>
                  </a:lnTo>
                  <a:lnTo>
                    <a:pt x="53905" y="1078621"/>
                  </a:lnTo>
                  <a:lnTo>
                    <a:pt x="53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60992" y="2806718"/>
              <a:ext cx="53975" cy="1078865"/>
            </a:xfrm>
            <a:custGeom>
              <a:avLst/>
              <a:gdLst/>
              <a:ahLst/>
              <a:cxnLst/>
              <a:rect l="l" t="t" r="r" b="b"/>
              <a:pathLst>
                <a:path w="53975" h="1078864">
                  <a:moveTo>
                    <a:pt x="0" y="1078621"/>
                  </a:moveTo>
                  <a:lnTo>
                    <a:pt x="53905" y="1078621"/>
                  </a:lnTo>
                  <a:lnTo>
                    <a:pt x="53905" y="0"/>
                  </a:lnTo>
                  <a:lnTo>
                    <a:pt x="0" y="0"/>
                  </a:lnTo>
                  <a:lnTo>
                    <a:pt x="0" y="1078621"/>
                  </a:lnTo>
                  <a:close/>
                </a:path>
              </a:pathLst>
            </a:custGeom>
            <a:ln w="69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66816" y="2806718"/>
              <a:ext cx="53975" cy="1078865"/>
            </a:xfrm>
            <a:custGeom>
              <a:avLst/>
              <a:gdLst/>
              <a:ahLst/>
              <a:cxnLst/>
              <a:rect l="l" t="t" r="r" b="b"/>
              <a:pathLst>
                <a:path w="53975" h="1078864">
                  <a:moveTo>
                    <a:pt x="53905" y="0"/>
                  </a:moveTo>
                  <a:lnTo>
                    <a:pt x="0" y="0"/>
                  </a:lnTo>
                  <a:lnTo>
                    <a:pt x="0" y="1078621"/>
                  </a:lnTo>
                  <a:lnTo>
                    <a:pt x="53905" y="1078621"/>
                  </a:lnTo>
                  <a:lnTo>
                    <a:pt x="53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66816" y="2806718"/>
              <a:ext cx="53975" cy="1078865"/>
            </a:xfrm>
            <a:custGeom>
              <a:avLst/>
              <a:gdLst/>
              <a:ahLst/>
              <a:cxnLst/>
              <a:rect l="l" t="t" r="r" b="b"/>
              <a:pathLst>
                <a:path w="53975" h="1078864">
                  <a:moveTo>
                    <a:pt x="0" y="1078621"/>
                  </a:moveTo>
                  <a:lnTo>
                    <a:pt x="53905" y="1078621"/>
                  </a:lnTo>
                  <a:lnTo>
                    <a:pt x="53905" y="0"/>
                  </a:lnTo>
                  <a:lnTo>
                    <a:pt x="0" y="0"/>
                  </a:lnTo>
                  <a:lnTo>
                    <a:pt x="0" y="1078621"/>
                  </a:lnTo>
                  <a:close/>
                </a:path>
              </a:pathLst>
            </a:custGeom>
            <a:ln w="69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72633" y="2806718"/>
              <a:ext cx="53975" cy="1078865"/>
            </a:xfrm>
            <a:custGeom>
              <a:avLst/>
              <a:gdLst/>
              <a:ahLst/>
              <a:cxnLst/>
              <a:rect l="l" t="t" r="r" b="b"/>
              <a:pathLst>
                <a:path w="53975" h="1078864">
                  <a:moveTo>
                    <a:pt x="53905" y="0"/>
                  </a:moveTo>
                  <a:lnTo>
                    <a:pt x="0" y="0"/>
                  </a:lnTo>
                  <a:lnTo>
                    <a:pt x="0" y="1078621"/>
                  </a:lnTo>
                  <a:lnTo>
                    <a:pt x="53905" y="1078621"/>
                  </a:lnTo>
                  <a:lnTo>
                    <a:pt x="53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72633" y="2806718"/>
              <a:ext cx="53975" cy="1078865"/>
            </a:xfrm>
            <a:custGeom>
              <a:avLst/>
              <a:gdLst/>
              <a:ahLst/>
              <a:cxnLst/>
              <a:rect l="l" t="t" r="r" b="b"/>
              <a:pathLst>
                <a:path w="53975" h="1078864">
                  <a:moveTo>
                    <a:pt x="0" y="1078621"/>
                  </a:moveTo>
                  <a:lnTo>
                    <a:pt x="53905" y="1078621"/>
                  </a:lnTo>
                  <a:lnTo>
                    <a:pt x="53905" y="0"/>
                  </a:lnTo>
                  <a:lnTo>
                    <a:pt x="0" y="0"/>
                  </a:lnTo>
                  <a:lnTo>
                    <a:pt x="0" y="1078621"/>
                  </a:lnTo>
                  <a:close/>
                </a:path>
              </a:pathLst>
            </a:custGeom>
            <a:ln w="69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78450" y="2806718"/>
              <a:ext cx="53975" cy="1078865"/>
            </a:xfrm>
            <a:custGeom>
              <a:avLst/>
              <a:gdLst/>
              <a:ahLst/>
              <a:cxnLst/>
              <a:rect l="l" t="t" r="r" b="b"/>
              <a:pathLst>
                <a:path w="53975" h="1078864">
                  <a:moveTo>
                    <a:pt x="53905" y="0"/>
                  </a:moveTo>
                  <a:lnTo>
                    <a:pt x="0" y="0"/>
                  </a:lnTo>
                  <a:lnTo>
                    <a:pt x="0" y="1078621"/>
                  </a:lnTo>
                  <a:lnTo>
                    <a:pt x="53905" y="1078621"/>
                  </a:lnTo>
                  <a:lnTo>
                    <a:pt x="53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78450" y="2806718"/>
              <a:ext cx="53975" cy="1078865"/>
            </a:xfrm>
            <a:custGeom>
              <a:avLst/>
              <a:gdLst/>
              <a:ahLst/>
              <a:cxnLst/>
              <a:rect l="l" t="t" r="r" b="b"/>
              <a:pathLst>
                <a:path w="53975" h="1078864">
                  <a:moveTo>
                    <a:pt x="0" y="1078621"/>
                  </a:moveTo>
                  <a:lnTo>
                    <a:pt x="53905" y="1078621"/>
                  </a:lnTo>
                  <a:lnTo>
                    <a:pt x="53905" y="0"/>
                  </a:lnTo>
                  <a:lnTo>
                    <a:pt x="0" y="0"/>
                  </a:lnTo>
                  <a:lnTo>
                    <a:pt x="0" y="1078621"/>
                  </a:lnTo>
                  <a:close/>
                </a:path>
              </a:pathLst>
            </a:custGeom>
            <a:ln w="69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184267" y="2806718"/>
              <a:ext cx="53975" cy="1078865"/>
            </a:xfrm>
            <a:custGeom>
              <a:avLst/>
              <a:gdLst/>
              <a:ahLst/>
              <a:cxnLst/>
              <a:rect l="l" t="t" r="r" b="b"/>
              <a:pathLst>
                <a:path w="53975" h="1078864">
                  <a:moveTo>
                    <a:pt x="53905" y="0"/>
                  </a:moveTo>
                  <a:lnTo>
                    <a:pt x="0" y="0"/>
                  </a:lnTo>
                  <a:lnTo>
                    <a:pt x="0" y="1078621"/>
                  </a:lnTo>
                  <a:lnTo>
                    <a:pt x="53905" y="1078621"/>
                  </a:lnTo>
                  <a:lnTo>
                    <a:pt x="53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184267" y="2806718"/>
              <a:ext cx="53975" cy="1078865"/>
            </a:xfrm>
            <a:custGeom>
              <a:avLst/>
              <a:gdLst/>
              <a:ahLst/>
              <a:cxnLst/>
              <a:rect l="l" t="t" r="r" b="b"/>
              <a:pathLst>
                <a:path w="53975" h="1078864">
                  <a:moveTo>
                    <a:pt x="0" y="1078621"/>
                  </a:moveTo>
                  <a:lnTo>
                    <a:pt x="53905" y="1078621"/>
                  </a:lnTo>
                  <a:lnTo>
                    <a:pt x="53905" y="0"/>
                  </a:lnTo>
                  <a:lnTo>
                    <a:pt x="0" y="0"/>
                  </a:lnTo>
                  <a:lnTo>
                    <a:pt x="0" y="1078621"/>
                  </a:lnTo>
                  <a:close/>
                </a:path>
              </a:pathLst>
            </a:custGeom>
            <a:ln w="69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90091" y="2806718"/>
              <a:ext cx="53975" cy="1078865"/>
            </a:xfrm>
            <a:custGeom>
              <a:avLst/>
              <a:gdLst/>
              <a:ahLst/>
              <a:cxnLst/>
              <a:rect l="l" t="t" r="r" b="b"/>
              <a:pathLst>
                <a:path w="53975" h="1078864">
                  <a:moveTo>
                    <a:pt x="53905" y="0"/>
                  </a:moveTo>
                  <a:lnTo>
                    <a:pt x="0" y="0"/>
                  </a:lnTo>
                  <a:lnTo>
                    <a:pt x="0" y="1078621"/>
                  </a:lnTo>
                  <a:lnTo>
                    <a:pt x="53905" y="1078621"/>
                  </a:lnTo>
                  <a:lnTo>
                    <a:pt x="53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390091" y="2806718"/>
              <a:ext cx="53975" cy="1078865"/>
            </a:xfrm>
            <a:custGeom>
              <a:avLst/>
              <a:gdLst/>
              <a:ahLst/>
              <a:cxnLst/>
              <a:rect l="l" t="t" r="r" b="b"/>
              <a:pathLst>
                <a:path w="53975" h="1078864">
                  <a:moveTo>
                    <a:pt x="0" y="1078621"/>
                  </a:moveTo>
                  <a:lnTo>
                    <a:pt x="53905" y="1078621"/>
                  </a:lnTo>
                  <a:lnTo>
                    <a:pt x="53905" y="0"/>
                  </a:lnTo>
                  <a:lnTo>
                    <a:pt x="0" y="0"/>
                  </a:lnTo>
                  <a:lnTo>
                    <a:pt x="0" y="1078621"/>
                  </a:lnTo>
                  <a:close/>
                </a:path>
              </a:pathLst>
            </a:custGeom>
            <a:ln w="69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95908" y="2806718"/>
              <a:ext cx="53975" cy="1078865"/>
            </a:xfrm>
            <a:custGeom>
              <a:avLst/>
              <a:gdLst/>
              <a:ahLst/>
              <a:cxnLst/>
              <a:rect l="l" t="t" r="r" b="b"/>
              <a:pathLst>
                <a:path w="53975" h="1078864">
                  <a:moveTo>
                    <a:pt x="53905" y="0"/>
                  </a:moveTo>
                  <a:lnTo>
                    <a:pt x="0" y="0"/>
                  </a:lnTo>
                  <a:lnTo>
                    <a:pt x="0" y="1078621"/>
                  </a:lnTo>
                  <a:lnTo>
                    <a:pt x="53905" y="1078621"/>
                  </a:lnTo>
                  <a:lnTo>
                    <a:pt x="53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595908" y="2806718"/>
              <a:ext cx="53975" cy="1078865"/>
            </a:xfrm>
            <a:custGeom>
              <a:avLst/>
              <a:gdLst/>
              <a:ahLst/>
              <a:cxnLst/>
              <a:rect l="l" t="t" r="r" b="b"/>
              <a:pathLst>
                <a:path w="53975" h="1078864">
                  <a:moveTo>
                    <a:pt x="0" y="1078621"/>
                  </a:moveTo>
                  <a:lnTo>
                    <a:pt x="53905" y="1078621"/>
                  </a:lnTo>
                  <a:lnTo>
                    <a:pt x="53905" y="0"/>
                  </a:lnTo>
                  <a:lnTo>
                    <a:pt x="0" y="0"/>
                  </a:lnTo>
                  <a:lnTo>
                    <a:pt x="0" y="1078621"/>
                  </a:lnTo>
                  <a:close/>
                </a:path>
              </a:pathLst>
            </a:custGeom>
            <a:ln w="69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801725" y="2806718"/>
              <a:ext cx="53975" cy="1078865"/>
            </a:xfrm>
            <a:custGeom>
              <a:avLst/>
              <a:gdLst/>
              <a:ahLst/>
              <a:cxnLst/>
              <a:rect l="l" t="t" r="r" b="b"/>
              <a:pathLst>
                <a:path w="53975" h="1078864">
                  <a:moveTo>
                    <a:pt x="53905" y="0"/>
                  </a:moveTo>
                  <a:lnTo>
                    <a:pt x="0" y="0"/>
                  </a:lnTo>
                  <a:lnTo>
                    <a:pt x="0" y="1078621"/>
                  </a:lnTo>
                  <a:lnTo>
                    <a:pt x="53905" y="1078621"/>
                  </a:lnTo>
                  <a:lnTo>
                    <a:pt x="53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801725" y="2806718"/>
              <a:ext cx="53975" cy="1078865"/>
            </a:xfrm>
            <a:custGeom>
              <a:avLst/>
              <a:gdLst/>
              <a:ahLst/>
              <a:cxnLst/>
              <a:rect l="l" t="t" r="r" b="b"/>
              <a:pathLst>
                <a:path w="53975" h="1078864">
                  <a:moveTo>
                    <a:pt x="0" y="1078621"/>
                  </a:moveTo>
                  <a:lnTo>
                    <a:pt x="53905" y="1078621"/>
                  </a:lnTo>
                  <a:lnTo>
                    <a:pt x="53905" y="0"/>
                  </a:lnTo>
                  <a:lnTo>
                    <a:pt x="0" y="0"/>
                  </a:lnTo>
                  <a:lnTo>
                    <a:pt x="0" y="1078621"/>
                  </a:lnTo>
                  <a:close/>
                </a:path>
              </a:pathLst>
            </a:custGeom>
            <a:ln w="69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007542" y="2806718"/>
              <a:ext cx="53975" cy="1078865"/>
            </a:xfrm>
            <a:custGeom>
              <a:avLst/>
              <a:gdLst/>
              <a:ahLst/>
              <a:cxnLst/>
              <a:rect l="l" t="t" r="r" b="b"/>
              <a:pathLst>
                <a:path w="53975" h="1078864">
                  <a:moveTo>
                    <a:pt x="53905" y="0"/>
                  </a:moveTo>
                  <a:lnTo>
                    <a:pt x="0" y="0"/>
                  </a:lnTo>
                  <a:lnTo>
                    <a:pt x="0" y="1078621"/>
                  </a:lnTo>
                  <a:lnTo>
                    <a:pt x="53905" y="1078621"/>
                  </a:lnTo>
                  <a:lnTo>
                    <a:pt x="53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007542" y="2806718"/>
              <a:ext cx="53975" cy="1078865"/>
            </a:xfrm>
            <a:custGeom>
              <a:avLst/>
              <a:gdLst/>
              <a:ahLst/>
              <a:cxnLst/>
              <a:rect l="l" t="t" r="r" b="b"/>
              <a:pathLst>
                <a:path w="53975" h="1078864">
                  <a:moveTo>
                    <a:pt x="0" y="1078621"/>
                  </a:moveTo>
                  <a:lnTo>
                    <a:pt x="53905" y="1078621"/>
                  </a:lnTo>
                  <a:lnTo>
                    <a:pt x="53905" y="0"/>
                  </a:lnTo>
                  <a:lnTo>
                    <a:pt x="0" y="0"/>
                  </a:lnTo>
                  <a:lnTo>
                    <a:pt x="0" y="1078621"/>
                  </a:lnTo>
                  <a:close/>
                </a:path>
              </a:pathLst>
            </a:custGeom>
            <a:ln w="69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213367" y="2806718"/>
              <a:ext cx="53975" cy="1078865"/>
            </a:xfrm>
            <a:custGeom>
              <a:avLst/>
              <a:gdLst/>
              <a:ahLst/>
              <a:cxnLst/>
              <a:rect l="l" t="t" r="r" b="b"/>
              <a:pathLst>
                <a:path w="53975" h="1078864">
                  <a:moveTo>
                    <a:pt x="53905" y="0"/>
                  </a:moveTo>
                  <a:lnTo>
                    <a:pt x="0" y="0"/>
                  </a:lnTo>
                  <a:lnTo>
                    <a:pt x="0" y="1078621"/>
                  </a:lnTo>
                  <a:lnTo>
                    <a:pt x="53905" y="1078621"/>
                  </a:lnTo>
                  <a:lnTo>
                    <a:pt x="53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213367" y="2806718"/>
              <a:ext cx="53975" cy="1078865"/>
            </a:xfrm>
            <a:custGeom>
              <a:avLst/>
              <a:gdLst/>
              <a:ahLst/>
              <a:cxnLst/>
              <a:rect l="l" t="t" r="r" b="b"/>
              <a:pathLst>
                <a:path w="53975" h="1078864">
                  <a:moveTo>
                    <a:pt x="0" y="1078621"/>
                  </a:moveTo>
                  <a:lnTo>
                    <a:pt x="53905" y="1078621"/>
                  </a:lnTo>
                  <a:lnTo>
                    <a:pt x="53905" y="0"/>
                  </a:lnTo>
                  <a:lnTo>
                    <a:pt x="0" y="0"/>
                  </a:lnTo>
                  <a:lnTo>
                    <a:pt x="0" y="1078621"/>
                  </a:lnTo>
                  <a:close/>
                </a:path>
              </a:pathLst>
            </a:custGeom>
            <a:ln w="69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498514" y="2750862"/>
              <a:ext cx="2935605" cy="111760"/>
            </a:xfrm>
            <a:custGeom>
              <a:avLst/>
              <a:gdLst/>
              <a:ahLst/>
              <a:cxnLst/>
              <a:rect l="l" t="t" r="r" b="b"/>
              <a:pathLst>
                <a:path w="2935604" h="111760">
                  <a:moveTo>
                    <a:pt x="2935364" y="0"/>
                  </a:moveTo>
                  <a:lnTo>
                    <a:pt x="0" y="0"/>
                  </a:lnTo>
                  <a:lnTo>
                    <a:pt x="0" y="111712"/>
                  </a:lnTo>
                  <a:lnTo>
                    <a:pt x="2935364" y="111712"/>
                  </a:lnTo>
                  <a:lnTo>
                    <a:pt x="2935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498514" y="2750862"/>
              <a:ext cx="2935605" cy="111760"/>
            </a:xfrm>
            <a:custGeom>
              <a:avLst/>
              <a:gdLst/>
              <a:ahLst/>
              <a:cxnLst/>
              <a:rect l="l" t="t" r="r" b="b"/>
              <a:pathLst>
                <a:path w="2935604" h="111760">
                  <a:moveTo>
                    <a:pt x="0" y="111712"/>
                  </a:moveTo>
                  <a:lnTo>
                    <a:pt x="2935364" y="111712"/>
                  </a:lnTo>
                  <a:lnTo>
                    <a:pt x="2935364" y="0"/>
                  </a:lnTo>
                  <a:lnTo>
                    <a:pt x="0" y="0"/>
                  </a:lnTo>
                  <a:lnTo>
                    <a:pt x="0" y="111712"/>
                  </a:lnTo>
                  <a:close/>
                </a:path>
              </a:pathLst>
            </a:custGeom>
            <a:ln w="69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98514" y="3819176"/>
              <a:ext cx="2935605" cy="132715"/>
            </a:xfrm>
            <a:custGeom>
              <a:avLst/>
              <a:gdLst/>
              <a:ahLst/>
              <a:cxnLst/>
              <a:rect l="l" t="t" r="r" b="b"/>
              <a:pathLst>
                <a:path w="2935604" h="132714">
                  <a:moveTo>
                    <a:pt x="2935364" y="0"/>
                  </a:moveTo>
                  <a:lnTo>
                    <a:pt x="0" y="0"/>
                  </a:lnTo>
                  <a:lnTo>
                    <a:pt x="0" y="132320"/>
                  </a:lnTo>
                  <a:lnTo>
                    <a:pt x="2935364" y="132320"/>
                  </a:lnTo>
                  <a:lnTo>
                    <a:pt x="2935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498514" y="3819176"/>
              <a:ext cx="2935605" cy="132715"/>
            </a:xfrm>
            <a:custGeom>
              <a:avLst/>
              <a:gdLst/>
              <a:ahLst/>
              <a:cxnLst/>
              <a:rect l="l" t="t" r="r" b="b"/>
              <a:pathLst>
                <a:path w="2935604" h="132714">
                  <a:moveTo>
                    <a:pt x="0" y="132320"/>
                  </a:moveTo>
                  <a:lnTo>
                    <a:pt x="2935364" y="132320"/>
                  </a:lnTo>
                  <a:lnTo>
                    <a:pt x="2935364" y="0"/>
                  </a:lnTo>
                  <a:lnTo>
                    <a:pt x="0" y="0"/>
                  </a:lnTo>
                  <a:lnTo>
                    <a:pt x="0" y="132320"/>
                  </a:lnTo>
                  <a:close/>
                </a:path>
              </a:pathLst>
            </a:custGeom>
            <a:ln w="69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496924" y="2636329"/>
              <a:ext cx="100965" cy="1941830"/>
            </a:xfrm>
            <a:custGeom>
              <a:avLst/>
              <a:gdLst/>
              <a:ahLst/>
              <a:cxnLst/>
              <a:rect l="l" t="t" r="r" b="b"/>
              <a:pathLst>
                <a:path w="100964" h="1941829">
                  <a:moveTo>
                    <a:pt x="50375" y="0"/>
                  </a:moveTo>
                  <a:lnTo>
                    <a:pt x="30765" y="3959"/>
                  </a:lnTo>
                  <a:lnTo>
                    <a:pt x="14753" y="14757"/>
                  </a:lnTo>
                  <a:lnTo>
                    <a:pt x="3958" y="30772"/>
                  </a:lnTo>
                  <a:lnTo>
                    <a:pt x="0" y="50384"/>
                  </a:lnTo>
                  <a:lnTo>
                    <a:pt x="0" y="1891008"/>
                  </a:lnTo>
                  <a:lnTo>
                    <a:pt x="3958" y="1910620"/>
                  </a:lnTo>
                  <a:lnTo>
                    <a:pt x="14753" y="1926635"/>
                  </a:lnTo>
                  <a:lnTo>
                    <a:pt x="30765" y="1937433"/>
                  </a:lnTo>
                  <a:lnTo>
                    <a:pt x="50375" y="1941392"/>
                  </a:lnTo>
                  <a:lnTo>
                    <a:pt x="69987" y="1937433"/>
                  </a:lnTo>
                  <a:lnTo>
                    <a:pt x="86002" y="1926635"/>
                  </a:lnTo>
                  <a:lnTo>
                    <a:pt x="96800" y="1910620"/>
                  </a:lnTo>
                  <a:lnTo>
                    <a:pt x="100759" y="1891008"/>
                  </a:lnTo>
                  <a:lnTo>
                    <a:pt x="100759" y="50384"/>
                  </a:lnTo>
                  <a:lnTo>
                    <a:pt x="96800" y="30772"/>
                  </a:lnTo>
                  <a:lnTo>
                    <a:pt x="86002" y="14757"/>
                  </a:lnTo>
                  <a:lnTo>
                    <a:pt x="69987" y="3959"/>
                  </a:lnTo>
                  <a:lnTo>
                    <a:pt x="50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496923" y="2636329"/>
              <a:ext cx="100965" cy="1941830"/>
            </a:xfrm>
            <a:custGeom>
              <a:avLst/>
              <a:gdLst/>
              <a:ahLst/>
              <a:cxnLst/>
              <a:rect l="l" t="t" r="r" b="b"/>
              <a:pathLst>
                <a:path w="100964" h="1941829">
                  <a:moveTo>
                    <a:pt x="50376" y="1941393"/>
                  </a:moveTo>
                  <a:lnTo>
                    <a:pt x="30765" y="1937433"/>
                  </a:lnTo>
                  <a:lnTo>
                    <a:pt x="14753" y="1926635"/>
                  </a:lnTo>
                  <a:lnTo>
                    <a:pt x="3958" y="1910620"/>
                  </a:lnTo>
                  <a:lnTo>
                    <a:pt x="0" y="1891008"/>
                  </a:lnTo>
                  <a:lnTo>
                    <a:pt x="0" y="50384"/>
                  </a:lnTo>
                  <a:lnTo>
                    <a:pt x="3958" y="30772"/>
                  </a:lnTo>
                  <a:lnTo>
                    <a:pt x="14753" y="14757"/>
                  </a:lnTo>
                  <a:lnTo>
                    <a:pt x="30765" y="3959"/>
                  </a:lnTo>
                  <a:lnTo>
                    <a:pt x="50376" y="0"/>
                  </a:lnTo>
                  <a:lnTo>
                    <a:pt x="69987" y="3959"/>
                  </a:lnTo>
                  <a:lnTo>
                    <a:pt x="86002" y="14757"/>
                  </a:lnTo>
                  <a:lnTo>
                    <a:pt x="96800" y="30772"/>
                  </a:lnTo>
                  <a:lnTo>
                    <a:pt x="100759" y="50384"/>
                  </a:lnTo>
                  <a:lnTo>
                    <a:pt x="100759" y="1891008"/>
                  </a:lnTo>
                  <a:lnTo>
                    <a:pt x="96800" y="1910620"/>
                  </a:lnTo>
                  <a:lnTo>
                    <a:pt x="86002" y="1926635"/>
                  </a:lnTo>
                  <a:lnTo>
                    <a:pt x="69987" y="1937433"/>
                  </a:lnTo>
                  <a:lnTo>
                    <a:pt x="50376" y="1941393"/>
                  </a:lnTo>
                  <a:close/>
                </a:path>
              </a:pathLst>
            </a:custGeom>
            <a:ln w="69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07790" y="2636329"/>
              <a:ext cx="100965" cy="1941830"/>
            </a:xfrm>
            <a:custGeom>
              <a:avLst/>
              <a:gdLst/>
              <a:ahLst/>
              <a:cxnLst/>
              <a:rect l="l" t="t" r="r" b="b"/>
              <a:pathLst>
                <a:path w="100965" h="1941829">
                  <a:moveTo>
                    <a:pt x="50375" y="0"/>
                  </a:moveTo>
                  <a:lnTo>
                    <a:pt x="30765" y="3959"/>
                  </a:lnTo>
                  <a:lnTo>
                    <a:pt x="14753" y="14757"/>
                  </a:lnTo>
                  <a:lnTo>
                    <a:pt x="3958" y="30772"/>
                  </a:lnTo>
                  <a:lnTo>
                    <a:pt x="0" y="50384"/>
                  </a:lnTo>
                  <a:lnTo>
                    <a:pt x="0" y="1891008"/>
                  </a:lnTo>
                  <a:lnTo>
                    <a:pt x="3958" y="1910620"/>
                  </a:lnTo>
                  <a:lnTo>
                    <a:pt x="14753" y="1926635"/>
                  </a:lnTo>
                  <a:lnTo>
                    <a:pt x="30765" y="1937433"/>
                  </a:lnTo>
                  <a:lnTo>
                    <a:pt x="50375" y="1941392"/>
                  </a:lnTo>
                  <a:lnTo>
                    <a:pt x="69987" y="1937433"/>
                  </a:lnTo>
                  <a:lnTo>
                    <a:pt x="86002" y="1926635"/>
                  </a:lnTo>
                  <a:lnTo>
                    <a:pt x="96799" y="1910620"/>
                  </a:lnTo>
                  <a:lnTo>
                    <a:pt x="100759" y="1891008"/>
                  </a:lnTo>
                  <a:lnTo>
                    <a:pt x="100759" y="50384"/>
                  </a:lnTo>
                  <a:lnTo>
                    <a:pt x="96799" y="30772"/>
                  </a:lnTo>
                  <a:lnTo>
                    <a:pt x="86002" y="14757"/>
                  </a:lnTo>
                  <a:lnTo>
                    <a:pt x="69987" y="3959"/>
                  </a:lnTo>
                  <a:lnTo>
                    <a:pt x="50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07789" y="2636329"/>
              <a:ext cx="100965" cy="1941830"/>
            </a:xfrm>
            <a:custGeom>
              <a:avLst/>
              <a:gdLst/>
              <a:ahLst/>
              <a:cxnLst/>
              <a:rect l="l" t="t" r="r" b="b"/>
              <a:pathLst>
                <a:path w="100965" h="1941829">
                  <a:moveTo>
                    <a:pt x="50376" y="1941393"/>
                  </a:moveTo>
                  <a:lnTo>
                    <a:pt x="30765" y="1937433"/>
                  </a:lnTo>
                  <a:lnTo>
                    <a:pt x="14753" y="1926635"/>
                  </a:lnTo>
                  <a:lnTo>
                    <a:pt x="3958" y="1910620"/>
                  </a:lnTo>
                  <a:lnTo>
                    <a:pt x="0" y="1891008"/>
                  </a:lnTo>
                  <a:lnTo>
                    <a:pt x="0" y="50384"/>
                  </a:lnTo>
                  <a:lnTo>
                    <a:pt x="3958" y="30772"/>
                  </a:lnTo>
                  <a:lnTo>
                    <a:pt x="14753" y="14757"/>
                  </a:lnTo>
                  <a:lnTo>
                    <a:pt x="30765" y="3959"/>
                  </a:lnTo>
                  <a:lnTo>
                    <a:pt x="50376" y="0"/>
                  </a:lnTo>
                  <a:lnTo>
                    <a:pt x="69987" y="3959"/>
                  </a:lnTo>
                  <a:lnTo>
                    <a:pt x="86002" y="14757"/>
                  </a:lnTo>
                  <a:lnTo>
                    <a:pt x="96800" y="30772"/>
                  </a:lnTo>
                  <a:lnTo>
                    <a:pt x="100759" y="50384"/>
                  </a:lnTo>
                  <a:lnTo>
                    <a:pt x="100759" y="1891008"/>
                  </a:lnTo>
                  <a:lnTo>
                    <a:pt x="96800" y="1910620"/>
                  </a:lnTo>
                  <a:lnTo>
                    <a:pt x="86002" y="1926635"/>
                  </a:lnTo>
                  <a:lnTo>
                    <a:pt x="69987" y="1937433"/>
                  </a:lnTo>
                  <a:lnTo>
                    <a:pt x="50376" y="1941393"/>
                  </a:lnTo>
                  <a:close/>
                </a:path>
              </a:pathLst>
            </a:custGeom>
            <a:ln w="69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739681" y="1432525"/>
              <a:ext cx="34290" cy="526415"/>
            </a:xfrm>
            <a:custGeom>
              <a:avLst/>
              <a:gdLst/>
              <a:ahLst/>
              <a:cxnLst/>
              <a:rect l="l" t="t" r="r" b="b"/>
              <a:pathLst>
                <a:path w="34290" h="526414">
                  <a:moveTo>
                    <a:pt x="0" y="526221"/>
                  </a:moveTo>
                  <a:lnTo>
                    <a:pt x="34184" y="526221"/>
                  </a:lnTo>
                  <a:lnTo>
                    <a:pt x="34184" y="0"/>
                  </a:lnTo>
                  <a:lnTo>
                    <a:pt x="0" y="0"/>
                  </a:lnTo>
                  <a:lnTo>
                    <a:pt x="0" y="526221"/>
                  </a:lnTo>
                  <a:close/>
                </a:path>
              </a:pathLst>
            </a:custGeom>
            <a:solidFill>
              <a:srgbClr val="E8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234883" y="1432525"/>
              <a:ext cx="504825" cy="526415"/>
            </a:xfrm>
            <a:custGeom>
              <a:avLst/>
              <a:gdLst/>
              <a:ahLst/>
              <a:cxnLst/>
              <a:rect l="l" t="t" r="r" b="b"/>
              <a:pathLst>
                <a:path w="504825" h="526414">
                  <a:moveTo>
                    <a:pt x="504797" y="0"/>
                  </a:moveTo>
                  <a:lnTo>
                    <a:pt x="0" y="0"/>
                  </a:lnTo>
                  <a:lnTo>
                    <a:pt x="0" y="526221"/>
                  </a:lnTo>
                  <a:lnTo>
                    <a:pt x="504797" y="526221"/>
                  </a:lnTo>
                  <a:lnTo>
                    <a:pt x="504797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234718" y="1432559"/>
              <a:ext cx="505459" cy="526415"/>
            </a:xfrm>
            <a:custGeom>
              <a:avLst/>
              <a:gdLst/>
              <a:ahLst/>
              <a:cxnLst/>
              <a:rect l="l" t="t" r="r" b="b"/>
              <a:pathLst>
                <a:path w="505459" h="526414">
                  <a:moveTo>
                    <a:pt x="317" y="0"/>
                  </a:moveTo>
                  <a:lnTo>
                    <a:pt x="0" y="0"/>
                  </a:lnTo>
                  <a:lnTo>
                    <a:pt x="0" y="525780"/>
                  </a:lnTo>
                  <a:lnTo>
                    <a:pt x="317" y="525780"/>
                  </a:lnTo>
                  <a:lnTo>
                    <a:pt x="317" y="0"/>
                  </a:lnTo>
                  <a:close/>
                </a:path>
                <a:path w="505459" h="526414">
                  <a:moveTo>
                    <a:pt x="505117" y="127"/>
                  </a:moveTo>
                  <a:lnTo>
                    <a:pt x="504799" y="127"/>
                  </a:lnTo>
                  <a:lnTo>
                    <a:pt x="504799" y="526034"/>
                  </a:lnTo>
                  <a:lnTo>
                    <a:pt x="505117" y="526034"/>
                  </a:lnTo>
                  <a:lnTo>
                    <a:pt x="505117" y="127"/>
                  </a:lnTo>
                  <a:close/>
                </a:path>
              </a:pathLst>
            </a:custGeom>
            <a:solidFill>
              <a:srgbClr val="E8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302742" y="1503267"/>
              <a:ext cx="369570" cy="384810"/>
            </a:xfrm>
            <a:custGeom>
              <a:avLst/>
              <a:gdLst/>
              <a:ahLst/>
              <a:cxnLst/>
              <a:rect l="l" t="t" r="r" b="b"/>
              <a:pathLst>
                <a:path w="369570" h="384810">
                  <a:moveTo>
                    <a:pt x="369077" y="0"/>
                  </a:moveTo>
                  <a:lnTo>
                    <a:pt x="0" y="0"/>
                  </a:lnTo>
                  <a:lnTo>
                    <a:pt x="0" y="384739"/>
                  </a:lnTo>
                  <a:lnTo>
                    <a:pt x="369077" y="384739"/>
                  </a:lnTo>
                  <a:lnTo>
                    <a:pt x="3690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35077" y="1890227"/>
              <a:ext cx="67958" cy="6700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71480" y="1889330"/>
              <a:ext cx="67001" cy="6796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70519" y="1437633"/>
              <a:ext cx="67957" cy="6700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35072" y="1437571"/>
              <a:ext cx="67007" cy="6796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8301105" y="1501635"/>
              <a:ext cx="371475" cy="387985"/>
            </a:xfrm>
            <a:custGeom>
              <a:avLst/>
              <a:gdLst/>
              <a:ahLst/>
              <a:cxnLst/>
              <a:rect l="l" t="t" r="r" b="b"/>
              <a:pathLst>
                <a:path w="371475" h="387985">
                  <a:moveTo>
                    <a:pt x="0" y="0"/>
                  </a:moveTo>
                  <a:lnTo>
                    <a:pt x="231" y="387785"/>
                  </a:lnTo>
                  <a:lnTo>
                    <a:pt x="363117" y="386534"/>
                  </a:lnTo>
                  <a:lnTo>
                    <a:pt x="366862" y="386478"/>
                  </a:lnTo>
                  <a:lnTo>
                    <a:pt x="369735" y="386402"/>
                  </a:lnTo>
                  <a:lnTo>
                    <a:pt x="3040" y="386374"/>
                  </a:lnTo>
                  <a:lnTo>
                    <a:pt x="1635" y="384970"/>
                  </a:lnTo>
                  <a:lnTo>
                    <a:pt x="3041" y="384970"/>
                  </a:lnTo>
                  <a:lnTo>
                    <a:pt x="3270" y="3262"/>
                  </a:lnTo>
                  <a:lnTo>
                    <a:pt x="1635" y="3262"/>
                  </a:lnTo>
                  <a:lnTo>
                    <a:pt x="3271" y="1634"/>
                  </a:lnTo>
                  <a:lnTo>
                    <a:pt x="371128" y="1634"/>
                  </a:lnTo>
                  <a:lnTo>
                    <a:pt x="371132" y="209"/>
                  </a:lnTo>
                  <a:lnTo>
                    <a:pt x="0" y="0"/>
                  </a:lnTo>
                  <a:close/>
                </a:path>
                <a:path w="371475" h="387985">
                  <a:moveTo>
                    <a:pt x="371128" y="1634"/>
                  </a:moveTo>
                  <a:lnTo>
                    <a:pt x="368280" y="1634"/>
                  </a:lnTo>
                  <a:lnTo>
                    <a:pt x="369707" y="3053"/>
                  </a:lnTo>
                  <a:lnTo>
                    <a:pt x="368284" y="3053"/>
                  </a:lnTo>
                  <a:lnTo>
                    <a:pt x="369011" y="280866"/>
                  </a:lnTo>
                  <a:lnTo>
                    <a:pt x="369383" y="358960"/>
                  </a:lnTo>
                  <a:lnTo>
                    <a:pt x="369735" y="386402"/>
                  </a:lnTo>
                  <a:lnTo>
                    <a:pt x="369777" y="384970"/>
                  </a:lnTo>
                  <a:lnTo>
                    <a:pt x="369869" y="379134"/>
                  </a:lnTo>
                  <a:lnTo>
                    <a:pt x="370037" y="358366"/>
                  </a:lnTo>
                  <a:lnTo>
                    <a:pt x="370414" y="279952"/>
                  </a:lnTo>
                  <a:lnTo>
                    <a:pt x="371128" y="1634"/>
                  </a:lnTo>
                  <a:close/>
                </a:path>
                <a:path w="371475" h="387985">
                  <a:moveTo>
                    <a:pt x="1635" y="384970"/>
                  </a:moveTo>
                  <a:lnTo>
                    <a:pt x="3040" y="386374"/>
                  </a:lnTo>
                  <a:lnTo>
                    <a:pt x="3041" y="384973"/>
                  </a:lnTo>
                  <a:lnTo>
                    <a:pt x="1635" y="384970"/>
                  </a:lnTo>
                  <a:close/>
                </a:path>
                <a:path w="371475" h="387985">
                  <a:moveTo>
                    <a:pt x="3041" y="384973"/>
                  </a:moveTo>
                  <a:lnTo>
                    <a:pt x="3040" y="386374"/>
                  </a:lnTo>
                  <a:lnTo>
                    <a:pt x="369703" y="386374"/>
                  </a:lnTo>
                  <a:lnTo>
                    <a:pt x="367925" y="386297"/>
                  </a:lnTo>
                  <a:lnTo>
                    <a:pt x="3041" y="384973"/>
                  </a:lnTo>
                  <a:close/>
                </a:path>
                <a:path w="371475" h="387985">
                  <a:moveTo>
                    <a:pt x="3041" y="384970"/>
                  </a:moveTo>
                  <a:lnTo>
                    <a:pt x="1635" y="384970"/>
                  </a:lnTo>
                  <a:lnTo>
                    <a:pt x="3041" y="384973"/>
                  </a:lnTo>
                  <a:close/>
                </a:path>
                <a:path w="371475" h="387985">
                  <a:moveTo>
                    <a:pt x="3271" y="1634"/>
                  </a:moveTo>
                  <a:lnTo>
                    <a:pt x="1635" y="3262"/>
                  </a:lnTo>
                  <a:lnTo>
                    <a:pt x="3270" y="3261"/>
                  </a:lnTo>
                  <a:lnTo>
                    <a:pt x="3271" y="1634"/>
                  </a:lnTo>
                  <a:close/>
                </a:path>
                <a:path w="371475" h="387985">
                  <a:moveTo>
                    <a:pt x="3270" y="3261"/>
                  </a:moveTo>
                  <a:lnTo>
                    <a:pt x="1670" y="3262"/>
                  </a:lnTo>
                  <a:lnTo>
                    <a:pt x="3270" y="3262"/>
                  </a:lnTo>
                  <a:close/>
                </a:path>
                <a:path w="371475" h="387985">
                  <a:moveTo>
                    <a:pt x="368280" y="1634"/>
                  </a:moveTo>
                  <a:lnTo>
                    <a:pt x="3271" y="1634"/>
                  </a:lnTo>
                  <a:lnTo>
                    <a:pt x="3270" y="3261"/>
                  </a:lnTo>
                  <a:lnTo>
                    <a:pt x="368284" y="3053"/>
                  </a:lnTo>
                  <a:lnTo>
                    <a:pt x="368280" y="1634"/>
                  </a:lnTo>
                  <a:close/>
                </a:path>
                <a:path w="371475" h="387985">
                  <a:moveTo>
                    <a:pt x="368280" y="1634"/>
                  </a:moveTo>
                  <a:lnTo>
                    <a:pt x="368284" y="3053"/>
                  </a:lnTo>
                  <a:lnTo>
                    <a:pt x="369707" y="3053"/>
                  </a:lnTo>
                  <a:lnTo>
                    <a:pt x="368280" y="1634"/>
                  </a:lnTo>
                  <a:close/>
                </a:path>
              </a:pathLst>
            </a:custGeom>
            <a:solidFill>
              <a:srgbClr val="E8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425702" y="1634057"/>
              <a:ext cx="123189" cy="123189"/>
            </a:xfrm>
            <a:custGeom>
              <a:avLst/>
              <a:gdLst/>
              <a:ahLst/>
              <a:cxnLst/>
              <a:rect l="l" t="t" r="r" b="b"/>
              <a:pathLst>
                <a:path w="123190" h="123189">
                  <a:moveTo>
                    <a:pt x="123156" y="0"/>
                  </a:moveTo>
                  <a:lnTo>
                    <a:pt x="0" y="0"/>
                  </a:lnTo>
                  <a:lnTo>
                    <a:pt x="0" y="123159"/>
                  </a:lnTo>
                  <a:lnTo>
                    <a:pt x="123156" y="123159"/>
                  </a:lnTo>
                  <a:lnTo>
                    <a:pt x="123156" y="0"/>
                  </a:lnTo>
                  <a:close/>
                </a:path>
              </a:pathLst>
            </a:custGeom>
            <a:solidFill>
              <a:srgbClr val="F2F1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98235" y="1280306"/>
              <a:ext cx="4188019" cy="36387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0023" y="319532"/>
            <a:ext cx="3023235" cy="7239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ts val="2620"/>
              </a:lnSpc>
              <a:spcBef>
                <a:spcPts val="405"/>
              </a:spcBef>
            </a:pPr>
            <a:r>
              <a:rPr sz="2400" spc="75" dirty="0">
                <a:solidFill>
                  <a:srgbClr val="FFFFFF"/>
                </a:solidFill>
              </a:rPr>
              <a:t>Как</a:t>
            </a:r>
            <a:r>
              <a:rPr sz="2400" spc="-155" dirty="0">
                <a:solidFill>
                  <a:srgbClr val="FFFFFF"/>
                </a:solidFill>
              </a:rPr>
              <a:t> </a:t>
            </a:r>
            <a:r>
              <a:rPr sz="2400" spc="50" dirty="0">
                <a:solidFill>
                  <a:srgbClr val="FFFFFF"/>
                </a:solidFill>
              </a:rPr>
              <a:t>без</a:t>
            </a:r>
            <a:r>
              <a:rPr sz="2400" spc="-155" dirty="0">
                <a:solidFill>
                  <a:srgbClr val="FFFFFF"/>
                </a:solidFill>
              </a:rPr>
              <a:t> </a:t>
            </a:r>
            <a:r>
              <a:rPr sz="2400" spc="100" dirty="0">
                <a:solidFill>
                  <a:srgbClr val="FFFFFF"/>
                </a:solidFill>
              </a:rPr>
              <a:t>ссор</a:t>
            </a:r>
            <a:r>
              <a:rPr sz="2400" spc="-145" dirty="0">
                <a:solidFill>
                  <a:srgbClr val="FFFFFF"/>
                </a:solidFill>
              </a:rPr>
              <a:t> </a:t>
            </a:r>
            <a:r>
              <a:rPr sz="2400" spc="-20" dirty="0">
                <a:solidFill>
                  <a:srgbClr val="FFFFFF"/>
                </a:solidFill>
              </a:rPr>
              <a:t>вести </a:t>
            </a:r>
            <a:r>
              <a:rPr sz="2400" dirty="0">
                <a:solidFill>
                  <a:srgbClr val="FFFFFF"/>
                </a:solidFill>
              </a:rPr>
              <a:t>семейный</a:t>
            </a:r>
            <a:r>
              <a:rPr sz="2400" spc="150" dirty="0">
                <a:solidFill>
                  <a:srgbClr val="FFFFFF"/>
                </a:solidFill>
              </a:rPr>
              <a:t> </a:t>
            </a:r>
            <a:r>
              <a:rPr sz="2400" spc="70" dirty="0">
                <a:solidFill>
                  <a:srgbClr val="FFFFFF"/>
                </a:solidFill>
              </a:rPr>
              <a:t>бюджет?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0" y="272929"/>
            <a:ext cx="8872220" cy="4871085"/>
            <a:chOff x="0" y="272929"/>
            <a:chExt cx="8872220" cy="48710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337772"/>
              <a:ext cx="3504582" cy="38057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43035" y="272929"/>
              <a:ext cx="402126" cy="4271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383843" y="381647"/>
              <a:ext cx="962025" cy="217170"/>
            </a:xfrm>
            <a:custGeom>
              <a:avLst/>
              <a:gdLst/>
              <a:ahLst/>
              <a:cxnLst/>
              <a:rect l="l" t="t" r="r" b="b"/>
              <a:pathLst>
                <a:path w="962025" h="217170">
                  <a:moveTo>
                    <a:pt x="58724" y="159994"/>
                  </a:moveTo>
                  <a:lnTo>
                    <a:pt x="56019" y="153695"/>
                  </a:lnTo>
                  <a:lnTo>
                    <a:pt x="53365" y="151447"/>
                  </a:lnTo>
                  <a:lnTo>
                    <a:pt x="48336" y="147205"/>
                  </a:lnTo>
                  <a:lnTo>
                    <a:pt x="48336" y="162661"/>
                  </a:lnTo>
                  <a:lnTo>
                    <a:pt x="48336" y="173355"/>
                  </a:lnTo>
                  <a:lnTo>
                    <a:pt x="46583" y="177469"/>
                  </a:lnTo>
                  <a:lnTo>
                    <a:pt x="43129" y="180365"/>
                  </a:lnTo>
                  <a:lnTo>
                    <a:pt x="39649" y="183172"/>
                  </a:lnTo>
                  <a:lnTo>
                    <a:pt x="34632" y="184581"/>
                  </a:lnTo>
                  <a:lnTo>
                    <a:pt x="10388" y="184581"/>
                  </a:lnTo>
                  <a:lnTo>
                    <a:pt x="10388" y="151447"/>
                  </a:lnTo>
                  <a:lnTo>
                    <a:pt x="34632" y="151447"/>
                  </a:lnTo>
                  <a:lnTo>
                    <a:pt x="39649" y="152895"/>
                  </a:lnTo>
                  <a:lnTo>
                    <a:pt x="43129" y="155778"/>
                  </a:lnTo>
                  <a:lnTo>
                    <a:pt x="46583" y="158584"/>
                  </a:lnTo>
                  <a:lnTo>
                    <a:pt x="48336" y="162661"/>
                  </a:lnTo>
                  <a:lnTo>
                    <a:pt x="48336" y="147205"/>
                  </a:lnTo>
                  <a:lnTo>
                    <a:pt x="45212" y="144551"/>
                  </a:lnTo>
                  <a:lnTo>
                    <a:pt x="37795" y="142278"/>
                  </a:lnTo>
                  <a:lnTo>
                    <a:pt x="0" y="142278"/>
                  </a:lnTo>
                  <a:lnTo>
                    <a:pt x="0" y="216128"/>
                  </a:lnTo>
                  <a:lnTo>
                    <a:pt x="10388" y="216128"/>
                  </a:lnTo>
                  <a:lnTo>
                    <a:pt x="10388" y="193751"/>
                  </a:lnTo>
                  <a:lnTo>
                    <a:pt x="37795" y="193751"/>
                  </a:lnTo>
                  <a:lnTo>
                    <a:pt x="45212" y="191465"/>
                  </a:lnTo>
                  <a:lnTo>
                    <a:pt x="53340" y="184581"/>
                  </a:lnTo>
                  <a:lnTo>
                    <a:pt x="56019" y="182321"/>
                  </a:lnTo>
                  <a:lnTo>
                    <a:pt x="58724" y="176022"/>
                  </a:lnTo>
                  <a:lnTo>
                    <a:pt x="58724" y="159994"/>
                  </a:lnTo>
                  <a:close/>
                </a:path>
                <a:path w="962025" h="217170">
                  <a:moveTo>
                    <a:pt x="77431" y="78282"/>
                  </a:moveTo>
                  <a:lnTo>
                    <a:pt x="77355" y="24460"/>
                  </a:lnTo>
                  <a:lnTo>
                    <a:pt x="77330" y="4419"/>
                  </a:lnTo>
                  <a:lnTo>
                    <a:pt x="68795" y="4419"/>
                  </a:lnTo>
                  <a:lnTo>
                    <a:pt x="38874" y="56337"/>
                  </a:lnTo>
                  <a:lnTo>
                    <a:pt x="20421" y="24790"/>
                  </a:lnTo>
                  <a:lnTo>
                    <a:pt x="8521" y="4419"/>
                  </a:lnTo>
                  <a:lnTo>
                    <a:pt x="0" y="4419"/>
                  </a:lnTo>
                  <a:lnTo>
                    <a:pt x="0" y="78282"/>
                  </a:lnTo>
                  <a:lnTo>
                    <a:pt x="9982" y="78282"/>
                  </a:lnTo>
                  <a:lnTo>
                    <a:pt x="9982" y="24790"/>
                  </a:lnTo>
                  <a:lnTo>
                    <a:pt x="36271" y="69316"/>
                  </a:lnTo>
                  <a:lnTo>
                    <a:pt x="41059" y="69316"/>
                  </a:lnTo>
                  <a:lnTo>
                    <a:pt x="48666" y="56337"/>
                  </a:lnTo>
                  <a:lnTo>
                    <a:pt x="67348" y="24460"/>
                  </a:lnTo>
                  <a:lnTo>
                    <a:pt x="67449" y="78282"/>
                  </a:lnTo>
                  <a:lnTo>
                    <a:pt x="77431" y="78282"/>
                  </a:lnTo>
                  <a:close/>
                </a:path>
                <a:path w="962025" h="217170">
                  <a:moveTo>
                    <a:pt x="123482" y="182676"/>
                  </a:moveTo>
                  <a:lnTo>
                    <a:pt x="122224" y="177787"/>
                  </a:lnTo>
                  <a:lnTo>
                    <a:pt x="119748" y="173482"/>
                  </a:lnTo>
                  <a:lnTo>
                    <a:pt x="117322" y="169125"/>
                  </a:lnTo>
                  <a:lnTo>
                    <a:pt x="116738" y="168541"/>
                  </a:lnTo>
                  <a:lnTo>
                    <a:pt x="113919" y="165760"/>
                  </a:lnTo>
                  <a:lnTo>
                    <a:pt x="113398" y="165481"/>
                  </a:lnTo>
                  <a:lnTo>
                    <a:pt x="113398" y="184289"/>
                  </a:lnTo>
                  <a:lnTo>
                    <a:pt x="113398" y="192036"/>
                  </a:lnTo>
                  <a:lnTo>
                    <a:pt x="98425" y="207899"/>
                  </a:lnTo>
                  <a:lnTo>
                    <a:pt x="91376" y="207899"/>
                  </a:lnTo>
                  <a:lnTo>
                    <a:pt x="76314" y="192036"/>
                  </a:lnTo>
                  <a:lnTo>
                    <a:pt x="76314" y="184289"/>
                  </a:lnTo>
                  <a:lnTo>
                    <a:pt x="91376" y="168541"/>
                  </a:lnTo>
                  <a:lnTo>
                    <a:pt x="98425" y="168541"/>
                  </a:lnTo>
                  <a:lnTo>
                    <a:pt x="101587" y="169341"/>
                  </a:lnTo>
                  <a:lnTo>
                    <a:pt x="104343" y="170967"/>
                  </a:lnTo>
                  <a:lnTo>
                    <a:pt x="107200" y="172580"/>
                  </a:lnTo>
                  <a:lnTo>
                    <a:pt x="109423" y="174891"/>
                  </a:lnTo>
                  <a:lnTo>
                    <a:pt x="111010" y="177939"/>
                  </a:lnTo>
                  <a:lnTo>
                    <a:pt x="112610" y="180873"/>
                  </a:lnTo>
                  <a:lnTo>
                    <a:pt x="113398" y="184289"/>
                  </a:lnTo>
                  <a:lnTo>
                    <a:pt x="113398" y="165481"/>
                  </a:lnTo>
                  <a:lnTo>
                    <a:pt x="109550" y="163372"/>
                  </a:lnTo>
                  <a:lnTo>
                    <a:pt x="105257" y="160896"/>
                  </a:lnTo>
                  <a:lnTo>
                    <a:pt x="100368" y="159677"/>
                  </a:lnTo>
                  <a:lnTo>
                    <a:pt x="89433" y="159677"/>
                  </a:lnTo>
                  <a:lnTo>
                    <a:pt x="84505" y="160896"/>
                  </a:lnTo>
                  <a:lnTo>
                    <a:pt x="80149" y="163372"/>
                  </a:lnTo>
                  <a:lnTo>
                    <a:pt x="75780" y="165760"/>
                  </a:lnTo>
                  <a:lnTo>
                    <a:pt x="72351" y="169125"/>
                  </a:lnTo>
                  <a:lnTo>
                    <a:pt x="69862" y="173482"/>
                  </a:lnTo>
                  <a:lnTo>
                    <a:pt x="67437" y="177787"/>
                  </a:lnTo>
                  <a:lnTo>
                    <a:pt x="66230" y="182676"/>
                  </a:lnTo>
                  <a:lnTo>
                    <a:pt x="66230" y="193636"/>
                  </a:lnTo>
                  <a:lnTo>
                    <a:pt x="89433" y="216750"/>
                  </a:lnTo>
                  <a:lnTo>
                    <a:pt x="100368" y="216750"/>
                  </a:lnTo>
                  <a:lnTo>
                    <a:pt x="123482" y="193636"/>
                  </a:lnTo>
                  <a:lnTo>
                    <a:pt x="123482" y="182676"/>
                  </a:lnTo>
                  <a:close/>
                </a:path>
                <a:path w="962025" h="217170">
                  <a:moveTo>
                    <a:pt x="151193" y="22364"/>
                  </a:moveTo>
                  <a:lnTo>
                    <a:pt x="142163" y="22364"/>
                  </a:lnTo>
                  <a:lnTo>
                    <a:pt x="108394" y="63093"/>
                  </a:lnTo>
                  <a:lnTo>
                    <a:pt x="108394" y="22364"/>
                  </a:lnTo>
                  <a:lnTo>
                    <a:pt x="98399" y="22364"/>
                  </a:lnTo>
                  <a:lnTo>
                    <a:pt x="98399" y="78282"/>
                  </a:lnTo>
                  <a:lnTo>
                    <a:pt x="107556" y="78282"/>
                  </a:lnTo>
                  <a:lnTo>
                    <a:pt x="120129" y="63093"/>
                  </a:lnTo>
                  <a:lnTo>
                    <a:pt x="141236" y="37566"/>
                  </a:lnTo>
                  <a:lnTo>
                    <a:pt x="141236" y="78282"/>
                  </a:lnTo>
                  <a:lnTo>
                    <a:pt x="151193" y="78282"/>
                  </a:lnTo>
                  <a:lnTo>
                    <a:pt x="151193" y="37566"/>
                  </a:lnTo>
                  <a:lnTo>
                    <a:pt x="151193" y="22364"/>
                  </a:lnTo>
                  <a:close/>
                </a:path>
                <a:path w="962025" h="217170">
                  <a:moveTo>
                    <a:pt x="184353" y="171602"/>
                  </a:moveTo>
                  <a:lnTo>
                    <a:pt x="182638" y="168541"/>
                  </a:lnTo>
                  <a:lnTo>
                    <a:pt x="182194" y="167728"/>
                  </a:lnTo>
                  <a:lnTo>
                    <a:pt x="179158" y="164782"/>
                  </a:lnTo>
                  <a:lnTo>
                    <a:pt x="171323" y="160693"/>
                  </a:lnTo>
                  <a:lnTo>
                    <a:pt x="166878" y="159677"/>
                  </a:lnTo>
                  <a:lnTo>
                    <a:pt x="156273" y="159677"/>
                  </a:lnTo>
                  <a:lnTo>
                    <a:pt x="151269" y="160896"/>
                  </a:lnTo>
                  <a:lnTo>
                    <a:pt x="146837" y="163372"/>
                  </a:lnTo>
                  <a:lnTo>
                    <a:pt x="142468" y="165760"/>
                  </a:lnTo>
                  <a:lnTo>
                    <a:pt x="139026" y="169125"/>
                  </a:lnTo>
                  <a:lnTo>
                    <a:pt x="136550" y="173482"/>
                  </a:lnTo>
                  <a:lnTo>
                    <a:pt x="134035" y="177787"/>
                  </a:lnTo>
                  <a:lnTo>
                    <a:pt x="132791" y="182676"/>
                  </a:lnTo>
                  <a:lnTo>
                    <a:pt x="132791" y="193636"/>
                  </a:lnTo>
                  <a:lnTo>
                    <a:pt x="156273" y="216750"/>
                  </a:lnTo>
                  <a:lnTo>
                    <a:pt x="166878" y="216750"/>
                  </a:lnTo>
                  <a:lnTo>
                    <a:pt x="171323" y="215734"/>
                  </a:lnTo>
                  <a:lnTo>
                    <a:pt x="179158" y="211594"/>
                  </a:lnTo>
                  <a:lnTo>
                    <a:pt x="182194" y="208584"/>
                  </a:lnTo>
                  <a:lnTo>
                    <a:pt x="182575" y="207899"/>
                  </a:lnTo>
                  <a:lnTo>
                    <a:pt x="184353" y="204736"/>
                  </a:lnTo>
                  <a:lnTo>
                    <a:pt x="176771" y="199885"/>
                  </a:lnTo>
                  <a:lnTo>
                    <a:pt x="175031" y="202539"/>
                  </a:lnTo>
                  <a:lnTo>
                    <a:pt x="172872" y="204546"/>
                  </a:lnTo>
                  <a:lnTo>
                    <a:pt x="167754" y="207225"/>
                  </a:lnTo>
                  <a:lnTo>
                    <a:pt x="164922" y="207899"/>
                  </a:lnTo>
                  <a:lnTo>
                    <a:pt x="158191" y="207899"/>
                  </a:lnTo>
                  <a:lnTo>
                    <a:pt x="142875" y="192100"/>
                  </a:lnTo>
                  <a:lnTo>
                    <a:pt x="142875" y="184289"/>
                  </a:lnTo>
                  <a:lnTo>
                    <a:pt x="158191" y="168541"/>
                  </a:lnTo>
                  <a:lnTo>
                    <a:pt x="164922" y="168541"/>
                  </a:lnTo>
                  <a:lnTo>
                    <a:pt x="167754" y="169202"/>
                  </a:lnTo>
                  <a:lnTo>
                    <a:pt x="172872" y="171881"/>
                  </a:lnTo>
                  <a:lnTo>
                    <a:pt x="175031" y="173888"/>
                  </a:lnTo>
                  <a:lnTo>
                    <a:pt x="176771" y="176568"/>
                  </a:lnTo>
                  <a:lnTo>
                    <a:pt x="184353" y="171602"/>
                  </a:lnTo>
                  <a:close/>
                </a:path>
                <a:path w="962025" h="217170">
                  <a:moveTo>
                    <a:pt x="221919" y="22364"/>
                  </a:moveTo>
                  <a:lnTo>
                    <a:pt x="211912" y="22364"/>
                  </a:lnTo>
                  <a:lnTo>
                    <a:pt x="211912" y="46113"/>
                  </a:lnTo>
                  <a:lnTo>
                    <a:pt x="180555" y="46113"/>
                  </a:lnTo>
                  <a:lnTo>
                    <a:pt x="180555" y="22364"/>
                  </a:lnTo>
                  <a:lnTo>
                    <a:pt x="170573" y="22364"/>
                  </a:lnTo>
                  <a:lnTo>
                    <a:pt x="170573" y="78282"/>
                  </a:lnTo>
                  <a:lnTo>
                    <a:pt x="180555" y="78282"/>
                  </a:lnTo>
                  <a:lnTo>
                    <a:pt x="180555" y="54876"/>
                  </a:lnTo>
                  <a:lnTo>
                    <a:pt x="211912" y="54876"/>
                  </a:lnTo>
                  <a:lnTo>
                    <a:pt x="211912" y="78282"/>
                  </a:lnTo>
                  <a:lnTo>
                    <a:pt x="221919" y="78282"/>
                  </a:lnTo>
                  <a:lnTo>
                    <a:pt x="221919" y="54876"/>
                  </a:lnTo>
                  <a:lnTo>
                    <a:pt x="221919" y="46113"/>
                  </a:lnTo>
                  <a:lnTo>
                    <a:pt x="221919" y="22364"/>
                  </a:lnTo>
                  <a:close/>
                </a:path>
                <a:path w="962025" h="217170">
                  <a:moveTo>
                    <a:pt x="242912" y="171602"/>
                  </a:moveTo>
                  <a:lnTo>
                    <a:pt x="225450" y="159677"/>
                  </a:lnTo>
                  <a:lnTo>
                    <a:pt x="214858" y="159677"/>
                  </a:lnTo>
                  <a:lnTo>
                    <a:pt x="209829" y="160896"/>
                  </a:lnTo>
                  <a:lnTo>
                    <a:pt x="205397" y="163372"/>
                  </a:lnTo>
                  <a:lnTo>
                    <a:pt x="201028" y="165760"/>
                  </a:lnTo>
                  <a:lnTo>
                    <a:pt x="197586" y="169125"/>
                  </a:lnTo>
                  <a:lnTo>
                    <a:pt x="195110" y="173482"/>
                  </a:lnTo>
                  <a:lnTo>
                    <a:pt x="192595" y="177787"/>
                  </a:lnTo>
                  <a:lnTo>
                    <a:pt x="191350" y="182676"/>
                  </a:lnTo>
                  <a:lnTo>
                    <a:pt x="191350" y="193636"/>
                  </a:lnTo>
                  <a:lnTo>
                    <a:pt x="214858" y="216750"/>
                  </a:lnTo>
                  <a:lnTo>
                    <a:pt x="225450" y="216750"/>
                  </a:lnTo>
                  <a:lnTo>
                    <a:pt x="229882" y="215734"/>
                  </a:lnTo>
                  <a:lnTo>
                    <a:pt x="237718" y="211594"/>
                  </a:lnTo>
                  <a:lnTo>
                    <a:pt x="240766" y="208584"/>
                  </a:lnTo>
                  <a:lnTo>
                    <a:pt x="241147" y="207899"/>
                  </a:lnTo>
                  <a:lnTo>
                    <a:pt x="242912" y="204736"/>
                  </a:lnTo>
                  <a:lnTo>
                    <a:pt x="235331" y="199885"/>
                  </a:lnTo>
                  <a:lnTo>
                    <a:pt x="233591" y="202539"/>
                  </a:lnTo>
                  <a:lnTo>
                    <a:pt x="231432" y="204546"/>
                  </a:lnTo>
                  <a:lnTo>
                    <a:pt x="226314" y="207225"/>
                  </a:lnTo>
                  <a:lnTo>
                    <a:pt x="223481" y="207899"/>
                  </a:lnTo>
                  <a:lnTo>
                    <a:pt x="216750" y="207899"/>
                  </a:lnTo>
                  <a:lnTo>
                    <a:pt x="201460" y="192100"/>
                  </a:lnTo>
                  <a:lnTo>
                    <a:pt x="201460" y="184289"/>
                  </a:lnTo>
                  <a:lnTo>
                    <a:pt x="216750" y="168541"/>
                  </a:lnTo>
                  <a:lnTo>
                    <a:pt x="223481" y="168541"/>
                  </a:lnTo>
                  <a:lnTo>
                    <a:pt x="226314" y="169202"/>
                  </a:lnTo>
                  <a:lnTo>
                    <a:pt x="231432" y="171881"/>
                  </a:lnTo>
                  <a:lnTo>
                    <a:pt x="233591" y="173888"/>
                  </a:lnTo>
                  <a:lnTo>
                    <a:pt x="235331" y="176568"/>
                  </a:lnTo>
                  <a:lnTo>
                    <a:pt x="242912" y="171602"/>
                  </a:lnTo>
                  <a:close/>
                </a:path>
                <a:path w="962025" h="217170">
                  <a:moveTo>
                    <a:pt x="308622" y="160210"/>
                  </a:moveTo>
                  <a:lnTo>
                    <a:pt x="299580" y="160210"/>
                  </a:lnTo>
                  <a:lnTo>
                    <a:pt x="265811" y="200914"/>
                  </a:lnTo>
                  <a:lnTo>
                    <a:pt x="265811" y="160210"/>
                  </a:lnTo>
                  <a:lnTo>
                    <a:pt x="255828" y="160210"/>
                  </a:lnTo>
                  <a:lnTo>
                    <a:pt x="255828" y="216128"/>
                  </a:lnTo>
                  <a:lnTo>
                    <a:pt x="264972" y="216128"/>
                  </a:lnTo>
                  <a:lnTo>
                    <a:pt x="277558" y="200914"/>
                  </a:lnTo>
                  <a:lnTo>
                    <a:pt x="298653" y="175399"/>
                  </a:lnTo>
                  <a:lnTo>
                    <a:pt x="298653" y="216128"/>
                  </a:lnTo>
                  <a:lnTo>
                    <a:pt x="308622" y="216128"/>
                  </a:lnTo>
                  <a:lnTo>
                    <a:pt x="308622" y="175399"/>
                  </a:lnTo>
                  <a:lnTo>
                    <a:pt x="308622" y="160210"/>
                  </a:lnTo>
                  <a:close/>
                </a:path>
                <a:path w="962025" h="217170">
                  <a:moveTo>
                    <a:pt x="310819" y="58940"/>
                  </a:moveTo>
                  <a:lnTo>
                    <a:pt x="310807" y="41554"/>
                  </a:lnTo>
                  <a:lnTo>
                    <a:pt x="308000" y="34925"/>
                  </a:lnTo>
                  <a:lnTo>
                    <a:pt x="303225" y="30810"/>
                  </a:lnTo>
                  <a:lnTo>
                    <a:pt x="300977" y="28879"/>
                  </a:lnTo>
                  <a:lnTo>
                    <a:pt x="300977" y="44310"/>
                  </a:lnTo>
                  <a:lnTo>
                    <a:pt x="300977" y="50228"/>
                  </a:lnTo>
                  <a:lnTo>
                    <a:pt x="299554" y="58267"/>
                  </a:lnTo>
                  <a:lnTo>
                    <a:pt x="295313" y="64274"/>
                  </a:lnTo>
                  <a:lnTo>
                    <a:pt x="288226" y="68237"/>
                  </a:lnTo>
                  <a:lnTo>
                    <a:pt x="278320" y="70167"/>
                  </a:lnTo>
                  <a:lnTo>
                    <a:pt x="278320" y="30810"/>
                  </a:lnTo>
                  <a:lnTo>
                    <a:pt x="285788" y="31305"/>
                  </a:lnTo>
                  <a:lnTo>
                    <a:pt x="291439" y="33197"/>
                  </a:lnTo>
                  <a:lnTo>
                    <a:pt x="295249" y="36512"/>
                  </a:lnTo>
                  <a:lnTo>
                    <a:pt x="299072" y="39751"/>
                  </a:lnTo>
                  <a:lnTo>
                    <a:pt x="300977" y="44310"/>
                  </a:lnTo>
                  <a:lnTo>
                    <a:pt x="300977" y="28879"/>
                  </a:lnTo>
                  <a:lnTo>
                    <a:pt x="296621" y="25133"/>
                  </a:lnTo>
                  <a:lnTo>
                    <a:pt x="288620" y="22402"/>
                  </a:lnTo>
                  <a:lnTo>
                    <a:pt x="278320" y="21844"/>
                  </a:lnTo>
                  <a:lnTo>
                    <a:pt x="278320" y="0"/>
                  </a:lnTo>
                  <a:lnTo>
                    <a:pt x="268541" y="0"/>
                  </a:lnTo>
                  <a:lnTo>
                    <a:pt x="268541" y="21844"/>
                  </a:lnTo>
                  <a:lnTo>
                    <a:pt x="268541" y="30810"/>
                  </a:lnTo>
                  <a:lnTo>
                    <a:pt x="268541" y="70053"/>
                  </a:lnTo>
                  <a:lnTo>
                    <a:pt x="261048" y="69570"/>
                  </a:lnTo>
                  <a:lnTo>
                    <a:pt x="255409" y="67627"/>
                  </a:lnTo>
                  <a:lnTo>
                    <a:pt x="247853" y="60883"/>
                  </a:lnTo>
                  <a:lnTo>
                    <a:pt x="245999" y="56197"/>
                  </a:lnTo>
                  <a:lnTo>
                    <a:pt x="246024" y="44310"/>
                  </a:lnTo>
                  <a:lnTo>
                    <a:pt x="247853" y="39801"/>
                  </a:lnTo>
                  <a:lnTo>
                    <a:pt x="255346" y="33197"/>
                  </a:lnTo>
                  <a:lnTo>
                    <a:pt x="260985" y="31305"/>
                  </a:lnTo>
                  <a:lnTo>
                    <a:pt x="268541" y="30810"/>
                  </a:lnTo>
                  <a:lnTo>
                    <a:pt x="268541" y="21844"/>
                  </a:lnTo>
                  <a:lnTo>
                    <a:pt x="258152" y="22402"/>
                  </a:lnTo>
                  <a:lnTo>
                    <a:pt x="250126" y="25133"/>
                  </a:lnTo>
                  <a:lnTo>
                    <a:pt x="238912" y="34823"/>
                  </a:lnTo>
                  <a:lnTo>
                    <a:pt x="236118" y="41554"/>
                  </a:lnTo>
                  <a:lnTo>
                    <a:pt x="236118" y="58940"/>
                  </a:lnTo>
                  <a:lnTo>
                    <a:pt x="268541" y="79032"/>
                  </a:lnTo>
                  <a:lnTo>
                    <a:pt x="268541" y="98742"/>
                  </a:lnTo>
                  <a:lnTo>
                    <a:pt x="278320" y="98742"/>
                  </a:lnTo>
                  <a:lnTo>
                    <a:pt x="278320" y="79032"/>
                  </a:lnTo>
                  <a:lnTo>
                    <a:pt x="285610" y="78193"/>
                  </a:lnTo>
                  <a:lnTo>
                    <a:pt x="308000" y="65697"/>
                  </a:lnTo>
                  <a:lnTo>
                    <a:pt x="310819" y="58940"/>
                  </a:lnTo>
                  <a:close/>
                </a:path>
                <a:path w="962025" h="217170">
                  <a:moveTo>
                    <a:pt x="377736" y="22364"/>
                  </a:moveTo>
                  <a:lnTo>
                    <a:pt x="368693" y="22364"/>
                  </a:lnTo>
                  <a:lnTo>
                    <a:pt x="334937" y="63093"/>
                  </a:lnTo>
                  <a:lnTo>
                    <a:pt x="334937" y="22364"/>
                  </a:lnTo>
                  <a:lnTo>
                    <a:pt x="324942" y="22364"/>
                  </a:lnTo>
                  <a:lnTo>
                    <a:pt x="324942" y="78282"/>
                  </a:lnTo>
                  <a:lnTo>
                    <a:pt x="334098" y="78282"/>
                  </a:lnTo>
                  <a:lnTo>
                    <a:pt x="346671" y="63093"/>
                  </a:lnTo>
                  <a:lnTo>
                    <a:pt x="367766" y="37566"/>
                  </a:lnTo>
                  <a:lnTo>
                    <a:pt x="367766" y="78282"/>
                  </a:lnTo>
                  <a:lnTo>
                    <a:pt x="377736" y="78282"/>
                  </a:lnTo>
                  <a:lnTo>
                    <a:pt x="377736" y="37566"/>
                  </a:lnTo>
                  <a:lnTo>
                    <a:pt x="377736" y="22364"/>
                  </a:lnTo>
                  <a:close/>
                </a:path>
                <a:path w="962025" h="217170">
                  <a:moveTo>
                    <a:pt x="380784" y="160210"/>
                  </a:moveTo>
                  <a:lnTo>
                    <a:pt x="371741" y="160210"/>
                  </a:lnTo>
                  <a:lnTo>
                    <a:pt x="337972" y="200914"/>
                  </a:lnTo>
                  <a:lnTo>
                    <a:pt x="337972" y="160210"/>
                  </a:lnTo>
                  <a:lnTo>
                    <a:pt x="327990" y="160210"/>
                  </a:lnTo>
                  <a:lnTo>
                    <a:pt x="327990" y="216128"/>
                  </a:lnTo>
                  <a:lnTo>
                    <a:pt x="337134" y="216128"/>
                  </a:lnTo>
                  <a:lnTo>
                    <a:pt x="349707" y="200914"/>
                  </a:lnTo>
                  <a:lnTo>
                    <a:pt x="370801" y="175399"/>
                  </a:lnTo>
                  <a:lnTo>
                    <a:pt x="370801" y="216128"/>
                  </a:lnTo>
                  <a:lnTo>
                    <a:pt x="380784" y="216128"/>
                  </a:lnTo>
                  <a:lnTo>
                    <a:pt x="380784" y="175399"/>
                  </a:lnTo>
                  <a:lnTo>
                    <a:pt x="380784" y="160210"/>
                  </a:lnTo>
                  <a:close/>
                </a:path>
                <a:path w="962025" h="217170">
                  <a:moveTo>
                    <a:pt x="448449" y="22364"/>
                  </a:moveTo>
                  <a:lnTo>
                    <a:pt x="438467" y="22364"/>
                  </a:lnTo>
                  <a:lnTo>
                    <a:pt x="438467" y="46113"/>
                  </a:lnTo>
                  <a:lnTo>
                    <a:pt x="407085" y="46113"/>
                  </a:lnTo>
                  <a:lnTo>
                    <a:pt x="407085" y="22364"/>
                  </a:lnTo>
                  <a:lnTo>
                    <a:pt x="397103" y="22364"/>
                  </a:lnTo>
                  <a:lnTo>
                    <a:pt x="397103" y="78282"/>
                  </a:lnTo>
                  <a:lnTo>
                    <a:pt x="407085" y="78282"/>
                  </a:lnTo>
                  <a:lnTo>
                    <a:pt x="407085" y="54876"/>
                  </a:lnTo>
                  <a:lnTo>
                    <a:pt x="438467" y="54876"/>
                  </a:lnTo>
                  <a:lnTo>
                    <a:pt x="438467" y="78282"/>
                  </a:lnTo>
                  <a:lnTo>
                    <a:pt x="448449" y="78282"/>
                  </a:lnTo>
                  <a:lnTo>
                    <a:pt x="448449" y="54876"/>
                  </a:lnTo>
                  <a:lnTo>
                    <a:pt x="448449" y="46113"/>
                  </a:lnTo>
                  <a:lnTo>
                    <a:pt x="448449" y="22364"/>
                  </a:lnTo>
                  <a:close/>
                </a:path>
                <a:path w="962025" h="217170">
                  <a:moveTo>
                    <a:pt x="822312" y="110350"/>
                  </a:moveTo>
                  <a:lnTo>
                    <a:pt x="809853" y="110350"/>
                  </a:lnTo>
                  <a:lnTo>
                    <a:pt x="791946" y="133921"/>
                  </a:lnTo>
                  <a:lnTo>
                    <a:pt x="773074" y="110350"/>
                  </a:lnTo>
                  <a:lnTo>
                    <a:pt x="760222" y="110350"/>
                  </a:lnTo>
                  <a:lnTo>
                    <a:pt x="760222" y="166751"/>
                  </a:lnTo>
                  <a:lnTo>
                    <a:pt x="774433" y="166751"/>
                  </a:lnTo>
                  <a:lnTo>
                    <a:pt x="774433" y="132270"/>
                  </a:lnTo>
                  <a:lnTo>
                    <a:pt x="791337" y="153327"/>
                  </a:lnTo>
                  <a:lnTo>
                    <a:pt x="791718" y="153327"/>
                  </a:lnTo>
                  <a:lnTo>
                    <a:pt x="808126" y="132270"/>
                  </a:lnTo>
                  <a:lnTo>
                    <a:pt x="808126" y="166751"/>
                  </a:lnTo>
                  <a:lnTo>
                    <a:pt x="822312" y="166751"/>
                  </a:lnTo>
                  <a:lnTo>
                    <a:pt x="822312" y="110350"/>
                  </a:lnTo>
                  <a:close/>
                </a:path>
                <a:path w="962025" h="217170">
                  <a:moveTo>
                    <a:pt x="895184" y="138544"/>
                  </a:moveTo>
                  <a:lnTo>
                    <a:pt x="893051" y="126784"/>
                  </a:lnTo>
                  <a:lnTo>
                    <a:pt x="890270" y="122516"/>
                  </a:lnTo>
                  <a:lnTo>
                    <a:pt x="886955" y="117424"/>
                  </a:lnTo>
                  <a:lnTo>
                    <a:pt x="880122" y="112979"/>
                  </a:lnTo>
                  <a:lnTo>
                    <a:pt x="880122" y="129032"/>
                  </a:lnTo>
                  <a:lnTo>
                    <a:pt x="880122" y="148336"/>
                  </a:lnTo>
                  <a:lnTo>
                    <a:pt x="873696" y="154711"/>
                  </a:lnTo>
                  <a:lnTo>
                    <a:pt x="856297" y="154711"/>
                  </a:lnTo>
                  <a:lnTo>
                    <a:pt x="849871" y="147955"/>
                  </a:lnTo>
                  <a:lnTo>
                    <a:pt x="849871" y="128778"/>
                  </a:lnTo>
                  <a:lnTo>
                    <a:pt x="856526" y="122516"/>
                  </a:lnTo>
                  <a:lnTo>
                    <a:pt x="873569" y="122516"/>
                  </a:lnTo>
                  <a:lnTo>
                    <a:pt x="880122" y="129032"/>
                  </a:lnTo>
                  <a:lnTo>
                    <a:pt x="880122" y="112979"/>
                  </a:lnTo>
                  <a:lnTo>
                    <a:pt x="877430" y="111226"/>
                  </a:lnTo>
                  <a:lnTo>
                    <a:pt x="864946" y="108978"/>
                  </a:lnTo>
                  <a:lnTo>
                    <a:pt x="852462" y="111226"/>
                  </a:lnTo>
                  <a:lnTo>
                    <a:pt x="842924" y="117424"/>
                  </a:lnTo>
                  <a:lnTo>
                    <a:pt x="836841" y="126784"/>
                  </a:lnTo>
                  <a:lnTo>
                    <a:pt x="834694" y="138544"/>
                  </a:lnTo>
                  <a:lnTo>
                    <a:pt x="836841" y="150304"/>
                  </a:lnTo>
                  <a:lnTo>
                    <a:pt x="842924" y="159689"/>
                  </a:lnTo>
                  <a:lnTo>
                    <a:pt x="852462" y="165887"/>
                  </a:lnTo>
                  <a:lnTo>
                    <a:pt x="864946" y="168122"/>
                  </a:lnTo>
                  <a:lnTo>
                    <a:pt x="877430" y="165887"/>
                  </a:lnTo>
                  <a:lnTo>
                    <a:pt x="886955" y="159689"/>
                  </a:lnTo>
                  <a:lnTo>
                    <a:pt x="890181" y="154711"/>
                  </a:lnTo>
                  <a:lnTo>
                    <a:pt x="893051" y="150304"/>
                  </a:lnTo>
                  <a:lnTo>
                    <a:pt x="895184" y="138544"/>
                  </a:lnTo>
                  <a:close/>
                </a:path>
                <a:path w="962025" h="217170">
                  <a:moveTo>
                    <a:pt x="961872" y="110350"/>
                  </a:moveTo>
                  <a:lnTo>
                    <a:pt x="947686" y="110350"/>
                  </a:lnTo>
                  <a:lnTo>
                    <a:pt x="921753" y="146062"/>
                  </a:lnTo>
                  <a:lnTo>
                    <a:pt x="921753" y="110350"/>
                  </a:lnTo>
                  <a:lnTo>
                    <a:pt x="907554" y="110350"/>
                  </a:lnTo>
                  <a:lnTo>
                    <a:pt x="907554" y="166763"/>
                  </a:lnTo>
                  <a:lnTo>
                    <a:pt x="921753" y="166763"/>
                  </a:lnTo>
                  <a:lnTo>
                    <a:pt x="947686" y="131025"/>
                  </a:lnTo>
                  <a:lnTo>
                    <a:pt x="947686" y="166763"/>
                  </a:lnTo>
                  <a:lnTo>
                    <a:pt x="961872" y="166763"/>
                  </a:lnTo>
                  <a:lnTo>
                    <a:pt x="961872" y="110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4271" y="460656"/>
              <a:ext cx="480474" cy="11280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136865" y="387337"/>
              <a:ext cx="735330" cy="29845"/>
            </a:xfrm>
            <a:custGeom>
              <a:avLst/>
              <a:gdLst/>
              <a:ahLst/>
              <a:cxnLst/>
              <a:rect l="l" t="t" r="r" b="b"/>
              <a:pathLst>
                <a:path w="735329" h="29845">
                  <a:moveTo>
                    <a:pt x="152260" y="12"/>
                  </a:moveTo>
                  <a:lnTo>
                    <a:pt x="3302" y="12"/>
                  </a:lnTo>
                  <a:lnTo>
                    <a:pt x="3302" y="6362"/>
                  </a:lnTo>
                  <a:lnTo>
                    <a:pt x="0" y="6362"/>
                  </a:lnTo>
                  <a:lnTo>
                    <a:pt x="0" y="22872"/>
                  </a:lnTo>
                  <a:lnTo>
                    <a:pt x="3289" y="22872"/>
                  </a:lnTo>
                  <a:lnTo>
                    <a:pt x="3289" y="29222"/>
                  </a:lnTo>
                  <a:lnTo>
                    <a:pt x="152260" y="29222"/>
                  </a:lnTo>
                  <a:lnTo>
                    <a:pt x="152260" y="22872"/>
                  </a:lnTo>
                  <a:lnTo>
                    <a:pt x="152260" y="6362"/>
                  </a:lnTo>
                  <a:lnTo>
                    <a:pt x="152260" y="12"/>
                  </a:lnTo>
                  <a:close/>
                </a:path>
                <a:path w="735329" h="29845">
                  <a:moveTo>
                    <a:pt x="364490" y="0"/>
                  </a:moveTo>
                  <a:lnTo>
                    <a:pt x="158026" y="0"/>
                  </a:lnTo>
                  <a:lnTo>
                    <a:pt x="158026" y="29248"/>
                  </a:lnTo>
                  <a:lnTo>
                    <a:pt x="364490" y="29248"/>
                  </a:lnTo>
                  <a:lnTo>
                    <a:pt x="364490" y="0"/>
                  </a:lnTo>
                  <a:close/>
                </a:path>
                <a:path w="735329" h="29845">
                  <a:moveTo>
                    <a:pt x="475716" y="0"/>
                  </a:moveTo>
                  <a:lnTo>
                    <a:pt x="370243" y="0"/>
                  </a:lnTo>
                  <a:lnTo>
                    <a:pt x="370243" y="29248"/>
                  </a:lnTo>
                  <a:lnTo>
                    <a:pt x="475716" y="29248"/>
                  </a:lnTo>
                  <a:lnTo>
                    <a:pt x="475716" y="0"/>
                  </a:lnTo>
                  <a:close/>
                </a:path>
                <a:path w="735329" h="29845">
                  <a:moveTo>
                    <a:pt x="548462" y="0"/>
                  </a:moveTo>
                  <a:lnTo>
                    <a:pt x="481469" y="0"/>
                  </a:lnTo>
                  <a:lnTo>
                    <a:pt x="481469" y="29248"/>
                  </a:lnTo>
                  <a:lnTo>
                    <a:pt x="548462" y="29248"/>
                  </a:lnTo>
                  <a:lnTo>
                    <a:pt x="548462" y="0"/>
                  </a:lnTo>
                  <a:close/>
                </a:path>
                <a:path w="735329" h="29845">
                  <a:moveTo>
                    <a:pt x="620725" y="0"/>
                  </a:moveTo>
                  <a:lnTo>
                    <a:pt x="554240" y="0"/>
                  </a:lnTo>
                  <a:lnTo>
                    <a:pt x="554240" y="29248"/>
                  </a:lnTo>
                  <a:lnTo>
                    <a:pt x="620725" y="29248"/>
                  </a:lnTo>
                  <a:lnTo>
                    <a:pt x="620725" y="0"/>
                  </a:lnTo>
                  <a:close/>
                </a:path>
                <a:path w="735329" h="29845">
                  <a:moveTo>
                    <a:pt x="735101" y="6362"/>
                  </a:moveTo>
                  <a:lnTo>
                    <a:pt x="731786" y="6362"/>
                  </a:lnTo>
                  <a:lnTo>
                    <a:pt x="731786" y="12"/>
                  </a:lnTo>
                  <a:lnTo>
                    <a:pt x="626491" y="12"/>
                  </a:lnTo>
                  <a:lnTo>
                    <a:pt x="626491" y="6362"/>
                  </a:lnTo>
                  <a:lnTo>
                    <a:pt x="626491" y="22872"/>
                  </a:lnTo>
                  <a:lnTo>
                    <a:pt x="626491" y="29222"/>
                  </a:lnTo>
                  <a:lnTo>
                    <a:pt x="731799" y="29222"/>
                  </a:lnTo>
                  <a:lnTo>
                    <a:pt x="731799" y="22872"/>
                  </a:lnTo>
                  <a:lnTo>
                    <a:pt x="735101" y="22872"/>
                  </a:lnTo>
                  <a:lnTo>
                    <a:pt x="735101" y="63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71347" rIns="0" bIns="0" rtlCol="0">
            <a:spAutoFit/>
          </a:bodyPr>
          <a:lstStyle/>
          <a:p>
            <a:pPr marL="3071495" indent="-227965">
              <a:lnSpc>
                <a:spcPct val="100000"/>
              </a:lnSpc>
              <a:spcBef>
                <a:spcPts val="100"/>
              </a:spcBef>
              <a:buSzPct val="150000"/>
              <a:buFont typeface="Microsoft Sans Serif"/>
              <a:buChar char="•"/>
              <a:tabLst>
                <a:tab pos="3072130" algn="l"/>
              </a:tabLst>
            </a:pPr>
            <a:r>
              <a:rPr spc="45" dirty="0"/>
              <a:t>Согласуйте</a:t>
            </a:r>
            <a:r>
              <a:rPr spc="70" dirty="0"/>
              <a:t> </a:t>
            </a:r>
            <a:r>
              <a:rPr dirty="0"/>
              <a:t>модель</a:t>
            </a:r>
            <a:r>
              <a:rPr spc="65" dirty="0"/>
              <a:t> </a:t>
            </a:r>
            <a:r>
              <a:rPr dirty="0"/>
              <a:t>финансового</a:t>
            </a:r>
            <a:r>
              <a:rPr spc="75" dirty="0"/>
              <a:t> </a:t>
            </a:r>
            <a:r>
              <a:rPr spc="-10" dirty="0"/>
              <a:t>поведения</a:t>
            </a:r>
          </a:p>
          <a:p>
            <a:pPr marL="3071495" indent="-227965">
              <a:lnSpc>
                <a:spcPct val="100000"/>
              </a:lnSpc>
              <a:spcBef>
                <a:spcPts val="865"/>
              </a:spcBef>
              <a:buSzPct val="150000"/>
              <a:buFont typeface="Microsoft Sans Serif"/>
              <a:buChar char="•"/>
              <a:tabLst>
                <a:tab pos="3072130" algn="l"/>
              </a:tabLst>
            </a:pPr>
            <a:r>
              <a:rPr spc="10" dirty="0"/>
              <a:t>Научитесь</a:t>
            </a:r>
            <a:r>
              <a:rPr spc="100" dirty="0"/>
              <a:t> </a:t>
            </a:r>
            <a:r>
              <a:rPr spc="10" dirty="0"/>
              <a:t>разговаривать</a:t>
            </a:r>
            <a:r>
              <a:rPr spc="100" dirty="0"/>
              <a:t> </a:t>
            </a:r>
            <a:r>
              <a:rPr spc="85" dirty="0"/>
              <a:t>о</a:t>
            </a:r>
            <a:r>
              <a:rPr spc="110" dirty="0"/>
              <a:t> </a:t>
            </a:r>
            <a:r>
              <a:rPr spc="-10" dirty="0"/>
              <a:t>деньгах.</a:t>
            </a:r>
          </a:p>
          <a:p>
            <a:pPr marL="3071495" indent="-227965">
              <a:lnSpc>
                <a:spcPct val="100000"/>
              </a:lnSpc>
              <a:spcBef>
                <a:spcPts val="790"/>
              </a:spcBef>
              <a:buSzPct val="150000"/>
              <a:buFont typeface="Microsoft Sans Serif"/>
              <a:buChar char="•"/>
              <a:tabLst>
                <a:tab pos="3072130" algn="l"/>
              </a:tabLst>
            </a:pPr>
            <a:r>
              <a:rPr spc="10" dirty="0"/>
              <a:t>Расставляйте</a:t>
            </a:r>
            <a:r>
              <a:rPr spc="305" dirty="0"/>
              <a:t> </a:t>
            </a:r>
            <a:r>
              <a:rPr spc="-10" dirty="0"/>
              <a:t>приоритеты.</a:t>
            </a:r>
          </a:p>
          <a:p>
            <a:pPr marL="2830830">
              <a:lnSpc>
                <a:spcPct val="100000"/>
              </a:lnSpc>
              <a:spcBef>
                <a:spcPts val="1845"/>
              </a:spcBef>
            </a:pPr>
            <a:endParaRPr spc="-10" dirty="0"/>
          </a:p>
          <a:p>
            <a:pPr marL="2843530" marR="5080">
              <a:lnSpc>
                <a:spcPct val="90000"/>
              </a:lnSpc>
            </a:pPr>
            <a:r>
              <a:rPr sz="2000" spc="95" dirty="0"/>
              <a:t>Важно</a:t>
            </a:r>
            <a:r>
              <a:rPr sz="2000" dirty="0"/>
              <a:t> </a:t>
            </a:r>
            <a:r>
              <a:rPr sz="2000" spc="-20" dirty="0"/>
              <a:t>понять,</a:t>
            </a:r>
            <a:r>
              <a:rPr sz="2000" spc="15" dirty="0"/>
              <a:t> </a:t>
            </a:r>
            <a:r>
              <a:rPr sz="2000" dirty="0"/>
              <a:t>что</a:t>
            </a:r>
            <a:r>
              <a:rPr sz="2000" spc="5" dirty="0"/>
              <a:t> </a:t>
            </a:r>
            <a:r>
              <a:rPr sz="2000" dirty="0"/>
              <a:t>нет</a:t>
            </a:r>
            <a:r>
              <a:rPr sz="2000" spc="5" dirty="0"/>
              <a:t> </a:t>
            </a:r>
            <a:r>
              <a:rPr sz="2000" dirty="0"/>
              <a:t>смысла </a:t>
            </a:r>
            <a:r>
              <a:rPr sz="2000" spc="40" dirty="0"/>
              <a:t>вести </a:t>
            </a:r>
            <a:r>
              <a:rPr sz="2000" dirty="0"/>
              <a:t>семейный</a:t>
            </a:r>
            <a:r>
              <a:rPr sz="2000" spc="-10" dirty="0"/>
              <a:t> </a:t>
            </a:r>
            <a:r>
              <a:rPr sz="2000" dirty="0"/>
              <a:t>бюджет,</a:t>
            </a:r>
            <a:r>
              <a:rPr sz="2000" spc="-5" dirty="0"/>
              <a:t> </a:t>
            </a:r>
            <a:r>
              <a:rPr sz="2000" spc="50" dirty="0"/>
              <a:t>если</a:t>
            </a:r>
            <a:r>
              <a:rPr sz="2000" spc="-10" dirty="0"/>
              <a:t> </a:t>
            </a:r>
            <a:r>
              <a:rPr sz="2000" dirty="0"/>
              <a:t>вы</a:t>
            </a:r>
            <a:r>
              <a:rPr sz="2000" spc="-10" dirty="0"/>
              <a:t> </a:t>
            </a:r>
            <a:r>
              <a:rPr sz="2000" spc="50" dirty="0"/>
              <a:t>не</a:t>
            </a:r>
            <a:r>
              <a:rPr sz="2000" spc="-5" dirty="0"/>
              <a:t> </a:t>
            </a:r>
            <a:r>
              <a:rPr sz="2000" spc="-10" dirty="0"/>
              <a:t>готовы </a:t>
            </a:r>
            <a:r>
              <a:rPr sz="2000" dirty="0"/>
              <a:t>менять</a:t>
            </a:r>
            <a:r>
              <a:rPr sz="2000" spc="-40" dirty="0"/>
              <a:t> </a:t>
            </a:r>
            <a:r>
              <a:rPr sz="2000" spc="65" dirty="0"/>
              <a:t>свои</a:t>
            </a:r>
            <a:r>
              <a:rPr sz="2000" spc="-35" dirty="0"/>
              <a:t> </a:t>
            </a:r>
            <a:r>
              <a:rPr sz="2000" spc="-10" dirty="0"/>
              <a:t>привычки</a:t>
            </a:r>
            <a:endParaRPr sz="20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031" y="429259"/>
            <a:ext cx="218821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45" dirty="0">
                <a:solidFill>
                  <a:srgbClr val="E5205A"/>
                </a:solidFill>
              </a:rPr>
              <a:t>Практическое </a:t>
            </a:r>
            <a:r>
              <a:rPr sz="2400" spc="-10" dirty="0">
                <a:solidFill>
                  <a:srgbClr val="E5205A"/>
                </a:solidFill>
              </a:rPr>
              <a:t>задание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263" y="2185416"/>
            <a:ext cx="2941319" cy="16459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6332" y="1727707"/>
            <a:ext cx="2166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4E9E"/>
                </a:solidFill>
                <a:latin typeface="Trebuchet MS"/>
                <a:cs typeface="Trebuchet MS"/>
              </a:rPr>
              <a:t>Пример</a:t>
            </a:r>
            <a:r>
              <a:rPr sz="1800" spc="85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4E9E"/>
                </a:solidFill>
                <a:latin typeface="Trebuchet MS"/>
                <a:cs typeface="Trebuchet MS"/>
              </a:rPr>
              <a:t>заполнения</a:t>
            </a:r>
            <a:endParaRPr sz="1800">
              <a:latin typeface="Trebuchet MS"/>
              <a:cs typeface="Trebuchet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98332" y="466285"/>
          <a:ext cx="4363085" cy="4327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4130"/>
                <a:gridCol w="725169"/>
                <a:gridCol w="1377314"/>
                <a:gridCol w="885190"/>
              </a:tblGrid>
              <a:tr h="167640">
                <a:tc gridSpan="2">
                  <a:txBody>
                    <a:bodyPr/>
                    <a:lstStyle/>
                    <a:p>
                      <a:pPr marR="29845" algn="ctr">
                        <a:lnSpc>
                          <a:spcPts val="1215"/>
                        </a:lnSpc>
                      </a:pPr>
                      <a:r>
                        <a:rPr sz="1100" spc="-10" dirty="0">
                          <a:solidFill>
                            <a:srgbClr val="009655"/>
                          </a:solidFill>
                          <a:latin typeface="Microsoft Sans Serif"/>
                          <a:cs typeface="Microsoft Sans Serif"/>
                        </a:rPr>
                        <a:t>ДОХОДЫ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7785" algn="ctr">
                        <a:lnSpc>
                          <a:spcPts val="1215"/>
                        </a:lnSpc>
                      </a:pPr>
                      <a:r>
                        <a:rPr sz="1100" spc="-10" dirty="0">
                          <a:solidFill>
                            <a:srgbClr val="E5205A"/>
                          </a:solidFill>
                          <a:latin typeface="Microsoft Sans Serif"/>
                          <a:cs typeface="Microsoft Sans Serif"/>
                        </a:rPr>
                        <a:t>РАСХОДЫ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79425"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Статьи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дохода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 marR="71120" indent="61594">
                        <a:lnSpc>
                          <a:spcPts val="1300"/>
                        </a:lnSpc>
                        <a:spcBef>
                          <a:spcPts val="640"/>
                        </a:spcBef>
                      </a:pP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Сумма </a:t>
                      </a: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рублях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128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2590" marR="394970" indent="41910">
                        <a:lnSpc>
                          <a:spcPts val="1300"/>
                        </a:lnSpc>
                        <a:spcBef>
                          <a:spcPts val="64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Статьи расхода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  <a:tc>
                  <a:txBody>
                    <a:bodyPr/>
                    <a:lstStyle/>
                    <a:p>
                      <a:pPr marL="126364" marR="182880" indent="61594">
                        <a:lnSpc>
                          <a:spcPts val="1300"/>
                        </a:lnSpc>
                        <a:spcBef>
                          <a:spcPts val="640"/>
                        </a:spcBef>
                      </a:pP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Сумма </a:t>
                      </a: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рублях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128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10795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Постоянные: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Постоянные: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107950">
                        <a:lnSpc>
                          <a:spcPts val="1160"/>
                        </a:lnSpc>
                      </a:pPr>
                      <a:r>
                        <a:rPr sz="1100" spc="-35" dirty="0">
                          <a:latin typeface="Microsoft Sans Serif"/>
                          <a:cs typeface="Microsoft Sans Serif"/>
                        </a:rPr>
                        <a:t>Заработная</a:t>
                      </a:r>
                      <a:r>
                        <a:rPr sz="1100" spc="-20" dirty="0">
                          <a:latin typeface="Microsoft Sans Serif"/>
                          <a:cs typeface="Microsoft Sans Serif"/>
                        </a:rPr>
                        <a:t> плата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Питание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</a:tr>
              <a:tr h="480059">
                <a:tc>
                  <a:txBody>
                    <a:bodyPr/>
                    <a:lstStyle/>
                    <a:p>
                      <a:pPr marL="107950">
                        <a:lnSpc>
                          <a:spcPts val="1220"/>
                        </a:lnSpc>
                      </a:pP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Пособия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1210"/>
                        </a:lnSpc>
                      </a:pP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Оплата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107950" marR="343535">
                        <a:lnSpc>
                          <a:spcPts val="1200"/>
                        </a:lnSpc>
                        <a:spcBef>
                          <a:spcPts val="70"/>
                        </a:spcBef>
                      </a:pPr>
                      <a:r>
                        <a:rPr sz="1100" spc="-45" dirty="0">
                          <a:latin typeface="Microsoft Sans Serif"/>
                          <a:cs typeface="Microsoft Sans Serif"/>
                        </a:rPr>
                        <a:t>коммунальных </a:t>
                      </a:r>
                      <a:r>
                        <a:rPr sz="1100" spc="-20" dirty="0">
                          <a:latin typeface="Microsoft Sans Serif"/>
                          <a:cs typeface="Microsoft Sans Serif"/>
                        </a:rPr>
                        <a:t>услуг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10795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Пенсии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Транспортные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10795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Стипендии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1160"/>
                        </a:lnSpc>
                      </a:pPr>
                      <a:r>
                        <a:rPr sz="1100" spc="-30" dirty="0">
                          <a:latin typeface="Microsoft Sans Serif"/>
                          <a:cs typeface="Microsoft Sans Serif"/>
                        </a:rPr>
                        <a:t>Налоги </a:t>
                      </a: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взносы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</a:tr>
              <a:tr h="480059">
                <a:tc>
                  <a:txBody>
                    <a:bodyPr/>
                    <a:lstStyle/>
                    <a:p>
                      <a:pPr marL="107950">
                        <a:lnSpc>
                          <a:spcPts val="1220"/>
                        </a:lnSpc>
                      </a:pPr>
                      <a:r>
                        <a:rPr sz="1100" spc="-35" dirty="0">
                          <a:latin typeface="Microsoft Sans Serif"/>
                          <a:cs typeface="Microsoft Sans Serif"/>
                        </a:rPr>
                        <a:t>Проценты</a:t>
                      </a:r>
                      <a:r>
                        <a:rPr sz="11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35" dirty="0">
                          <a:latin typeface="Microsoft Sans Serif"/>
                          <a:cs typeface="Microsoft Sans Serif"/>
                        </a:rPr>
                        <a:t>от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107950" marR="479425">
                        <a:lnSpc>
                          <a:spcPts val="1200"/>
                        </a:lnSpc>
                        <a:spcBef>
                          <a:spcPts val="60"/>
                        </a:spcBef>
                      </a:pPr>
                      <a:r>
                        <a:rPr sz="1100" spc="-45" dirty="0">
                          <a:latin typeface="Microsoft Sans Serif"/>
                          <a:cs typeface="Microsoft Sans Serif"/>
                        </a:rPr>
                        <a:t>банковских </a:t>
                      </a: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вкладов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1220"/>
                        </a:lnSpc>
                      </a:pPr>
                      <a:r>
                        <a:rPr sz="1100" spc="-40" dirty="0">
                          <a:latin typeface="Microsoft Sans Serif"/>
                          <a:cs typeface="Microsoft Sans Serif"/>
                        </a:rPr>
                        <a:t>Платежи</a:t>
                      </a:r>
                      <a:r>
                        <a:rPr sz="11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latin typeface="Microsoft Sans Serif"/>
                          <a:cs typeface="Microsoft Sans Serif"/>
                        </a:rPr>
                        <a:t>ранее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107950">
                        <a:lnSpc>
                          <a:spcPts val="1310"/>
                        </a:lnSpc>
                      </a:pPr>
                      <a:r>
                        <a:rPr sz="1100" spc="-45" dirty="0">
                          <a:latin typeface="Microsoft Sans Serif"/>
                          <a:cs typeface="Microsoft Sans Serif"/>
                        </a:rPr>
                        <a:t>взятым</a:t>
                      </a:r>
                      <a:r>
                        <a:rPr sz="11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кредитам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107950">
                        <a:lnSpc>
                          <a:spcPts val="1210"/>
                        </a:lnSpc>
                      </a:pPr>
                      <a:r>
                        <a:rPr sz="1100" spc="-30" dirty="0">
                          <a:latin typeface="Microsoft Sans Serif"/>
                          <a:cs typeface="Microsoft Sans Serif"/>
                        </a:rPr>
                        <a:t>Прибыль</a:t>
                      </a:r>
                      <a:r>
                        <a:rPr sz="11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latin typeface="Microsoft Sans Serif"/>
                          <a:cs typeface="Microsoft Sans Serif"/>
                        </a:rPr>
                        <a:t>сдачи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107950">
                        <a:lnSpc>
                          <a:spcPts val="1210"/>
                        </a:lnSpc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аренду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1220"/>
                        </a:lnSpc>
                      </a:pPr>
                      <a:r>
                        <a:rPr sz="1100" spc="-25" dirty="0">
                          <a:latin typeface="Microsoft Sans Serif"/>
                          <a:cs typeface="Microsoft Sans Serif"/>
                        </a:rPr>
                        <a:t>Обувь,</a:t>
                      </a:r>
                      <a:r>
                        <a:rPr sz="11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одежда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107950">
                        <a:lnSpc>
                          <a:spcPts val="1160"/>
                        </a:lnSpc>
                      </a:pPr>
                      <a:r>
                        <a:rPr sz="1100" spc="425" dirty="0">
                          <a:latin typeface="Microsoft Sans Serif"/>
                          <a:cs typeface="Microsoft Sans Serif"/>
                        </a:rPr>
                        <a:t>…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1160"/>
                        </a:lnSpc>
                      </a:pPr>
                      <a:r>
                        <a:rPr sz="1100" spc="425" dirty="0">
                          <a:latin typeface="Microsoft Sans Serif"/>
                          <a:cs typeface="Microsoft Sans Serif"/>
                        </a:rPr>
                        <a:t>…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107950">
                        <a:lnSpc>
                          <a:spcPts val="1160"/>
                        </a:lnSpc>
                      </a:pPr>
                      <a:r>
                        <a:rPr sz="1100" spc="425" dirty="0">
                          <a:latin typeface="Microsoft Sans Serif"/>
                          <a:cs typeface="Microsoft Sans Serif"/>
                        </a:rPr>
                        <a:t>…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1160"/>
                        </a:lnSpc>
                      </a:pPr>
                      <a:r>
                        <a:rPr sz="1100" spc="425" dirty="0">
                          <a:latin typeface="Microsoft Sans Serif"/>
                          <a:cs typeface="Microsoft Sans Serif"/>
                        </a:rPr>
                        <a:t>…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10795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Разовые: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Переменные: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107950">
                        <a:lnSpc>
                          <a:spcPts val="1160"/>
                        </a:lnSpc>
                      </a:pPr>
                      <a:r>
                        <a:rPr sz="1100" spc="-40" dirty="0">
                          <a:latin typeface="Microsoft Sans Serif"/>
                          <a:cs typeface="Microsoft Sans Serif"/>
                        </a:rPr>
                        <a:t>Займы,</a:t>
                      </a:r>
                      <a:r>
                        <a:rPr sz="11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кредиты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отдых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10795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Подарки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лечение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10795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Выигрыши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1160"/>
                        </a:lnSpc>
                      </a:pP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ремонт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107950">
                        <a:lnSpc>
                          <a:spcPts val="1160"/>
                        </a:lnSpc>
                      </a:pPr>
                      <a:r>
                        <a:rPr sz="1100" spc="425" dirty="0">
                          <a:latin typeface="Microsoft Sans Serif"/>
                          <a:cs typeface="Microsoft Sans Serif"/>
                        </a:rPr>
                        <a:t>…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1160"/>
                        </a:lnSpc>
                      </a:pPr>
                      <a:r>
                        <a:rPr sz="1100" spc="425" dirty="0">
                          <a:latin typeface="Microsoft Sans Serif"/>
                          <a:cs typeface="Microsoft Sans Serif"/>
                        </a:rPr>
                        <a:t>…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107950">
                        <a:lnSpc>
                          <a:spcPts val="1160"/>
                        </a:lnSpc>
                      </a:pPr>
                      <a:r>
                        <a:rPr sz="1100" spc="425" dirty="0">
                          <a:latin typeface="Microsoft Sans Serif"/>
                          <a:cs typeface="Microsoft Sans Serif"/>
                        </a:rPr>
                        <a:t>…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1160"/>
                        </a:lnSpc>
                      </a:pPr>
                      <a:r>
                        <a:rPr sz="1100" spc="425" dirty="0">
                          <a:latin typeface="Microsoft Sans Serif"/>
                          <a:cs typeface="Microsoft Sans Serif"/>
                        </a:rPr>
                        <a:t>…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</a:tr>
              <a:tr h="480059">
                <a:tc>
                  <a:txBody>
                    <a:bodyPr/>
                    <a:lstStyle/>
                    <a:p>
                      <a:pPr marL="107950">
                        <a:lnSpc>
                          <a:spcPts val="1210"/>
                        </a:lnSpc>
                      </a:pPr>
                      <a:r>
                        <a:rPr sz="1100" spc="-30" dirty="0">
                          <a:latin typeface="Microsoft Sans Serif"/>
                          <a:cs typeface="Microsoft Sans Serif"/>
                        </a:rPr>
                        <a:t>Общий</a:t>
                      </a:r>
                      <a:r>
                        <a:rPr sz="11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доход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107950">
                        <a:lnSpc>
                          <a:spcPts val="1310"/>
                        </a:lnSpc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месяц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1210"/>
                        </a:lnSpc>
                      </a:pPr>
                      <a:r>
                        <a:rPr sz="1100" spc="-30" dirty="0">
                          <a:latin typeface="Microsoft Sans Serif"/>
                          <a:cs typeface="Microsoft Sans Serif"/>
                        </a:rPr>
                        <a:t>Общие</a:t>
                      </a:r>
                      <a:r>
                        <a:rPr sz="11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расходы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107950">
                        <a:lnSpc>
                          <a:spcPts val="1310"/>
                        </a:lnSpc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месяц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5778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5778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530"/>
                        </a:lnSpc>
                      </a:pPr>
                      <a:r>
                        <a:rPr sz="800" spc="-25" dirty="0">
                          <a:latin typeface="Arial MT"/>
                          <a:cs typeface="Arial MT"/>
                        </a:rPr>
                        <a:t>11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  <a:solidFill>
                      <a:srgbClr val="FFE9FD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0" y="384351"/>
            <a:ext cx="425450" cy="859790"/>
          </a:xfrm>
          <a:custGeom>
            <a:avLst/>
            <a:gdLst/>
            <a:ahLst/>
            <a:cxnLst/>
            <a:rect l="l" t="t" r="r" b="b"/>
            <a:pathLst>
              <a:path w="425450" h="859790">
                <a:moveTo>
                  <a:pt x="425302" y="0"/>
                </a:moveTo>
                <a:lnTo>
                  <a:pt x="0" y="0"/>
                </a:lnTo>
                <a:lnTo>
                  <a:pt x="0" y="859657"/>
                </a:lnTo>
                <a:lnTo>
                  <a:pt x="425302" y="859657"/>
                </a:lnTo>
                <a:lnTo>
                  <a:pt x="425302" y="0"/>
                </a:lnTo>
                <a:close/>
              </a:path>
            </a:pathLst>
          </a:custGeom>
          <a:solidFill>
            <a:srgbClr val="E52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817" y="4094435"/>
            <a:ext cx="1001187" cy="8604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5893" y="1536699"/>
            <a:ext cx="6596380" cy="292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39390">
              <a:lnSpc>
                <a:spcPct val="105000"/>
              </a:lnSpc>
              <a:spcBef>
                <a:spcPts val="100"/>
              </a:spcBef>
            </a:pPr>
            <a:r>
              <a:rPr sz="1600" spc="50" dirty="0">
                <a:solidFill>
                  <a:srgbClr val="009655"/>
                </a:solidFill>
                <a:latin typeface="Trebuchet MS"/>
                <a:cs typeface="Trebuchet MS"/>
              </a:rPr>
              <a:t>Проведите</a:t>
            </a:r>
            <a:r>
              <a:rPr sz="1600" spc="105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09655"/>
                </a:solidFill>
                <a:latin typeface="Trebuchet MS"/>
                <a:cs typeface="Trebuchet MS"/>
              </a:rPr>
              <a:t>анализ</a:t>
            </a:r>
            <a:r>
              <a:rPr sz="1600" spc="110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09655"/>
                </a:solidFill>
                <a:latin typeface="Trebuchet MS"/>
                <a:cs typeface="Trebuchet MS"/>
              </a:rPr>
              <a:t>состояния</a:t>
            </a:r>
            <a:r>
              <a:rPr sz="1600" spc="105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009655"/>
                </a:solidFill>
                <a:latin typeface="Trebuchet MS"/>
                <a:cs typeface="Trebuchet MS"/>
              </a:rPr>
              <a:t>бюджета. </a:t>
            </a:r>
            <a:r>
              <a:rPr sz="1600" dirty="0">
                <a:solidFill>
                  <a:srgbClr val="009655"/>
                </a:solidFill>
                <a:latin typeface="Trebuchet MS"/>
                <a:cs typeface="Trebuchet MS"/>
              </a:rPr>
              <a:t>Ответьте</a:t>
            </a:r>
            <a:r>
              <a:rPr sz="1600" spc="114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09655"/>
                </a:solidFill>
                <a:latin typeface="Trebuchet MS"/>
                <a:cs typeface="Trebuchet MS"/>
              </a:rPr>
              <a:t>на</a:t>
            </a:r>
            <a:r>
              <a:rPr sz="1600" spc="125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009655"/>
                </a:solidFill>
                <a:latin typeface="Trebuchet MS"/>
                <a:cs typeface="Trebuchet MS"/>
              </a:rPr>
              <a:t>вопросы:</a:t>
            </a:r>
            <a:endParaRPr sz="1600">
              <a:latin typeface="Trebuchet MS"/>
              <a:cs typeface="Trebuchet MS"/>
            </a:endParaRPr>
          </a:p>
          <a:p>
            <a:pPr marL="355600" marR="554990" indent="-342900">
              <a:lnSpc>
                <a:spcPts val="1900"/>
              </a:lnSpc>
              <a:spcBef>
                <a:spcPts val="464"/>
              </a:spcBef>
              <a:buAutoNum type="arabicPeriod"/>
              <a:tabLst>
                <a:tab pos="355600" algn="l"/>
              </a:tabLst>
            </a:pPr>
            <a:r>
              <a:rPr sz="1600" spc="10" dirty="0">
                <a:latin typeface="Trebuchet MS"/>
                <a:cs typeface="Trebuchet MS"/>
              </a:rPr>
              <a:t>Удалось</a:t>
            </a:r>
            <a:r>
              <a:rPr sz="1600" spc="70" dirty="0">
                <a:latin typeface="Trebuchet MS"/>
                <a:cs typeface="Trebuchet MS"/>
              </a:rPr>
              <a:t> </a:t>
            </a:r>
            <a:r>
              <a:rPr sz="1600" spc="10" dirty="0">
                <a:latin typeface="Trebuchet MS"/>
                <a:cs typeface="Trebuchet MS"/>
              </a:rPr>
              <a:t>ли</a:t>
            </a:r>
            <a:r>
              <a:rPr sz="1600" spc="80" dirty="0">
                <a:latin typeface="Trebuchet MS"/>
                <a:cs typeface="Trebuchet MS"/>
              </a:rPr>
              <a:t> </a:t>
            </a:r>
            <a:r>
              <a:rPr sz="1600" spc="10" dirty="0">
                <a:latin typeface="Trebuchet MS"/>
                <a:cs typeface="Trebuchet MS"/>
              </a:rPr>
              <a:t>мне</a:t>
            </a:r>
            <a:r>
              <a:rPr sz="1600" spc="70" dirty="0">
                <a:latin typeface="Trebuchet MS"/>
                <a:cs typeface="Trebuchet MS"/>
              </a:rPr>
              <a:t> </a:t>
            </a:r>
            <a:r>
              <a:rPr sz="1600" spc="10" dirty="0">
                <a:latin typeface="Trebuchet MS"/>
                <a:cs typeface="Trebuchet MS"/>
              </a:rPr>
              <a:t>не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spc="10" dirty="0">
                <a:latin typeface="Trebuchet MS"/>
                <a:cs typeface="Trebuchet MS"/>
              </a:rPr>
              <a:t>превысить</a:t>
            </a:r>
            <a:r>
              <a:rPr sz="1600" spc="70" dirty="0">
                <a:latin typeface="Trebuchet MS"/>
                <a:cs typeface="Trebuchet MS"/>
              </a:rPr>
              <a:t> </a:t>
            </a:r>
            <a:r>
              <a:rPr sz="1600" spc="10" dirty="0">
                <a:latin typeface="Trebuchet MS"/>
                <a:cs typeface="Trebuchet MS"/>
              </a:rPr>
              <a:t>запланированные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spc="40" dirty="0">
                <a:latin typeface="Trebuchet MS"/>
                <a:cs typeface="Trebuchet MS"/>
              </a:rPr>
              <a:t>расходы? </a:t>
            </a:r>
            <a:r>
              <a:rPr sz="1600" spc="50" dirty="0">
                <a:latin typeface="Trebuchet MS"/>
                <a:cs typeface="Trebuchet MS"/>
              </a:rPr>
              <a:t>Если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расходы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превышены,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55" dirty="0">
                <a:latin typeface="Trebuchet MS"/>
                <a:cs typeface="Trebuchet MS"/>
              </a:rPr>
              <a:t>то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55" dirty="0">
                <a:latin typeface="Trebuchet MS"/>
                <a:cs typeface="Trebuchet MS"/>
              </a:rPr>
              <a:t>по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какой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40" dirty="0">
                <a:latin typeface="Trebuchet MS"/>
                <a:cs typeface="Trebuchet MS"/>
              </a:rPr>
              <a:t>причине?</a:t>
            </a:r>
            <a:endParaRPr sz="1600">
              <a:latin typeface="Trebuchet MS"/>
              <a:cs typeface="Trebuchet MS"/>
            </a:endParaRPr>
          </a:p>
          <a:p>
            <a:pPr marL="355600" marR="294005" indent="-342900">
              <a:lnSpc>
                <a:spcPts val="1900"/>
              </a:lnSpc>
              <a:spcBef>
                <a:spcPts val="400"/>
              </a:spcBef>
              <a:buAutoNum type="arabicPeriod"/>
              <a:tabLst>
                <a:tab pos="355600" algn="l"/>
              </a:tabLst>
            </a:pPr>
            <a:r>
              <a:rPr sz="1600" dirty="0">
                <a:latin typeface="Trebuchet MS"/>
                <a:cs typeface="Trebuchet MS"/>
              </a:rPr>
              <a:t>Удалось</a:t>
            </a:r>
            <a:r>
              <a:rPr sz="1600" spc="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ли</a:t>
            </a:r>
            <a:r>
              <a:rPr sz="1600" spc="5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мне</a:t>
            </a:r>
            <a:r>
              <a:rPr sz="1600" spc="5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уменьшить</a:t>
            </a:r>
            <a:r>
              <a:rPr sz="1600" spc="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фактические</a:t>
            </a:r>
            <a:r>
              <a:rPr sz="1600" spc="5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(реальные)</a:t>
            </a:r>
            <a:r>
              <a:rPr sz="1600" spc="5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расходы </a:t>
            </a:r>
            <a:r>
              <a:rPr sz="1600" spc="60" dirty="0">
                <a:latin typeface="Trebuchet MS"/>
                <a:cs typeface="Trebuchet MS"/>
              </a:rPr>
              <a:t>по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50" dirty="0">
                <a:latin typeface="Trebuchet MS"/>
                <a:cs typeface="Trebuchet MS"/>
              </a:rPr>
              <a:t>сравнению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spc="70" dirty="0">
                <a:latin typeface="Trebuchet MS"/>
                <a:cs typeface="Trebuchet MS"/>
              </a:rPr>
              <a:t>с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запланированными?</a:t>
            </a:r>
            <a:endParaRPr sz="16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600" spc="50" dirty="0">
                <a:latin typeface="Trebuchet MS"/>
                <a:cs typeface="Trebuchet MS"/>
              </a:rPr>
              <a:t>Если</a:t>
            </a:r>
            <a:r>
              <a:rPr sz="1600" spc="-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удалось, </a:t>
            </a:r>
            <a:r>
              <a:rPr sz="1600" spc="55" dirty="0">
                <a:latin typeface="Trebuchet MS"/>
                <a:cs typeface="Trebuchet MS"/>
              </a:rPr>
              <a:t>то</a:t>
            </a:r>
            <a:r>
              <a:rPr sz="1600" dirty="0">
                <a:latin typeface="Trebuchet MS"/>
                <a:cs typeface="Trebuchet MS"/>
              </a:rPr>
              <a:t> благодаря</a:t>
            </a:r>
            <a:r>
              <a:rPr sz="1600" spc="-5" dirty="0">
                <a:latin typeface="Trebuchet MS"/>
                <a:cs typeface="Trebuchet MS"/>
              </a:rPr>
              <a:t> </a:t>
            </a:r>
            <a:r>
              <a:rPr sz="1600" spc="45" dirty="0">
                <a:latin typeface="Trebuchet MS"/>
                <a:cs typeface="Trebuchet MS"/>
              </a:rPr>
              <a:t>чему?</a:t>
            </a:r>
            <a:endParaRPr sz="1600">
              <a:latin typeface="Trebuchet MS"/>
              <a:cs typeface="Trebuchet MS"/>
            </a:endParaRPr>
          </a:p>
          <a:p>
            <a:pPr marL="355600" marR="235585" indent="-342900">
              <a:lnSpc>
                <a:spcPts val="1900"/>
              </a:lnSpc>
              <a:spcBef>
                <a:spcPts val="465"/>
              </a:spcBef>
              <a:buAutoNum type="arabicPeriod" startAt="3"/>
              <a:tabLst>
                <a:tab pos="355600" algn="l"/>
              </a:tabLst>
            </a:pPr>
            <a:r>
              <a:rPr sz="1600" dirty="0">
                <a:latin typeface="Trebuchet MS"/>
                <a:cs typeface="Trebuchet MS"/>
              </a:rPr>
              <a:t>Были</a:t>
            </a:r>
            <a:r>
              <a:rPr sz="1600" spc="5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ли</a:t>
            </a:r>
            <a:r>
              <a:rPr sz="1600" spc="60" dirty="0">
                <a:latin typeface="Trebuchet MS"/>
                <a:cs typeface="Trebuchet MS"/>
              </a:rPr>
              <a:t> у </a:t>
            </a:r>
            <a:r>
              <a:rPr sz="1600" dirty="0">
                <a:latin typeface="Trebuchet MS"/>
                <a:cs typeface="Trebuchet MS"/>
              </a:rPr>
              <a:t>меня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дополнительные</a:t>
            </a:r>
            <a:r>
              <a:rPr sz="1600" spc="5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доходы</a:t>
            </a:r>
            <a:r>
              <a:rPr sz="1600" spc="6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сверх </a:t>
            </a:r>
            <a:r>
              <a:rPr sz="1600" dirty="0">
                <a:latin typeface="Trebuchet MS"/>
                <a:cs typeface="Trebuchet MS"/>
              </a:rPr>
              <a:t>запланированных?</a:t>
            </a:r>
            <a:r>
              <a:rPr sz="1600" spc="6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Если</a:t>
            </a:r>
            <a:r>
              <a:rPr sz="1600" spc="70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да,</a:t>
            </a:r>
            <a:r>
              <a:rPr sz="1600" spc="65" dirty="0">
                <a:latin typeface="Trebuchet MS"/>
                <a:cs typeface="Trebuchet MS"/>
              </a:rPr>
              <a:t> </a:t>
            </a:r>
            <a:r>
              <a:rPr sz="1600" spc="55" dirty="0">
                <a:latin typeface="Trebuchet MS"/>
                <a:cs typeface="Trebuchet MS"/>
              </a:rPr>
              <a:t>то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как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я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ими</a:t>
            </a:r>
            <a:r>
              <a:rPr sz="1600" spc="7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распорядился(лась)?</a:t>
            </a:r>
            <a:endParaRPr sz="1600">
              <a:latin typeface="Trebuchet MS"/>
              <a:cs typeface="Trebuchet MS"/>
            </a:endParaRPr>
          </a:p>
          <a:p>
            <a:pPr marL="355600" marR="5080" indent="-342900">
              <a:lnSpc>
                <a:spcPts val="1900"/>
              </a:lnSpc>
              <a:spcBef>
                <a:spcPts val="400"/>
              </a:spcBef>
              <a:buAutoNum type="arabicPeriod" startAt="3"/>
              <a:tabLst>
                <a:tab pos="355600" algn="l"/>
              </a:tabLst>
            </a:pPr>
            <a:r>
              <a:rPr sz="1600" dirty="0">
                <a:latin typeface="Trebuchet MS"/>
                <a:cs typeface="Trebuchet MS"/>
              </a:rPr>
              <a:t>Удалось</a:t>
            </a:r>
            <a:r>
              <a:rPr sz="1600" spc="6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ли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мне</a:t>
            </a:r>
            <a:r>
              <a:rPr sz="1600" spc="7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в</a:t>
            </a:r>
            <a:r>
              <a:rPr sz="1600" spc="65" dirty="0">
                <a:latin typeface="Trebuchet MS"/>
                <a:cs typeface="Trebuchet MS"/>
              </a:rPr>
              <a:t> </a:t>
            </a:r>
            <a:r>
              <a:rPr sz="1600" spc="50" dirty="0">
                <a:latin typeface="Trebuchet MS"/>
                <a:cs typeface="Trebuchet MS"/>
              </a:rPr>
              <a:t>прошлом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месяце</a:t>
            </a:r>
            <a:r>
              <a:rPr sz="1600" spc="7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управлять</a:t>
            </a:r>
            <a:r>
              <a:rPr sz="1600" spc="7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своими</a:t>
            </a:r>
            <a:r>
              <a:rPr sz="1600" spc="7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доходами </a:t>
            </a:r>
            <a:r>
              <a:rPr sz="1600" spc="10" dirty="0">
                <a:latin typeface="Trebuchet MS"/>
                <a:cs typeface="Trebuchet MS"/>
              </a:rPr>
              <a:t>и</a:t>
            </a:r>
            <a:r>
              <a:rPr sz="1600" spc="90" dirty="0">
                <a:latin typeface="Trebuchet MS"/>
                <a:cs typeface="Trebuchet MS"/>
              </a:rPr>
              <a:t> </a:t>
            </a:r>
            <a:r>
              <a:rPr sz="1600" spc="10" dirty="0">
                <a:latin typeface="Trebuchet MS"/>
                <a:cs typeface="Trebuchet MS"/>
              </a:rPr>
              <a:t>расходами</a:t>
            </a:r>
            <a:r>
              <a:rPr sz="1600" spc="95" dirty="0">
                <a:latin typeface="Trebuchet MS"/>
                <a:cs typeface="Trebuchet MS"/>
              </a:rPr>
              <a:t> </a:t>
            </a:r>
            <a:r>
              <a:rPr sz="1600" spc="10" dirty="0">
                <a:latin typeface="Trebuchet MS"/>
                <a:cs typeface="Trebuchet MS"/>
              </a:rPr>
              <a:t>как</a:t>
            </a:r>
            <a:r>
              <a:rPr sz="1600" spc="105" dirty="0">
                <a:latin typeface="Trebuchet MS"/>
                <a:cs typeface="Trebuchet MS"/>
              </a:rPr>
              <a:t> </a:t>
            </a:r>
            <a:r>
              <a:rPr sz="1600" spc="10" dirty="0">
                <a:latin typeface="Trebuchet MS"/>
                <a:cs typeface="Trebuchet MS"/>
              </a:rPr>
              <a:t>финансово</a:t>
            </a:r>
            <a:r>
              <a:rPr sz="1600" spc="85" dirty="0">
                <a:latin typeface="Trebuchet MS"/>
                <a:cs typeface="Trebuchet MS"/>
              </a:rPr>
              <a:t> </a:t>
            </a:r>
            <a:r>
              <a:rPr sz="1600" spc="10" dirty="0">
                <a:latin typeface="Trebuchet MS"/>
                <a:cs typeface="Trebuchet MS"/>
              </a:rPr>
              <a:t>грамотному</a:t>
            </a:r>
            <a:r>
              <a:rPr sz="1600" spc="90" dirty="0">
                <a:latin typeface="Trebuchet MS"/>
                <a:cs typeface="Trebuchet MS"/>
              </a:rPr>
              <a:t> </a:t>
            </a:r>
            <a:r>
              <a:rPr sz="1600" spc="35" dirty="0">
                <a:latin typeface="Trebuchet MS"/>
                <a:cs typeface="Trebuchet MS"/>
              </a:rPr>
              <a:t>человеку?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" y="1557527"/>
            <a:ext cx="481583" cy="3901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0023" y="455676"/>
            <a:ext cx="33756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93B3B"/>
                </a:solidFill>
              </a:rPr>
              <a:t>Анализ</a:t>
            </a:r>
            <a:r>
              <a:rPr spc="110" dirty="0">
                <a:solidFill>
                  <a:srgbClr val="393B3B"/>
                </a:solidFill>
              </a:rPr>
              <a:t> </a:t>
            </a:r>
            <a:r>
              <a:rPr dirty="0">
                <a:solidFill>
                  <a:srgbClr val="393B3B"/>
                </a:solidFill>
              </a:rPr>
              <a:t>состояния</a:t>
            </a:r>
            <a:r>
              <a:rPr spc="120" dirty="0">
                <a:solidFill>
                  <a:srgbClr val="393B3B"/>
                </a:solidFill>
              </a:rPr>
              <a:t> </a:t>
            </a:r>
            <a:r>
              <a:rPr spc="-10" dirty="0">
                <a:solidFill>
                  <a:srgbClr val="393B3B"/>
                </a:solidFill>
              </a:rPr>
              <a:t>личного </a:t>
            </a:r>
            <a:r>
              <a:rPr dirty="0">
                <a:solidFill>
                  <a:srgbClr val="393B3B"/>
                </a:solidFill>
              </a:rPr>
              <a:t>и</a:t>
            </a:r>
            <a:r>
              <a:rPr spc="-10" dirty="0">
                <a:solidFill>
                  <a:srgbClr val="393B3B"/>
                </a:solidFill>
              </a:rPr>
              <a:t> </a:t>
            </a:r>
            <a:r>
              <a:rPr dirty="0">
                <a:solidFill>
                  <a:srgbClr val="393B3B"/>
                </a:solidFill>
              </a:rPr>
              <a:t>семейного</a:t>
            </a:r>
            <a:r>
              <a:rPr spc="-5" dirty="0">
                <a:solidFill>
                  <a:srgbClr val="393B3B"/>
                </a:solidFill>
              </a:rPr>
              <a:t> </a:t>
            </a:r>
            <a:r>
              <a:rPr spc="55" dirty="0">
                <a:solidFill>
                  <a:srgbClr val="393B3B"/>
                </a:solidFill>
              </a:rPr>
              <a:t>бюджета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384351"/>
            <a:ext cx="425450" cy="859790"/>
          </a:xfrm>
          <a:custGeom>
            <a:avLst/>
            <a:gdLst/>
            <a:ahLst/>
            <a:cxnLst/>
            <a:rect l="l" t="t" r="r" b="b"/>
            <a:pathLst>
              <a:path w="425450" h="859790">
                <a:moveTo>
                  <a:pt x="425302" y="0"/>
                </a:moveTo>
                <a:lnTo>
                  <a:pt x="0" y="0"/>
                </a:lnTo>
                <a:lnTo>
                  <a:pt x="0" y="859657"/>
                </a:lnTo>
                <a:lnTo>
                  <a:pt x="425302" y="859657"/>
                </a:lnTo>
                <a:lnTo>
                  <a:pt x="425302" y="0"/>
                </a:lnTo>
                <a:close/>
              </a:path>
            </a:pathLst>
          </a:custGeom>
          <a:solidFill>
            <a:srgbClr val="009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817" y="4094435"/>
            <a:ext cx="1001187" cy="86042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5225" y="1841499"/>
            <a:ext cx="30384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38120" algn="l"/>
              </a:tabLst>
            </a:pPr>
            <a:r>
              <a:rPr sz="4000" b="1" spc="-430" dirty="0">
                <a:solidFill>
                  <a:srgbClr val="004F9E"/>
                </a:solidFill>
                <a:latin typeface="Trebuchet MS"/>
                <a:cs typeface="Trebuchet MS"/>
              </a:rPr>
              <a:t>1</a:t>
            </a:r>
            <a:r>
              <a:rPr sz="4000" b="1" dirty="0">
                <a:solidFill>
                  <a:srgbClr val="004F9E"/>
                </a:solidFill>
                <a:latin typeface="Trebuchet MS"/>
                <a:cs typeface="Trebuchet MS"/>
              </a:rPr>
              <a:t>	</a:t>
            </a:r>
            <a:r>
              <a:rPr sz="4000" b="1" spc="-50" dirty="0">
                <a:solidFill>
                  <a:srgbClr val="31B7BB"/>
                </a:solidFill>
                <a:latin typeface="Trebuchet MS"/>
                <a:cs typeface="Trebuchet MS"/>
              </a:rPr>
              <a:t>2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57705" y="1841499"/>
            <a:ext cx="3092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65" dirty="0">
                <a:solidFill>
                  <a:srgbClr val="009656"/>
                </a:solidFill>
                <a:latin typeface="Trebuchet MS"/>
                <a:cs typeface="Trebuchet MS"/>
              </a:rPr>
              <a:t>3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7998" y="1985772"/>
            <a:ext cx="1703705" cy="1522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1400" dirty="0">
                <a:solidFill>
                  <a:srgbClr val="393B3B"/>
                </a:solidFill>
                <a:latin typeface="Trebuchet MS"/>
                <a:cs typeface="Trebuchet MS"/>
              </a:rPr>
              <a:t>Есть</a:t>
            </a:r>
            <a:r>
              <a:rPr sz="1400" spc="55" dirty="0">
                <a:solidFill>
                  <a:srgbClr val="393B3B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393B3B"/>
                </a:solidFill>
                <a:latin typeface="Trebuchet MS"/>
                <a:cs typeface="Trebuchet MS"/>
              </a:rPr>
              <a:t>большие</a:t>
            </a:r>
            <a:r>
              <a:rPr sz="1400" spc="500" dirty="0">
                <a:solidFill>
                  <a:srgbClr val="393B3B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393B3B"/>
                </a:solidFill>
                <a:latin typeface="Trebuchet MS"/>
                <a:cs typeface="Trebuchet MS"/>
              </a:rPr>
              <a:t>долги.</a:t>
            </a:r>
            <a:r>
              <a:rPr sz="1400" spc="-80" dirty="0">
                <a:solidFill>
                  <a:srgbClr val="393B3B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393B3B"/>
                </a:solidFill>
                <a:latin typeface="Trebuchet MS"/>
                <a:cs typeface="Trebuchet MS"/>
              </a:rPr>
              <a:t>Особенно </a:t>
            </a:r>
            <a:r>
              <a:rPr sz="1400" dirty="0">
                <a:solidFill>
                  <a:srgbClr val="393B3B"/>
                </a:solidFill>
                <a:latin typeface="Trebuchet MS"/>
                <a:cs typeface="Trebuchet MS"/>
              </a:rPr>
              <a:t>если</a:t>
            </a:r>
            <a:r>
              <a:rPr sz="1400" spc="80" dirty="0">
                <a:solidFill>
                  <a:srgbClr val="393B3B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393B3B"/>
                </a:solidFill>
                <a:latin typeface="Trebuchet MS"/>
                <a:cs typeface="Trebuchet MS"/>
              </a:rPr>
              <a:t>ежемесячные </a:t>
            </a:r>
            <a:r>
              <a:rPr sz="1400" dirty="0">
                <a:solidFill>
                  <a:srgbClr val="393B3B"/>
                </a:solidFill>
                <a:latin typeface="Trebuchet MS"/>
                <a:cs typeface="Trebuchet MS"/>
              </a:rPr>
              <a:t>платежи</a:t>
            </a:r>
            <a:r>
              <a:rPr sz="1400" spc="175" dirty="0">
                <a:solidFill>
                  <a:srgbClr val="393B3B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393B3B"/>
                </a:solidFill>
                <a:latin typeface="Trebuchet MS"/>
                <a:cs typeface="Trebuchet MS"/>
              </a:rPr>
              <a:t>по </a:t>
            </a:r>
            <a:r>
              <a:rPr sz="1400" spc="-10" dirty="0">
                <a:solidFill>
                  <a:srgbClr val="393B3B"/>
                </a:solidFill>
                <a:latin typeface="Trebuchet MS"/>
                <a:cs typeface="Trebuchet MS"/>
              </a:rPr>
              <a:t>обслуживанию </a:t>
            </a:r>
            <a:r>
              <a:rPr sz="1400" dirty="0">
                <a:solidFill>
                  <a:srgbClr val="393B3B"/>
                </a:solidFill>
                <a:latin typeface="Trebuchet MS"/>
                <a:cs typeface="Trebuchet MS"/>
              </a:rPr>
              <a:t>долга</a:t>
            </a:r>
            <a:r>
              <a:rPr sz="1400" spc="20" dirty="0">
                <a:solidFill>
                  <a:srgbClr val="393B3B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E5205A"/>
                </a:solidFill>
                <a:latin typeface="Trebuchet MS"/>
                <a:cs typeface="Trebuchet MS"/>
              </a:rPr>
              <a:t>составляют </a:t>
            </a:r>
            <a:r>
              <a:rPr sz="1400" dirty="0">
                <a:solidFill>
                  <a:srgbClr val="E5205A"/>
                </a:solidFill>
                <a:latin typeface="Trebuchet MS"/>
                <a:cs typeface="Trebuchet MS"/>
              </a:rPr>
              <a:t>больше</a:t>
            </a:r>
            <a:r>
              <a:rPr sz="1400" spc="50" dirty="0">
                <a:solidFill>
                  <a:srgbClr val="E5205A"/>
                </a:solidFill>
                <a:latin typeface="Trebuchet MS"/>
                <a:cs typeface="Trebuchet MS"/>
              </a:rPr>
              <a:t> </a:t>
            </a:r>
            <a:r>
              <a:rPr sz="1400" spc="95" dirty="0">
                <a:solidFill>
                  <a:srgbClr val="E5205A"/>
                </a:solidFill>
                <a:latin typeface="Trebuchet MS"/>
                <a:cs typeface="Trebuchet MS"/>
              </a:rPr>
              <a:t>30%</a:t>
            </a:r>
            <a:r>
              <a:rPr sz="1400" spc="50" dirty="0">
                <a:solidFill>
                  <a:srgbClr val="E5205A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E5205A"/>
                </a:solidFill>
                <a:latin typeface="Trebuchet MS"/>
                <a:cs typeface="Trebuchet MS"/>
              </a:rPr>
              <a:t>дохода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84643" y="1985772"/>
            <a:ext cx="1805939" cy="11049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293370">
              <a:lnSpc>
                <a:spcPct val="101400"/>
              </a:lnSpc>
              <a:spcBef>
                <a:spcPts val="75"/>
              </a:spcBef>
            </a:pPr>
            <a:r>
              <a:rPr sz="1400" dirty="0">
                <a:latin typeface="Trebuchet MS"/>
                <a:cs typeface="Trebuchet MS"/>
              </a:rPr>
              <a:t>Крупные</a:t>
            </a:r>
            <a:r>
              <a:rPr sz="1400" spc="17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покупки </a:t>
            </a:r>
            <a:r>
              <a:rPr sz="1400" dirty="0">
                <a:latin typeface="Trebuchet MS"/>
                <a:cs typeface="Trebuchet MS"/>
              </a:rPr>
              <a:t>и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более-</a:t>
            </a:r>
            <a:r>
              <a:rPr sz="1400" spc="-20" dirty="0">
                <a:latin typeface="Trebuchet MS"/>
                <a:cs typeface="Trebuchet MS"/>
              </a:rPr>
              <a:t>менее </a:t>
            </a:r>
            <a:r>
              <a:rPr sz="1400" dirty="0">
                <a:latin typeface="Trebuchet MS"/>
                <a:cs typeface="Trebuchet MS"/>
              </a:rPr>
              <a:t>большие</a:t>
            </a:r>
            <a:r>
              <a:rPr sz="1400" spc="114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цели</a:t>
            </a:r>
            <a:r>
              <a:rPr sz="1400" spc="130" dirty="0"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E5205A"/>
                </a:solidFill>
                <a:latin typeface="Trebuchet MS"/>
                <a:cs typeface="Trebuchet MS"/>
              </a:rPr>
              <a:t>вы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1400"/>
              </a:lnSpc>
            </a:pPr>
            <a:r>
              <a:rPr sz="1400" spc="10" dirty="0">
                <a:solidFill>
                  <a:srgbClr val="E5205A"/>
                </a:solidFill>
                <a:latin typeface="Trebuchet MS"/>
                <a:cs typeface="Trebuchet MS"/>
              </a:rPr>
              <a:t>реализуете</a:t>
            </a:r>
            <a:r>
              <a:rPr sz="1400" spc="100" dirty="0">
                <a:solidFill>
                  <a:srgbClr val="E5205A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E5205A"/>
                </a:solidFill>
                <a:latin typeface="Trebuchet MS"/>
                <a:cs typeface="Trebuchet MS"/>
              </a:rPr>
              <a:t>в</a:t>
            </a:r>
            <a:r>
              <a:rPr sz="1400" spc="100" dirty="0">
                <a:solidFill>
                  <a:srgbClr val="E5205A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E5205A"/>
                </a:solidFill>
                <a:latin typeface="Trebuchet MS"/>
                <a:cs typeface="Trebuchet MS"/>
              </a:rPr>
              <a:t>кредит </a:t>
            </a:r>
            <a:r>
              <a:rPr sz="1400" dirty="0">
                <a:solidFill>
                  <a:srgbClr val="E5205A"/>
                </a:solidFill>
                <a:latin typeface="Trebuchet MS"/>
                <a:cs typeface="Trebuchet MS"/>
              </a:rPr>
              <a:t>или</a:t>
            </a:r>
            <a:r>
              <a:rPr sz="1400" spc="-15" dirty="0">
                <a:solidFill>
                  <a:srgbClr val="E5205A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E5205A"/>
                </a:solidFill>
                <a:latin typeface="Trebuchet MS"/>
                <a:cs typeface="Trebuchet MS"/>
              </a:rPr>
              <a:t>в</a:t>
            </a:r>
            <a:r>
              <a:rPr sz="1400" spc="-20" dirty="0">
                <a:solidFill>
                  <a:srgbClr val="E5205A"/>
                </a:solidFill>
                <a:latin typeface="Trebuchet MS"/>
                <a:cs typeface="Trebuchet MS"/>
              </a:rPr>
              <a:t> долг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68489" y="1985772"/>
            <a:ext cx="1221740" cy="11049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179070">
              <a:lnSpc>
                <a:spcPct val="101400"/>
              </a:lnSpc>
              <a:spcBef>
                <a:spcPts val="75"/>
              </a:spcBef>
            </a:pPr>
            <a:r>
              <a:rPr sz="1400" spc="-10" dirty="0">
                <a:solidFill>
                  <a:srgbClr val="E5205A"/>
                </a:solidFill>
                <a:latin typeface="Trebuchet MS"/>
                <a:cs typeface="Trebuchet MS"/>
              </a:rPr>
              <a:t>Отсутствие накоплений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1400"/>
              </a:lnSpc>
            </a:pPr>
            <a:r>
              <a:rPr sz="1400" dirty="0">
                <a:latin typeface="Trebuchet MS"/>
                <a:cs typeface="Trebuchet MS"/>
              </a:rPr>
              <a:t>и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финансовой подушки безопасности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88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93B3B"/>
                </a:solidFill>
                <a:latin typeface="Arial"/>
                <a:cs typeface="Arial"/>
              </a:rPr>
              <a:t>3</a:t>
            </a:r>
            <a:r>
              <a:rPr spc="-50" dirty="0">
                <a:solidFill>
                  <a:srgbClr val="393B3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393B3B"/>
                </a:solidFill>
                <a:latin typeface="Arial"/>
                <a:cs typeface="Arial"/>
              </a:rPr>
              <a:t>признака</a:t>
            </a:r>
            <a:r>
              <a:rPr spc="-45" dirty="0">
                <a:solidFill>
                  <a:srgbClr val="393B3B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393B3B"/>
                </a:solidFill>
                <a:latin typeface="Arial"/>
                <a:cs typeface="Arial"/>
              </a:rPr>
              <a:t>того,</a:t>
            </a: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393B3B"/>
                </a:solidFill>
                <a:latin typeface="Arial"/>
                <a:cs typeface="Arial"/>
              </a:rPr>
              <a:t>что</a:t>
            </a:r>
            <a:r>
              <a:rPr spc="-65" dirty="0">
                <a:solidFill>
                  <a:srgbClr val="393B3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393B3B"/>
                </a:solidFill>
                <a:latin typeface="Arial"/>
                <a:cs typeface="Arial"/>
              </a:rPr>
              <a:t>нужно</a:t>
            </a:r>
            <a:r>
              <a:rPr spc="-60" dirty="0">
                <a:solidFill>
                  <a:srgbClr val="393B3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393B3B"/>
                </a:solidFill>
                <a:latin typeface="Arial"/>
                <a:cs typeface="Arial"/>
              </a:rPr>
              <a:t>менять</a:t>
            </a:r>
            <a:r>
              <a:rPr spc="-70" dirty="0">
                <a:solidFill>
                  <a:srgbClr val="393B3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393B3B"/>
                </a:solidFill>
                <a:latin typeface="Arial"/>
                <a:cs typeface="Arial"/>
              </a:rPr>
              <a:t>финансовую</a:t>
            </a:r>
            <a:r>
              <a:rPr spc="-60" dirty="0">
                <a:solidFill>
                  <a:srgbClr val="393B3B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393B3B"/>
                </a:solidFill>
                <a:latin typeface="Arial"/>
                <a:cs typeface="Arial"/>
              </a:rPr>
              <a:t>стратегию: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384351"/>
            <a:ext cx="425450" cy="859790"/>
          </a:xfrm>
          <a:custGeom>
            <a:avLst/>
            <a:gdLst/>
            <a:ahLst/>
            <a:cxnLst/>
            <a:rect l="l" t="t" r="r" b="b"/>
            <a:pathLst>
              <a:path w="425450" h="859790">
                <a:moveTo>
                  <a:pt x="425302" y="0"/>
                </a:moveTo>
                <a:lnTo>
                  <a:pt x="0" y="0"/>
                </a:lnTo>
                <a:lnTo>
                  <a:pt x="0" y="859657"/>
                </a:lnTo>
                <a:lnTo>
                  <a:pt x="425302" y="859657"/>
                </a:lnTo>
                <a:lnTo>
                  <a:pt x="425302" y="0"/>
                </a:lnTo>
                <a:close/>
              </a:path>
            </a:pathLst>
          </a:custGeom>
          <a:solidFill>
            <a:srgbClr val="E52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17" y="4094435"/>
            <a:ext cx="1001187" cy="86042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59" rIns="0" bIns="0" rtlCol="0">
            <a:spAutoFit/>
          </a:bodyPr>
          <a:lstStyle/>
          <a:p>
            <a:pPr marL="12700">
              <a:lnSpc>
                <a:spcPts val="2245"/>
              </a:lnSpc>
              <a:spcBef>
                <a:spcPts val="100"/>
              </a:spcBef>
            </a:pPr>
            <a:r>
              <a:rPr spc="90" dirty="0"/>
              <a:t>На</a:t>
            </a:r>
            <a:r>
              <a:rPr spc="-125" dirty="0"/>
              <a:t> </a:t>
            </a:r>
            <a:r>
              <a:rPr dirty="0"/>
              <a:t>чем</a:t>
            </a:r>
            <a:r>
              <a:rPr spc="-125" dirty="0"/>
              <a:t> </a:t>
            </a:r>
            <a:r>
              <a:rPr spc="45" dirty="0"/>
              <a:t>можно</a:t>
            </a:r>
          </a:p>
          <a:p>
            <a:pPr marL="12700">
              <a:lnSpc>
                <a:spcPts val="2245"/>
              </a:lnSpc>
            </a:pPr>
            <a:r>
              <a:rPr dirty="0"/>
              <a:t>и</a:t>
            </a:r>
            <a:r>
              <a:rPr spc="-114" dirty="0"/>
              <a:t> </a:t>
            </a:r>
            <a:r>
              <a:rPr dirty="0"/>
              <a:t>нельзя</a:t>
            </a:r>
            <a:r>
              <a:rPr spc="-110" dirty="0"/>
              <a:t> </a:t>
            </a:r>
            <a:r>
              <a:rPr spc="-10" dirty="0"/>
              <a:t>экономить?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84351"/>
            <a:ext cx="425450" cy="859790"/>
          </a:xfrm>
          <a:custGeom>
            <a:avLst/>
            <a:gdLst/>
            <a:ahLst/>
            <a:cxnLst/>
            <a:rect l="l" t="t" r="r" b="b"/>
            <a:pathLst>
              <a:path w="425450" h="859790">
                <a:moveTo>
                  <a:pt x="425302" y="0"/>
                </a:moveTo>
                <a:lnTo>
                  <a:pt x="0" y="0"/>
                </a:lnTo>
                <a:lnTo>
                  <a:pt x="0" y="859657"/>
                </a:lnTo>
                <a:lnTo>
                  <a:pt x="425302" y="859657"/>
                </a:lnTo>
                <a:lnTo>
                  <a:pt x="425302" y="0"/>
                </a:lnTo>
                <a:close/>
              </a:path>
            </a:pathLst>
          </a:custGeom>
          <a:solidFill>
            <a:srgbClr val="33B5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17" y="4094435"/>
            <a:ext cx="1001187" cy="86042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Экономить</a:t>
            </a:r>
            <a:r>
              <a:rPr spc="200" dirty="0"/>
              <a:t> </a:t>
            </a:r>
            <a:r>
              <a:rPr spc="-10" dirty="0"/>
              <a:t>можно:</a:t>
            </a:r>
          </a:p>
          <a:p>
            <a:pPr marL="374015" indent="-285115">
              <a:lnSpc>
                <a:spcPct val="100000"/>
              </a:lnSpc>
              <a:spcBef>
                <a:spcPts val="1425"/>
              </a:spcBef>
              <a:buClr>
                <a:srgbClr val="E5205A"/>
              </a:buClr>
              <a:buFont typeface="Microsoft Sans Serif"/>
              <a:buChar char="•"/>
              <a:tabLst>
                <a:tab pos="374015" algn="l"/>
              </a:tabLst>
            </a:pPr>
            <a:r>
              <a:rPr sz="1400" b="0" dirty="0">
                <a:solidFill>
                  <a:srgbClr val="000000"/>
                </a:solidFill>
                <a:latin typeface="Trebuchet MS"/>
                <a:cs typeface="Trebuchet MS"/>
              </a:rPr>
              <a:t>импульсивные</a:t>
            </a:r>
            <a:r>
              <a:rPr sz="1400" b="0" spc="2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Trebuchet MS"/>
                <a:cs typeface="Trebuchet MS"/>
              </a:rPr>
              <a:t>покупки</a:t>
            </a:r>
            <a:endParaRPr sz="1400">
              <a:latin typeface="Trebuchet MS"/>
              <a:cs typeface="Trebuchet MS"/>
            </a:endParaRPr>
          </a:p>
          <a:p>
            <a:pPr marL="374015" indent="-285115">
              <a:lnSpc>
                <a:spcPct val="100000"/>
              </a:lnSpc>
              <a:spcBef>
                <a:spcPts val="620"/>
              </a:spcBef>
              <a:buClr>
                <a:srgbClr val="E5205A"/>
              </a:buClr>
              <a:buFont typeface="Microsoft Sans Serif"/>
              <a:buChar char="•"/>
              <a:tabLst>
                <a:tab pos="374015" algn="l"/>
              </a:tabLst>
            </a:pPr>
            <a:r>
              <a:rPr sz="1400" b="0" dirty="0">
                <a:solidFill>
                  <a:srgbClr val="000000"/>
                </a:solidFill>
                <a:latin typeface="Trebuchet MS"/>
                <a:cs typeface="Trebuchet MS"/>
              </a:rPr>
              <a:t>перекусы</a:t>
            </a:r>
            <a:r>
              <a:rPr sz="1400" b="0" spc="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b="0" spc="50" dirty="0">
                <a:solidFill>
                  <a:srgbClr val="000000"/>
                </a:solidFill>
                <a:latin typeface="Trebuchet MS"/>
                <a:cs typeface="Trebuchet MS"/>
              </a:rPr>
              <a:t>по</a:t>
            </a:r>
            <a:r>
              <a:rPr sz="1400" b="0" spc="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rebuchet MS"/>
                <a:cs typeface="Trebuchet MS"/>
              </a:rPr>
              <a:t>пути</a:t>
            </a:r>
            <a:r>
              <a:rPr sz="1400" b="0" spc="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rebuchet MS"/>
                <a:cs typeface="Trebuchet MS"/>
              </a:rPr>
              <a:t>и</a:t>
            </a:r>
            <a:r>
              <a:rPr sz="1400" b="0" spc="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rebuchet MS"/>
                <a:cs typeface="Trebuchet MS"/>
              </a:rPr>
              <a:t>кофе</a:t>
            </a:r>
            <a:r>
              <a:rPr sz="1400" b="0" spc="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rebuchet MS"/>
                <a:cs typeface="Trebuchet MS"/>
              </a:rPr>
              <a:t>на</a:t>
            </a:r>
            <a:r>
              <a:rPr sz="1400" b="0" spc="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b="0" spc="-20" dirty="0">
                <a:solidFill>
                  <a:srgbClr val="000000"/>
                </a:solidFill>
                <a:latin typeface="Trebuchet MS"/>
                <a:cs typeface="Trebuchet MS"/>
              </a:rPr>
              <a:t>вынос</a:t>
            </a:r>
            <a:endParaRPr sz="1400">
              <a:latin typeface="Trebuchet MS"/>
              <a:cs typeface="Trebuchet MS"/>
            </a:endParaRPr>
          </a:p>
          <a:p>
            <a:pPr marL="374015" indent="-285115">
              <a:lnSpc>
                <a:spcPct val="100000"/>
              </a:lnSpc>
              <a:spcBef>
                <a:spcPts val="625"/>
              </a:spcBef>
              <a:buClr>
                <a:srgbClr val="E5205A"/>
              </a:buClr>
              <a:buFont typeface="Microsoft Sans Serif"/>
              <a:buChar char="•"/>
              <a:tabLst>
                <a:tab pos="374015" algn="l"/>
              </a:tabLst>
            </a:pPr>
            <a:r>
              <a:rPr sz="1400" b="0" dirty="0">
                <a:solidFill>
                  <a:srgbClr val="000000"/>
                </a:solidFill>
                <a:latin typeface="Trebuchet MS"/>
                <a:cs typeface="Trebuchet MS"/>
              </a:rPr>
              <a:t>платные</a:t>
            </a:r>
            <a:r>
              <a:rPr sz="1400" b="0" spc="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Trebuchet MS"/>
                <a:cs typeface="Trebuchet MS"/>
              </a:rPr>
              <a:t>подписки</a:t>
            </a:r>
            <a:endParaRPr sz="1400">
              <a:latin typeface="Trebuchet MS"/>
              <a:cs typeface="Trebuchet MS"/>
            </a:endParaRPr>
          </a:p>
          <a:p>
            <a:pPr marL="374015" indent="-285115">
              <a:lnSpc>
                <a:spcPct val="100000"/>
              </a:lnSpc>
              <a:spcBef>
                <a:spcPts val="600"/>
              </a:spcBef>
              <a:buClr>
                <a:srgbClr val="E5205A"/>
              </a:buClr>
              <a:buFont typeface="Microsoft Sans Serif"/>
              <a:buChar char="•"/>
              <a:tabLst>
                <a:tab pos="374015" algn="l"/>
              </a:tabLst>
            </a:pPr>
            <a:r>
              <a:rPr sz="1400" b="0" dirty="0">
                <a:solidFill>
                  <a:srgbClr val="000000"/>
                </a:solidFill>
                <a:latin typeface="Trebuchet MS"/>
                <a:cs typeface="Trebuchet MS"/>
              </a:rPr>
              <a:t>услуги,</a:t>
            </a:r>
            <a:r>
              <a:rPr sz="1400" b="0" spc="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rebuchet MS"/>
                <a:cs typeface="Trebuchet MS"/>
              </a:rPr>
              <a:t>за</a:t>
            </a:r>
            <a:r>
              <a:rPr sz="1400" b="0" spc="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rebuchet MS"/>
                <a:cs typeface="Trebuchet MS"/>
              </a:rPr>
              <a:t>которые</a:t>
            </a:r>
            <a:r>
              <a:rPr sz="1400" b="0" spc="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Trebuchet MS"/>
                <a:cs typeface="Trebuchet MS"/>
              </a:rPr>
              <a:t>платим</a:t>
            </a:r>
            <a:endParaRPr sz="1400">
              <a:latin typeface="Trebuchet MS"/>
              <a:cs typeface="Trebuchet MS"/>
            </a:endParaRPr>
          </a:p>
          <a:p>
            <a:pPr marL="374650" marR="185420">
              <a:lnSpc>
                <a:spcPct val="99500"/>
              </a:lnSpc>
              <a:spcBef>
                <a:spcPts val="35"/>
              </a:spcBef>
            </a:pPr>
            <a:r>
              <a:rPr sz="1400" b="0" dirty="0">
                <a:solidFill>
                  <a:srgbClr val="000000"/>
                </a:solidFill>
                <a:latin typeface="Trebuchet MS"/>
                <a:cs typeface="Trebuchet MS"/>
              </a:rPr>
              <a:t>и</a:t>
            </a:r>
            <a:r>
              <a:rPr sz="1400" b="0" spc="7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rebuchet MS"/>
                <a:cs typeface="Trebuchet MS"/>
              </a:rPr>
              <a:t>не</a:t>
            </a:r>
            <a:r>
              <a:rPr sz="1400" b="0" spc="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rebuchet MS"/>
                <a:cs typeface="Trebuchet MS"/>
              </a:rPr>
              <a:t>пользуемся</a:t>
            </a:r>
            <a:r>
              <a:rPr sz="1400" b="0" spc="6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200" b="0" spc="-10" dirty="0">
                <a:solidFill>
                  <a:srgbClr val="009655"/>
                </a:solidFill>
                <a:latin typeface="Trebuchet MS"/>
                <a:cs typeface="Trebuchet MS"/>
              </a:rPr>
              <a:t>(образовательные </a:t>
            </a:r>
            <a:r>
              <a:rPr sz="1200" b="0" dirty="0">
                <a:solidFill>
                  <a:srgbClr val="009655"/>
                </a:solidFill>
                <a:latin typeface="Trebuchet MS"/>
                <a:cs typeface="Trebuchet MS"/>
              </a:rPr>
              <a:t>курсы,</a:t>
            </a:r>
            <a:r>
              <a:rPr sz="1200" b="0" spc="50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200" b="0" dirty="0">
                <a:solidFill>
                  <a:srgbClr val="009655"/>
                </a:solidFill>
                <a:latin typeface="Trebuchet MS"/>
                <a:cs typeface="Trebuchet MS"/>
              </a:rPr>
              <a:t>абонементы</a:t>
            </a:r>
            <a:r>
              <a:rPr sz="1200" b="0" spc="450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200" b="0" dirty="0">
                <a:solidFill>
                  <a:srgbClr val="009655"/>
                </a:solidFill>
                <a:latin typeface="Trebuchet MS"/>
                <a:cs typeface="Trebuchet MS"/>
              </a:rPr>
              <a:t>в</a:t>
            </a:r>
            <a:r>
              <a:rPr sz="1200" b="0" spc="40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200" b="0" dirty="0">
                <a:solidFill>
                  <a:srgbClr val="009655"/>
                </a:solidFill>
                <a:latin typeface="Trebuchet MS"/>
                <a:cs typeface="Trebuchet MS"/>
              </a:rPr>
              <a:t>спортивные</a:t>
            </a:r>
            <a:r>
              <a:rPr sz="1200" b="0" spc="35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200" b="0" spc="-50" dirty="0">
                <a:solidFill>
                  <a:srgbClr val="009655"/>
                </a:solidFill>
                <a:latin typeface="Trebuchet MS"/>
                <a:cs typeface="Trebuchet MS"/>
              </a:rPr>
              <a:t>и </a:t>
            </a:r>
            <a:r>
              <a:rPr sz="1200" b="0" dirty="0">
                <a:solidFill>
                  <a:srgbClr val="009655"/>
                </a:solidFill>
                <a:latin typeface="Trebuchet MS"/>
                <a:cs typeface="Trebuchet MS"/>
              </a:rPr>
              <a:t>культурные</a:t>
            </a:r>
            <a:r>
              <a:rPr sz="1200" b="0" spc="75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200" b="0" dirty="0">
                <a:solidFill>
                  <a:srgbClr val="009655"/>
                </a:solidFill>
                <a:latin typeface="Trebuchet MS"/>
                <a:cs typeface="Trebuchet MS"/>
              </a:rPr>
              <a:t>учреждения</a:t>
            </a:r>
            <a:r>
              <a:rPr sz="1200" b="0" spc="90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200" b="0" dirty="0">
                <a:solidFill>
                  <a:srgbClr val="009655"/>
                </a:solidFill>
                <a:latin typeface="Trebuchet MS"/>
                <a:cs typeface="Trebuchet MS"/>
              </a:rPr>
              <a:t>и</a:t>
            </a:r>
            <a:r>
              <a:rPr sz="1200" b="0" spc="80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200" b="0" spc="-10" dirty="0">
                <a:solidFill>
                  <a:srgbClr val="009655"/>
                </a:solidFill>
                <a:latin typeface="Trebuchet MS"/>
                <a:cs typeface="Trebuchet MS"/>
              </a:rPr>
              <a:t>т.п.),</a:t>
            </a:r>
            <a:endParaRPr sz="1200">
              <a:latin typeface="Trebuchet MS"/>
              <a:cs typeface="Trebuchet MS"/>
            </a:endParaRPr>
          </a:p>
          <a:p>
            <a:pPr marL="374650" marR="911225" indent="-285750">
              <a:lnSpc>
                <a:spcPct val="101400"/>
              </a:lnSpc>
              <a:spcBef>
                <a:spcPts val="540"/>
              </a:spcBef>
              <a:buClr>
                <a:srgbClr val="E5205A"/>
              </a:buClr>
              <a:buFont typeface="Microsoft Sans Serif"/>
              <a:buChar char="•"/>
              <a:tabLst>
                <a:tab pos="374650" algn="l"/>
              </a:tabLst>
            </a:pPr>
            <a:r>
              <a:rPr sz="1400" b="0" dirty="0">
                <a:solidFill>
                  <a:srgbClr val="000000"/>
                </a:solidFill>
                <a:latin typeface="Trebuchet MS"/>
                <a:cs typeface="Trebuchet MS"/>
              </a:rPr>
              <a:t>ремонт</a:t>
            </a:r>
            <a:r>
              <a:rPr sz="1400" b="0" spc="8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b="0" spc="50" dirty="0">
                <a:solidFill>
                  <a:srgbClr val="000000"/>
                </a:solidFill>
                <a:latin typeface="Trebuchet MS"/>
                <a:cs typeface="Trebuchet MS"/>
              </a:rPr>
              <a:t>старой</a:t>
            </a:r>
            <a:r>
              <a:rPr sz="1400" b="0" spc="9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Trebuchet MS"/>
                <a:cs typeface="Trebuchet MS"/>
              </a:rPr>
              <a:t>техники, </a:t>
            </a:r>
            <a:r>
              <a:rPr sz="1400" b="0" dirty="0">
                <a:solidFill>
                  <a:srgbClr val="000000"/>
                </a:solidFill>
                <a:latin typeface="Trebuchet MS"/>
                <a:cs typeface="Trebuchet MS"/>
              </a:rPr>
              <a:t>а</a:t>
            </a:r>
            <a:r>
              <a:rPr sz="1400" b="0" spc="5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rebuchet MS"/>
                <a:cs typeface="Trebuchet MS"/>
              </a:rPr>
              <a:t>не</a:t>
            </a:r>
            <a:r>
              <a:rPr sz="1400" b="0" spc="7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b="0" dirty="0">
                <a:solidFill>
                  <a:srgbClr val="000000"/>
                </a:solidFill>
                <a:latin typeface="Trebuchet MS"/>
                <a:cs typeface="Trebuchet MS"/>
              </a:rPr>
              <a:t>покупка</a:t>
            </a:r>
            <a:r>
              <a:rPr sz="1400" b="0" spc="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b="0" spc="-20" dirty="0">
                <a:solidFill>
                  <a:srgbClr val="000000"/>
                </a:solidFill>
                <a:latin typeface="Trebuchet MS"/>
                <a:cs typeface="Trebuchet MS"/>
              </a:rPr>
              <a:t>новой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12949" y="1753107"/>
            <a:ext cx="2465705" cy="1221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4E9E"/>
                </a:solidFill>
                <a:latin typeface="Trebuchet MS"/>
                <a:cs typeface="Trebuchet MS"/>
              </a:rPr>
              <a:t>Экономить</a:t>
            </a:r>
            <a:r>
              <a:rPr sz="1600" b="1" spc="200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004E9E"/>
                </a:solidFill>
                <a:latin typeface="Trebuchet MS"/>
                <a:cs typeface="Trebuchet MS"/>
              </a:rPr>
              <a:t>нельзя:</a:t>
            </a:r>
            <a:endParaRPr sz="1600">
              <a:latin typeface="Trebuchet MS"/>
              <a:cs typeface="Trebuchet MS"/>
            </a:endParaRPr>
          </a:p>
          <a:p>
            <a:pPr marL="393700" marR="5080" indent="-381000">
              <a:lnSpc>
                <a:spcPts val="1490"/>
              </a:lnSpc>
              <a:spcBef>
                <a:spcPts val="1535"/>
              </a:spcBef>
              <a:buClr>
                <a:srgbClr val="004E9E"/>
              </a:buClr>
              <a:buFont typeface="Microsoft Sans Serif"/>
              <a:buChar char="•"/>
              <a:tabLst>
                <a:tab pos="393700" algn="l"/>
              </a:tabLst>
            </a:pPr>
            <a:r>
              <a:rPr sz="1400" dirty="0">
                <a:latin typeface="Trebuchet MS"/>
                <a:cs typeface="Trebuchet MS"/>
              </a:rPr>
              <a:t>качественные</a:t>
            </a:r>
            <a:r>
              <a:rPr sz="1400" spc="21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продукты питания,</a:t>
            </a:r>
            <a:endParaRPr sz="1400">
              <a:latin typeface="Trebuchet MS"/>
              <a:cs typeface="Trebuchet MS"/>
            </a:endParaRPr>
          </a:p>
          <a:p>
            <a:pPr marL="393065" indent="-380365">
              <a:lnSpc>
                <a:spcPts val="1395"/>
              </a:lnSpc>
              <a:buClr>
                <a:srgbClr val="004E9E"/>
              </a:buClr>
              <a:buFont typeface="Microsoft Sans Serif"/>
              <a:buChar char="•"/>
              <a:tabLst>
                <a:tab pos="393065" algn="l"/>
              </a:tabLst>
            </a:pPr>
            <a:r>
              <a:rPr sz="1400" dirty="0">
                <a:latin typeface="Trebuchet MS"/>
                <a:cs typeface="Trebuchet MS"/>
              </a:rPr>
              <a:t>оплата</a:t>
            </a:r>
            <a:r>
              <a:rPr sz="1400" spc="114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услуг</a:t>
            </a:r>
            <a:r>
              <a:rPr sz="1400" spc="10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ЖКХ,</a:t>
            </a:r>
            <a:endParaRPr sz="1400">
              <a:latin typeface="Trebuchet MS"/>
              <a:cs typeface="Trebuchet MS"/>
            </a:endParaRPr>
          </a:p>
          <a:p>
            <a:pPr marL="393065" indent="-380365">
              <a:lnSpc>
                <a:spcPts val="1585"/>
              </a:lnSpc>
              <a:buClr>
                <a:srgbClr val="004E9E"/>
              </a:buClr>
              <a:buFont typeface="Microsoft Sans Serif"/>
              <a:buChar char="•"/>
              <a:tabLst>
                <a:tab pos="393065" algn="l"/>
              </a:tabLst>
            </a:pPr>
            <a:r>
              <a:rPr sz="1400" dirty="0">
                <a:latin typeface="Trebuchet MS"/>
                <a:cs typeface="Trebuchet MS"/>
              </a:rPr>
              <a:t>платежи</a:t>
            </a:r>
            <a:r>
              <a:rPr sz="1400" spc="60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по</a:t>
            </a:r>
            <a:r>
              <a:rPr sz="1400" spc="6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кредитам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308109" y="3034230"/>
            <a:ext cx="2317115" cy="1992630"/>
            <a:chOff x="6308109" y="3034230"/>
            <a:chExt cx="2317115" cy="1992630"/>
          </a:xfrm>
        </p:grpSpPr>
        <p:sp>
          <p:nvSpPr>
            <p:cNvPr id="8" name="object 8"/>
            <p:cNvSpPr/>
            <p:nvPr/>
          </p:nvSpPr>
          <p:spPr>
            <a:xfrm>
              <a:off x="6311392" y="4761155"/>
              <a:ext cx="2313940" cy="0"/>
            </a:xfrm>
            <a:custGeom>
              <a:avLst/>
              <a:gdLst/>
              <a:ahLst/>
              <a:cxnLst/>
              <a:rect l="l" t="t" r="r" b="b"/>
              <a:pathLst>
                <a:path w="2313940">
                  <a:moveTo>
                    <a:pt x="0" y="0"/>
                  </a:moveTo>
                  <a:lnTo>
                    <a:pt x="2313558" y="0"/>
                  </a:lnTo>
                </a:path>
              </a:pathLst>
            </a:custGeom>
            <a:ln w="7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0854" y="3034230"/>
              <a:ext cx="1416882" cy="19922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8109" y="4152167"/>
              <a:ext cx="426069" cy="60305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0"/>
              <a:ext cx="9143999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652164"/>
              <a:ext cx="3966210" cy="3491865"/>
            </a:xfrm>
            <a:custGeom>
              <a:avLst/>
              <a:gdLst/>
              <a:ahLst/>
              <a:cxnLst/>
              <a:rect l="l" t="t" r="r" b="b"/>
              <a:pathLst>
                <a:path w="3966210" h="3491865">
                  <a:moveTo>
                    <a:pt x="2076695" y="0"/>
                  </a:moveTo>
                  <a:lnTo>
                    <a:pt x="2032104" y="436"/>
                  </a:lnTo>
                  <a:lnTo>
                    <a:pt x="1987299" y="1626"/>
                  </a:lnTo>
                  <a:lnTo>
                    <a:pt x="1942290" y="3567"/>
                  </a:lnTo>
                  <a:lnTo>
                    <a:pt x="1897090" y="6258"/>
                  </a:lnTo>
                  <a:lnTo>
                    <a:pt x="1851708" y="9699"/>
                  </a:lnTo>
                  <a:lnTo>
                    <a:pt x="1806156" y="13889"/>
                  </a:lnTo>
                  <a:lnTo>
                    <a:pt x="1760445" y="18826"/>
                  </a:lnTo>
                  <a:lnTo>
                    <a:pt x="1714585" y="24510"/>
                  </a:lnTo>
                  <a:lnTo>
                    <a:pt x="1668588" y="30940"/>
                  </a:lnTo>
                  <a:lnTo>
                    <a:pt x="1622465" y="38114"/>
                  </a:lnTo>
                  <a:lnTo>
                    <a:pt x="1576227" y="46032"/>
                  </a:lnTo>
                  <a:lnTo>
                    <a:pt x="1529884" y="54692"/>
                  </a:lnTo>
                  <a:lnTo>
                    <a:pt x="1483448" y="64095"/>
                  </a:lnTo>
                  <a:lnTo>
                    <a:pt x="1436930" y="74238"/>
                  </a:lnTo>
                  <a:lnTo>
                    <a:pt x="1390340" y="85121"/>
                  </a:lnTo>
                  <a:lnTo>
                    <a:pt x="1343689" y="96742"/>
                  </a:lnTo>
                  <a:lnTo>
                    <a:pt x="1296989" y="109102"/>
                  </a:lnTo>
                  <a:lnTo>
                    <a:pt x="1250251" y="122198"/>
                  </a:lnTo>
                  <a:lnTo>
                    <a:pt x="1203485" y="136030"/>
                  </a:lnTo>
                  <a:lnTo>
                    <a:pt x="1156703" y="150597"/>
                  </a:lnTo>
                  <a:lnTo>
                    <a:pt x="1109914" y="165898"/>
                  </a:lnTo>
                  <a:lnTo>
                    <a:pt x="1063132" y="181932"/>
                  </a:lnTo>
                  <a:lnTo>
                    <a:pt x="1016365" y="198697"/>
                  </a:lnTo>
                  <a:lnTo>
                    <a:pt x="969626" y="216194"/>
                  </a:lnTo>
                  <a:lnTo>
                    <a:pt x="922926" y="234420"/>
                  </a:lnTo>
                  <a:lnTo>
                    <a:pt x="876274" y="253376"/>
                  </a:lnTo>
                  <a:lnTo>
                    <a:pt x="829683" y="273059"/>
                  </a:lnTo>
                  <a:lnTo>
                    <a:pt x="783163" y="293470"/>
                  </a:lnTo>
                  <a:lnTo>
                    <a:pt x="736725" y="314606"/>
                  </a:lnTo>
                  <a:lnTo>
                    <a:pt x="690380" y="336468"/>
                  </a:lnTo>
                  <a:lnTo>
                    <a:pt x="644140" y="359053"/>
                  </a:lnTo>
                  <a:lnTo>
                    <a:pt x="598015" y="382362"/>
                  </a:lnTo>
                  <a:lnTo>
                    <a:pt x="552015" y="406393"/>
                  </a:lnTo>
                  <a:lnTo>
                    <a:pt x="506153" y="431145"/>
                  </a:lnTo>
                  <a:lnTo>
                    <a:pt x="460439" y="456617"/>
                  </a:lnTo>
                  <a:lnTo>
                    <a:pt x="414884" y="482808"/>
                  </a:lnTo>
                  <a:lnTo>
                    <a:pt x="369499" y="509717"/>
                  </a:lnTo>
                  <a:lnTo>
                    <a:pt x="324295" y="537344"/>
                  </a:lnTo>
                  <a:lnTo>
                    <a:pt x="279282" y="565686"/>
                  </a:lnTo>
                  <a:lnTo>
                    <a:pt x="234473" y="594744"/>
                  </a:lnTo>
                  <a:lnTo>
                    <a:pt x="189878" y="624517"/>
                  </a:lnTo>
                  <a:lnTo>
                    <a:pt x="145507" y="655002"/>
                  </a:lnTo>
                  <a:lnTo>
                    <a:pt x="101372" y="686200"/>
                  </a:lnTo>
                  <a:lnTo>
                    <a:pt x="57484" y="718109"/>
                  </a:lnTo>
                  <a:lnTo>
                    <a:pt x="13854" y="750728"/>
                  </a:lnTo>
                  <a:lnTo>
                    <a:pt x="0" y="761377"/>
                  </a:lnTo>
                  <a:lnTo>
                    <a:pt x="0" y="3491335"/>
                  </a:lnTo>
                  <a:lnTo>
                    <a:pt x="3339464" y="3491335"/>
                  </a:lnTo>
                  <a:lnTo>
                    <a:pt x="3349097" y="3478413"/>
                  </a:lnTo>
                  <a:lnTo>
                    <a:pt x="3380429" y="3435093"/>
                  </a:lnTo>
                  <a:lnTo>
                    <a:pt x="3410977" y="3391546"/>
                  </a:lnTo>
                  <a:lnTo>
                    <a:pt x="3440737" y="3347785"/>
                  </a:lnTo>
                  <a:lnTo>
                    <a:pt x="3469708" y="3303821"/>
                  </a:lnTo>
                  <a:lnTo>
                    <a:pt x="3497885" y="3259665"/>
                  </a:lnTo>
                  <a:lnTo>
                    <a:pt x="3525268" y="3215331"/>
                  </a:lnTo>
                  <a:lnTo>
                    <a:pt x="3551853" y="3170829"/>
                  </a:lnTo>
                  <a:lnTo>
                    <a:pt x="3577637" y="3126172"/>
                  </a:lnTo>
                  <a:lnTo>
                    <a:pt x="3602619" y="3081371"/>
                  </a:lnTo>
                  <a:lnTo>
                    <a:pt x="3626794" y="3036439"/>
                  </a:lnTo>
                  <a:lnTo>
                    <a:pt x="3650161" y="2991387"/>
                  </a:lnTo>
                  <a:lnTo>
                    <a:pt x="3672717" y="2946227"/>
                  </a:lnTo>
                  <a:lnTo>
                    <a:pt x="3694460" y="2900971"/>
                  </a:lnTo>
                  <a:lnTo>
                    <a:pt x="3715386" y="2855631"/>
                  </a:lnTo>
                  <a:lnTo>
                    <a:pt x="3735493" y="2810219"/>
                  </a:lnTo>
                  <a:lnTo>
                    <a:pt x="3754778" y="2764746"/>
                  </a:lnTo>
                  <a:lnTo>
                    <a:pt x="3773239" y="2719226"/>
                  </a:lnTo>
                  <a:lnTo>
                    <a:pt x="3790873" y="2673668"/>
                  </a:lnTo>
                  <a:lnTo>
                    <a:pt x="3807678" y="2628087"/>
                  </a:lnTo>
                  <a:lnTo>
                    <a:pt x="3823650" y="2582492"/>
                  </a:lnTo>
                  <a:lnTo>
                    <a:pt x="3838788" y="2536897"/>
                  </a:lnTo>
                  <a:lnTo>
                    <a:pt x="3853088" y="2491312"/>
                  </a:lnTo>
                  <a:lnTo>
                    <a:pt x="3866548" y="2445751"/>
                  </a:lnTo>
                  <a:lnTo>
                    <a:pt x="3879165" y="2400224"/>
                  </a:lnTo>
                  <a:lnTo>
                    <a:pt x="3890937" y="2354745"/>
                  </a:lnTo>
                  <a:lnTo>
                    <a:pt x="3901861" y="2309324"/>
                  </a:lnTo>
                  <a:lnTo>
                    <a:pt x="3911933" y="2263973"/>
                  </a:lnTo>
                  <a:lnTo>
                    <a:pt x="3921153" y="2218705"/>
                  </a:lnTo>
                  <a:lnTo>
                    <a:pt x="3929517" y="2173531"/>
                  </a:lnTo>
                  <a:lnTo>
                    <a:pt x="3937022" y="2128463"/>
                  </a:lnTo>
                  <a:lnTo>
                    <a:pt x="3943665" y="2083513"/>
                  </a:lnTo>
                  <a:lnTo>
                    <a:pt x="3949445" y="2038694"/>
                  </a:lnTo>
                  <a:lnTo>
                    <a:pt x="3954358" y="1994016"/>
                  </a:lnTo>
                  <a:lnTo>
                    <a:pt x="3958402" y="1949492"/>
                  </a:lnTo>
                  <a:lnTo>
                    <a:pt x="3961574" y="1905133"/>
                  </a:lnTo>
                  <a:lnTo>
                    <a:pt x="3963871" y="1860952"/>
                  </a:lnTo>
                  <a:lnTo>
                    <a:pt x="3965292" y="1816961"/>
                  </a:lnTo>
                  <a:lnTo>
                    <a:pt x="3965832" y="1773171"/>
                  </a:lnTo>
                  <a:lnTo>
                    <a:pt x="3965490" y="1729594"/>
                  </a:lnTo>
                  <a:lnTo>
                    <a:pt x="3964263" y="1686242"/>
                  </a:lnTo>
                  <a:lnTo>
                    <a:pt x="3962149" y="1643127"/>
                  </a:lnTo>
                  <a:lnTo>
                    <a:pt x="3959143" y="1600261"/>
                  </a:lnTo>
                  <a:lnTo>
                    <a:pt x="3955245" y="1557656"/>
                  </a:lnTo>
                  <a:lnTo>
                    <a:pt x="3950452" y="1515323"/>
                  </a:lnTo>
                  <a:lnTo>
                    <a:pt x="3944759" y="1473275"/>
                  </a:lnTo>
                  <a:lnTo>
                    <a:pt x="3938166" y="1431523"/>
                  </a:lnTo>
                  <a:lnTo>
                    <a:pt x="3930670" y="1390080"/>
                  </a:lnTo>
                  <a:lnTo>
                    <a:pt x="3922267" y="1348957"/>
                  </a:lnTo>
                  <a:lnTo>
                    <a:pt x="3912955" y="1308166"/>
                  </a:lnTo>
                  <a:lnTo>
                    <a:pt x="3902732" y="1267719"/>
                  </a:lnTo>
                  <a:lnTo>
                    <a:pt x="3891594" y="1227628"/>
                  </a:lnTo>
                  <a:lnTo>
                    <a:pt x="3879540" y="1187904"/>
                  </a:lnTo>
                  <a:lnTo>
                    <a:pt x="3866566" y="1148560"/>
                  </a:lnTo>
                  <a:lnTo>
                    <a:pt x="3852670" y="1109608"/>
                  </a:lnTo>
                  <a:lnTo>
                    <a:pt x="3837849" y="1071060"/>
                  </a:lnTo>
                  <a:lnTo>
                    <a:pt x="3822101" y="1032926"/>
                  </a:lnTo>
                  <a:lnTo>
                    <a:pt x="3805423" y="995220"/>
                  </a:lnTo>
                  <a:lnTo>
                    <a:pt x="3787812" y="957953"/>
                  </a:lnTo>
                  <a:lnTo>
                    <a:pt x="3769266" y="921137"/>
                  </a:lnTo>
                  <a:lnTo>
                    <a:pt x="3749782" y="884784"/>
                  </a:lnTo>
                  <a:lnTo>
                    <a:pt x="3729357" y="848905"/>
                  </a:lnTo>
                  <a:lnTo>
                    <a:pt x="3707989" y="813514"/>
                  </a:lnTo>
                  <a:lnTo>
                    <a:pt x="3685675" y="778621"/>
                  </a:lnTo>
                  <a:lnTo>
                    <a:pt x="3662413" y="744238"/>
                  </a:lnTo>
                  <a:lnTo>
                    <a:pt x="3638199" y="710378"/>
                  </a:lnTo>
                  <a:lnTo>
                    <a:pt x="3613031" y="677051"/>
                  </a:lnTo>
                  <a:lnTo>
                    <a:pt x="3586907" y="644271"/>
                  </a:lnTo>
                  <a:lnTo>
                    <a:pt x="3559824" y="612050"/>
                  </a:lnTo>
                  <a:lnTo>
                    <a:pt x="3531779" y="580397"/>
                  </a:lnTo>
                  <a:lnTo>
                    <a:pt x="3504097" y="550720"/>
                  </a:lnTo>
                  <a:lnTo>
                    <a:pt x="3475773" y="521834"/>
                  </a:lnTo>
                  <a:lnTo>
                    <a:pt x="3446818" y="493737"/>
                  </a:lnTo>
                  <a:lnTo>
                    <a:pt x="3417243" y="466429"/>
                  </a:lnTo>
                  <a:lnTo>
                    <a:pt x="3387058" y="439909"/>
                  </a:lnTo>
                  <a:lnTo>
                    <a:pt x="3356276" y="414176"/>
                  </a:lnTo>
                  <a:lnTo>
                    <a:pt x="3324906" y="389229"/>
                  </a:lnTo>
                  <a:lnTo>
                    <a:pt x="3292960" y="365066"/>
                  </a:lnTo>
                  <a:lnTo>
                    <a:pt x="3260449" y="341688"/>
                  </a:lnTo>
                  <a:lnTo>
                    <a:pt x="3227383" y="319092"/>
                  </a:lnTo>
                  <a:lnTo>
                    <a:pt x="3193774" y="297279"/>
                  </a:lnTo>
                  <a:lnTo>
                    <a:pt x="3159633" y="276247"/>
                  </a:lnTo>
                  <a:lnTo>
                    <a:pt x="3124970" y="255994"/>
                  </a:lnTo>
                  <a:lnTo>
                    <a:pt x="3089797" y="236521"/>
                  </a:lnTo>
                  <a:lnTo>
                    <a:pt x="3054125" y="217825"/>
                  </a:lnTo>
                  <a:lnTo>
                    <a:pt x="3017964" y="199907"/>
                  </a:lnTo>
                  <a:lnTo>
                    <a:pt x="2981326" y="182765"/>
                  </a:lnTo>
                  <a:lnTo>
                    <a:pt x="2944221" y="166398"/>
                  </a:lnTo>
                  <a:lnTo>
                    <a:pt x="2906661" y="150805"/>
                  </a:lnTo>
                  <a:lnTo>
                    <a:pt x="2868656" y="135985"/>
                  </a:lnTo>
                  <a:lnTo>
                    <a:pt x="2830218" y="121937"/>
                  </a:lnTo>
                  <a:lnTo>
                    <a:pt x="2791357" y="108661"/>
                  </a:lnTo>
                  <a:lnTo>
                    <a:pt x="2752084" y="96155"/>
                  </a:lnTo>
                  <a:lnTo>
                    <a:pt x="2712411" y="84417"/>
                  </a:lnTo>
                  <a:lnTo>
                    <a:pt x="2672348" y="73449"/>
                  </a:lnTo>
                  <a:lnTo>
                    <a:pt x="2631906" y="63247"/>
                  </a:lnTo>
                  <a:lnTo>
                    <a:pt x="2591097" y="53812"/>
                  </a:lnTo>
                  <a:lnTo>
                    <a:pt x="2549930" y="45142"/>
                  </a:lnTo>
                  <a:lnTo>
                    <a:pt x="2508418" y="37236"/>
                  </a:lnTo>
                  <a:lnTo>
                    <a:pt x="2466572" y="30094"/>
                  </a:lnTo>
                  <a:lnTo>
                    <a:pt x="2424401" y="23713"/>
                  </a:lnTo>
                  <a:lnTo>
                    <a:pt x="2381918" y="18095"/>
                  </a:lnTo>
                  <a:lnTo>
                    <a:pt x="2339132" y="13236"/>
                  </a:lnTo>
                  <a:lnTo>
                    <a:pt x="2296056" y="9138"/>
                  </a:lnTo>
                  <a:lnTo>
                    <a:pt x="2252700" y="5797"/>
                  </a:lnTo>
                  <a:lnTo>
                    <a:pt x="2209075" y="3214"/>
                  </a:lnTo>
                  <a:lnTo>
                    <a:pt x="2165192" y="1387"/>
                  </a:lnTo>
                  <a:lnTo>
                    <a:pt x="2121062" y="316"/>
                  </a:lnTo>
                  <a:lnTo>
                    <a:pt x="20766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48102" y="1594484"/>
            <a:ext cx="2364105" cy="326390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1500" b="1" spc="-50" dirty="0">
                <a:solidFill>
                  <a:srgbClr val="004E9E"/>
                </a:solidFill>
                <a:latin typeface="Trebuchet MS"/>
                <a:cs typeface="Trebuchet MS"/>
              </a:rPr>
              <a:t>4</a:t>
            </a:r>
            <a:endParaRPr sz="11500">
              <a:latin typeface="Trebuchet MS"/>
              <a:cs typeface="Trebuchet MS"/>
            </a:endParaRPr>
          </a:p>
          <a:p>
            <a:pPr marL="12700" marR="5080">
              <a:lnSpc>
                <a:spcPct val="100499"/>
              </a:lnSpc>
              <a:spcBef>
                <a:spcPts val="280"/>
              </a:spcBef>
            </a:pPr>
            <a:r>
              <a:rPr sz="4400" b="1" spc="-20" dirty="0">
                <a:solidFill>
                  <a:srgbClr val="004E9E"/>
                </a:solidFill>
                <a:latin typeface="Courier New"/>
                <a:cs typeface="Courier New"/>
              </a:rPr>
              <a:t>простых шага</a:t>
            </a:r>
            <a:endParaRPr sz="4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0023" y="638556"/>
            <a:ext cx="3485515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2000" b="1" spc="65" dirty="0">
                <a:solidFill>
                  <a:srgbClr val="FFFFFF"/>
                </a:solidFill>
                <a:latin typeface="Trebuchet MS"/>
                <a:cs typeface="Trebuchet MS"/>
              </a:rPr>
              <a:t>Как</a:t>
            </a:r>
            <a:r>
              <a:rPr sz="20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избавиться</a:t>
            </a:r>
            <a:r>
              <a:rPr sz="20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от</a:t>
            </a:r>
            <a:r>
              <a:rPr sz="2000" b="1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rebuchet MS"/>
                <a:cs typeface="Trebuchet MS"/>
              </a:rPr>
              <a:t>вредных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финансовых</a:t>
            </a:r>
            <a:r>
              <a:rPr sz="2000" b="1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rebuchet MS"/>
                <a:cs typeface="Trebuchet MS"/>
              </a:rPr>
              <a:t>привычек: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80606" y="1772411"/>
            <a:ext cx="4685665" cy="26771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354965" algn="l"/>
              </a:tabLst>
            </a:pP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Начните</a:t>
            </a:r>
            <a:r>
              <a:rPr sz="1400" spc="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регулярно</a:t>
            </a:r>
            <a:r>
              <a:rPr sz="1400" spc="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вести</a:t>
            </a:r>
            <a:r>
              <a:rPr sz="1400" spc="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семейный</a:t>
            </a:r>
            <a:r>
              <a:rPr sz="1400" spc="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бюджет.</a:t>
            </a:r>
            <a:endParaRPr sz="1400">
              <a:latin typeface="Trebuchet MS"/>
              <a:cs typeface="Trebuchet MS"/>
            </a:endParaRPr>
          </a:p>
          <a:p>
            <a:pPr marL="355600" marR="432434" indent="-342900">
              <a:lnSpc>
                <a:spcPct val="101400"/>
              </a:lnSpc>
              <a:spcBef>
                <a:spcPts val="575"/>
              </a:spcBef>
              <a:buAutoNum type="arabicPeriod"/>
              <a:tabLst>
                <a:tab pos="355600" algn="l"/>
              </a:tabLst>
            </a:pP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Планируйте</a:t>
            </a:r>
            <a:r>
              <a:rPr sz="140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расходы</a:t>
            </a:r>
            <a:r>
              <a:rPr sz="140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140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день/неделю/месяц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40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придерживайтесь</a:t>
            </a:r>
            <a:r>
              <a:rPr sz="140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плана,</a:t>
            </a:r>
            <a:r>
              <a:rPr sz="14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фиксируя</a:t>
            </a:r>
            <a:r>
              <a:rPr sz="1400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траты.</a:t>
            </a:r>
            <a:endParaRPr sz="1400">
              <a:latin typeface="Trebuchet MS"/>
              <a:cs typeface="Trebuchet MS"/>
            </a:endParaRPr>
          </a:p>
          <a:p>
            <a:pPr marL="355600" marR="5080" indent="-342900">
              <a:lnSpc>
                <a:spcPct val="99000"/>
              </a:lnSpc>
              <a:spcBef>
                <a:spcPts val="640"/>
              </a:spcBef>
              <a:buAutoNum type="arabicPeriod"/>
              <a:tabLst>
                <a:tab pos="355600" algn="l"/>
              </a:tabLst>
            </a:pP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Не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берите</a:t>
            </a: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лишних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средств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(наличными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или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на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карте)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собой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магазин,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особенно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если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запланирована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серьезная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покупка.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Тогда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не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будет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соблазна</a:t>
            </a:r>
            <a:r>
              <a:rPr sz="140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купить</a:t>
            </a:r>
            <a:r>
              <a:rPr sz="1400" spc="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что-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то</a:t>
            </a:r>
            <a:r>
              <a:rPr sz="1400" spc="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спонтанно.</a:t>
            </a:r>
            <a:endParaRPr sz="14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354965" algn="l"/>
              </a:tabLst>
            </a:pP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Не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пытайтесь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перестроиться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за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один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день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29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endParaRPr sz="1400">
              <a:latin typeface="Trebuchet MS"/>
              <a:cs typeface="Trebuchet MS"/>
            </a:endParaRPr>
          </a:p>
          <a:p>
            <a:pPr marL="355600" marR="191135">
              <a:lnSpc>
                <a:spcPct val="98600"/>
              </a:lnSpc>
              <a:spcBef>
                <a:spcPts val="45"/>
              </a:spcBef>
            </a:pP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это</a:t>
            </a:r>
            <a:r>
              <a:rPr sz="14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вызовет</a:t>
            </a:r>
            <a:r>
              <a:rPr sz="140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внутренний</a:t>
            </a:r>
            <a:r>
              <a:rPr sz="14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протест,</a:t>
            </a:r>
            <a:r>
              <a:rPr sz="140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40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результата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никакого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не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принесет.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Вводите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новые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привычки постепенно.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43035" y="272929"/>
            <a:ext cx="2029460" cy="427355"/>
            <a:chOff x="6843035" y="272929"/>
            <a:chExt cx="2029460" cy="42735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3035" y="272929"/>
              <a:ext cx="402126" cy="42716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83844" y="381647"/>
              <a:ext cx="962025" cy="217170"/>
            </a:xfrm>
            <a:custGeom>
              <a:avLst/>
              <a:gdLst/>
              <a:ahLst/>
              <a:cxnLst/>
              <a:rect l="l" t="t" r="r" b="b"/>
              <a:pathLst>
                <a:path w="962025" h="217170">
                  <a:moveTo>
                    <a:pt x="58724" y="159994"/>
                  </a:moveTo>
                  <a:lnTo>
                    <a:pt x="56019" y="153695"/>
                  </a:lnTo>
                  <a:lnTo>
                    <a:pt x="53365" y="151447"/>
                  </a:lnTo>
                  <a:lnTo>
                    <a:pt x="48336" y="147205"/>
                  </a:lnTo>
                  <a:lnTo>
                    <a:pt x="48336" y="162661"/>
                  </a:lnTo>
                  <a:lnTo>
                    <a:pt x="48336" y="173355"/>
                  </a:lnTo>
                  <a:lnTo>
                    <a:pt x="46583" y="177469"/>
                  </a:lnTo>
                  <a:lnTo>
                    <a:pt x="43129" y="180365"/>
                  </a:lnTo>
                  <a:lnTo>
                    <a:pt x="39649" y="183172"/>
                  </a:lnTo>
                  <a:lnTo>
                    <a:pt x="34632" y="184581"/>
                  </a:lnTo>
                  <a:lnTo>
                    <a:pt x="10388" y="184581"/>
                  </a:lnTo>
                  <a:lnTo>
                    <a:pt x="10388" y="151447"/>
                  </a:lnTo>
                  <a:lnTo>
                    <a:pt x="34632" y="151447"/>
                  </a:lnTo>
                  <a:lnTo>
                    <a:pt x="39649" y="152895"/>
                  </a:lnTo>
                  <a:lnTo>
                    <a:pt x="43129" y="155778"/>
                  </a:lnTo>
                  <a:lnTo>
                    <a:pt x="46583" y="158584"/>
                  </a:lnTo>
                  <a:lnTo>
                    <a:pt x="48336" y="162661"/>
                  </a:lnTo>
                  <a:lnTo>
                    <a:pt x="48336" y="147205"/>
                  </a:lnTo>
                  <a:lnTo>
                    <a:pt x="45212" y="144551"/>
                  </a:lnTo>
                  <a:lnTo>
                    <a:pt x="37795" y="142278"/>
                  </a:lnTo>
                  <a:lnTo>
                    <a:pt x="0" y="142278"/>
                  </a:lnTo>
                  <a:lnTo>
                    <a:pt x="0" y="216128"/>
                  </a:lnTo>
                  <a:lnTo>
                    <a:pt x="10388" y="216128"/>
                  </a:lnTo>
                  <a:lnTo>
                    <a:pt x="10388" y="193751"/>
                  </a:lnTo>
                  <a:lnTo>
                    <a:pt x="37795" y="193751"/>
                  </a:lnTo>
                  <a:lnTo>
                    <a:pt x="45212" y="191465"/>
                  </a:lnTo>
                  <a:lnTo>
                    <a:pt x="53340" y="184581"/>
                  </a:lnTo>
                  <a:lnTo>
                    <a:pt x="56019" y="182321"/>
                  </a:lnTo>
                  <a:lnTo>
                    <a:pt x="58724" y="176022"/>
                  </a:lnTo>
                  <a:lnTo>
                    <a:pt x="58724" y="159994"/>
                  </a:lnTo>
                  <a:close/>
                </a:path>
                <a:path w="962025" h="217170">
                  <a:moveTo>
                    <a:pt x="77431" y="78282"/>
                  </a:moveTo>
                  <a:lnTo>
                    <a:pt x="77355" y="24460"/>
                  </a:lnTo>
                  <a:lnTo>
                    <a:pt x="77330" y="4419"/>
                  </a:lnTo>
                  <a:lnTo>
                    <a:pt x="68795" y="4419"/>
                  </a:lnTo>
                  <a:lnTo>
                    <a:pt x="38874" y="56337"/>
                  </a:lnTo>
                  <a:lnTo>
                    <a:pt x="20421" y="24790"/>
                  </a:lnTo>
                  <a:lnTo>
                    <a:pt x="8521" y="4419"/>
                  </a:lnTo>
                  <a:lnTo>
                    <a:pt x="0" y="4419"/>
                  </a:lnTo>
                  <a:lnTo>
                    <a:pt x="0" y="78282"/>
                  </a:lnTo>
                  <a:lnTo>
                    <a:pt x="9982" y="78282"/>
                  </a:lnTo>
                  <a:lnTo>
                    <a:pt x="9982" y="24790"/>
                  </a:lnTo>
                  <a:lnTo>
                    <a:pt x="36271" y="69316"/>
                  </a:lnTo>
                  <a:lnTo>
                    <a:pt x="41059" y="69316"/>
                  </a:lnTo>
                  <a:lnTo>
                    <a:pt x="48666" y="56337"/>
                  </a:lnTo>
                  <a:lnTo>
                    <a:pt x="67348" y="24460"/>
                  </a:lnTo>
                  <a:lnTo>
                    <a:pt x="67449" y="78282"/>
                  </a:lnTo>
                  <a:lnTo>
                    <a:pt x="77431" y="78282"/>
                  </a:lnTo>
                  <a:close/>
                </a:path>
                <a:path w="962025" h="217170">
                  <a:moveTo>
                    <a:pt x="123482" y="182676"/>
                  </a:moveTo>
                  <a:lnTo>
                    <a:pt x="122224" y="177787"/>
                  </a:lnTo>
                  <a:lnTo>
                    <a:pt x="119748" y="173482"/>
                  </a:lnTo>
                  <a:lnTo>
                    <a:pt x="117322" y="169125"/>
                  </a:lnTo>
                  <a:lnTo>
                    <a:pt x="116738" y="168541"/>
                  </a:lnTo>
                  <a:lnTo>
                    <a:pt x="113919" y="165760"/>
                  </a:lnTo>
                  <a:lnTo>
                    <a:pt x="113398" y="165481"/>
                  </a:lnTo>
                  <a:lnTo>
                    <a:pt x="113398" y="184289"/>
                  </a:lnTo>
                  <a:lnTo>
                    <a:pt x="113398" y="192036"/>
                  </a:lnTo>
                  <a:lnTo>
                    <a:pt x="98425" y="207899"/>
                  </a:lnTo>
                  <a:lnTo>
                    <a:pt x="91376" y="207899"/>
                  </a:lnTo>
                  <a:lnTo>
                    <a:pt x="76314" y="192036"/>
                  </a:lnTo>
                  <a:lnTo>
                    <a:pt x="76314" y="184289"/>
                  </a:lnTo>
                  <a:lnTo>
                    <a:pt x="91376" y="168541"/>
                  </a:lnTo>
                  <a:lnTo>
                    <a:pt x="98425" y="168541"/>
                  </a:lnTo>
                  <a:lnTo>
                    <a:pt x="101587" y="169341"/>
                  </a:lnTo>
                  <a:lnTo>
                    <a:pt x="104343" y="170967"/>
                  </a:lnTo>
                  <a:lnTo>
                    <a:pt x="107200" y="172580"/>
                  </a:lnTo>
                  <a:lnTo>
                    <a:pt x="109423" y="174891"/>
                  </a:lnTo>
                  <a:lnTo>
                    <a:pt x="111010" y="177939"/>
                  </a:lnTo>
                  <a:lnTo>
                    <a:pt x="112610" y="180873"/>
                  </a:lnTo>
                  <a:lnTo>
                    <a:pt x="113398" y="184289"/>
                  </a:lnTo>
                  <a:lnTo>
                    <a:pt x="113398" y="165481"/>
                  </a:lnTo>
                  <a:lnTo>
                    <a:pt x="109550" y="163372"/>
                  </a:lnTo>
                  <a:lnTo>
                    <a:pt x="105257" y="160896"/>
                  </a:lnTo>
                  <a:lnTo>
                    <a:pt x="100368" y="159677"/>
                  </a:lnTo>
                  <a:lnTo>
                    <a:pt x="89433" y="159677"/>
                  </a:lnTo>
                  <a:lnTo>
                    <a:pt x="84505" y="160896"/>
                  </a:lnTo>
                  <a:lnTo>
                    <a:pt x="80149" y="163372"/>
                  </a:lnTo>
                  <a:lnTo>
                    <a:pt x="75780" y="165760"/>
                  </a:lnTo>
                  <a:lnTo>
                    <a:pt x="72351" y="169125"/>
                  </a:lnTo>
                  <a:lnTo>
                    <a:pt x="69862" y="173482"/>
                  </a:lnTo>
                  <a:lnTo>
                    <a:pt x="67437" y="177787"/>
                  </a:lnTo>
                  <a:lnTo>
                    <a:pt x="66230" y="182676"/>
                  </a:lnTo>
                  <a:lnTo>
                    <a:pt x="66230" y="193636"/>
                  </a:lnTo>
                  <a:lnTo>
                    <a:pt x="89433" y="216750"/>
                  </a:lnTo>
                  <a:lnTo>
                    <a:pt x="100368" y="216750"/>
                  </a:lnTo>
                  <a:lnTo>
                    <a:pt x="123482" y="193636"/>
                  </a:lnTo>
                  <a:lnTo>
                    <a:pt x="123482" y="182676"/>
                  </a:lnTo>
                  <a:close/>
                </a:path>
                <a:path w="962025" h="217170">
                  <a:moveTo>
                    <a:pt x="151193" y="22364"/>
                  </a:moveTo>
                  <a:lnTo>
                    <a:pt x="142163" y="22364"/>
                  </a:lnTo>
                  <a:lnTo>
                    <a:pt x="108394" y="63093"/>
                  </a:lnTo>
                  <a:lnTo>
                    <a:pt x="108394" y="22364"/>
                  </a:lnTo>
                  <a:lnTo>
                    <a:pt x="98399" y="22364"/>
                  </a:lnTo>
                  <a:lnTo>
                    <a:pt x="98399" y="78282"/>
                  </a:lnTo>
                  <a:lnTo>
                    <a:pt x="107556" y="78282"/>
                  </a:lnTo>
                  <a:lnTo>
                    <a:pt x="120129" y="63093"/>
                  </a:lnTo>
                  <a:lnTo>
                    <a:pt x="141236" y="37566"/>
                  </a:lnTo>
                  <a:lnTo>
                    <a:pt x="141236" y="78282"/>
                  </a:lnTo>
                  <a:lnTo>
                    <a:pt x="151193" y="78282"/>
                  </a:lnTo>
                  <a:lnTo>
                    <a:pt x="151193" y="37566"/>
                  </a:lnTo>
                  <a:lnTo>
                    <a:pt x="151193" y="22364"/>
                  </a:lnTo>
                  <a:close/>
                </a:path>
                <a:path w="962025" h="217170">
                  <a:moveTo>
                    <a:pt x="184353" y="171602"/>
                  </a:moveTo>
                  <a:lnTo>
                    <a:pt x="182638" y="168541"/>
                  </a:lnTo>
                  <a:lnTo>
                    <a:pt x="182194" y="167728"/>
                  </a:lnTo>
                  <a:lnTo>
                    <a:pt x="179158" y="164782"/>
                  </a:lnTo>
                  <a:lnTo>
                    <a:pt x="171323" y="160693"/>
                  </a:lnTo>
                  <a:lnTo>
                    <a:pt x="166878" y="159677"/>
                  </a:lnTo>
                  <a:lnTo>
                    <a:pt x="156273" y="159677"/>
                  </a:lnTo>
                  <a:lnTo>
                    <a:pt x="151269" y="160896"/>
                  </a:lnTo>
                  <a:lnTo>
                    <a:pt x="146837" y="163372"/>
                  </a:lnTo>
                  <a:lnTo>
                    <a:pt x="142468" y="165760"/>
                  </a:lnTo>
                  <a:lnTo>
                    <a:pt x="139026" y="169125"/>
                  </a:lnTo>
                  <a:lnTo>
                    <a:pt x="136550" y="173482"/>
                  </a:lnTo>
                  <a:lnTo>
                    <a:pt x="134035" y="177787"/>
                  </a:lnTo>
                  <a:lnTo>
                    <a:pt x="132791" y="182676"/>
                  </a:lnTo>
                  <a:lnTo>
                    <a:pt x="132791" y="193636"/>
                  </a:lnTo>
                  <a:lnTo>
                    <a:pt x="156273" y="216750"/>
                  </a:lnTo>
                  <a:lnTo>
                    <a:pt x="166878" y="216750"/>
                  </a:lnTo>
                  <a:lnTo>
                    <a:pt x="171323" y="215734"/>
                  </a:lnTo>
                  <a:lnTo>
                    <a:pt x="179158" y="211594"/>
                  </a:lnTo>
                  <a:lnTo>
                    <a:pt x="182194" y="208584"/>
                  </a:lnTo>
                  <a:lnTo>
                    <a:pt x="182575" y="207899"/>
                  </a:lnTo>
                  <a:lnTo>
                    <a:pt x="184353" y="204736"/>
                  </a:lnTo>
                  <a:lnTo>
                    <a:pt x="176771" y="199885"/>
                  </a:lnTo>
                  <a:lnTo>
                    <a:pt x="175031" y="202539"/>
                  </a:lnTo>
                  <a:lnTo>
                    <a:pt x="172872" y="204546"/>
                  </a:lnTo>
                  <a:lnTo>
                    <a:pt x="167754" y="207225"/>
                  </a:lnTo>
                  <a:lnTo>
                    <a:pt x="164922" y="207899"/>
                  </a:lnTo>
                  <a:lnTo>
                    <a:pt x="158191" y="207899"/>
                  </a:lnTo>
                  <a:lnTo>
                    <a:pt x="142875" y="192100"/>
                  </a:lnTo>
                  <a:lnTo>
                    <a:pt x="142875" y="184289"/>
                  </a:lnTo>
                  <a:lnTo>
                    <a:pt x="158191" y="168541"/>
                  </a:lnTo>
                  <a:lnTo>
                    <a:pt x="164922" y="168541"/>
                  </a:lnTo>
                  <a:lnTo>
                    <a:pt x="167754" y="169202"/>
                  </a:lnTo>
                  <a:lnTo>
                    <a:pt x="172872" y="171881"/>
                  </a:lnTo>
                  <a:lnTo>
                    <a:pt x="175031" y="173888"/>
                  </a:lnTo>
                  <a:lnTo>
                    <a:pt x="176771" y="176568"/>
                  </a:lnTo>
                  <a:lnTo>
                    <a:pt x="184353" y="171602"/>
                  </a:lnTo>
                  <a:close/>
                </a:path>
                <a:path w="962025" h="217170">
                  <a:moveTo>
                    <a:pt x="221919" y="22364"/>
                  </a:moveTo>
                  <a:lnTo>
                    <a:pt x="211912" y="22364"/>
                  </a:lnTo>
                  <a:lnTo>
                    <a:pt x="211912" y="46113"/>
                  </a:lnTo>
                  <a:lnTo>
                    <a:pt x="180555" y="46113"/>
                  </a:lnTo>
                  <a:lnTo>
                    <a:pt x="180555" y="22364"/>
                  </a:lnTo>
                  <a:lnTo>
                    <a:pt x="170573" y="22364"/>
                  </a:lnTo>
                  <a:lnTo>
                    <a:pt x="170573" y="78282"/>
                  </a:lnTo>
                  <a:lnTo>
                    <a:pt x="180555" y="78282"/>
                  </a:lnTo>
                  <a:lnTo>
                    <a:pt x="180555" y="54876"/>
                  </a:lnTo>
                  <a:lnTo>
                    <a:pt x="211912" y="54876"/>
                  </a:lnTo>
                  <a:lnTo>
                    <a:pt x="211912" y="78282"/>
                  </a:lnTo>
                  <a:lnTo>
                    <a:pt x="221919" y="78282"/>
                  </a:lnTo>
                  <a:lnTo>
                    <a:pt x="221919" y="54876"/>
                  </a:lnTo>
                  <a:lnTo>
                    <a:pt x="221919" y="46113"/>
                  </a:lnTo>
                  <a:lnTo>
                    <a:pt x="221919" y="22364"/>
                  </a:lnTo>
                  <a:close/>
                </a:path>
                <a:path w="962025" h="217170">
                  <a:moveTo>
                    <a:pt x="242912" y="171602"/>
                  </a:moveTo>
                  <a:lnTo>
                    <a:pt x="225450" y="159677"/>
                  </a:lnTo>
                  <a:lnTo>
                    <a:pt x="214858" y="159677"/>
                  </a:lnTo>
                  <a:lnTo>
                    <a:pt x="209829" y="160896"/>
                  </a:lnTo>
                  <a:lnTo>
                    <a:pt x="205397" y="163372"/>
                  </a:lnTo>
                  <a:lnTo>
                    <a:pt x="201028" y="165760"/>
                  </a:lnTo>
                  <a:lnTo>
                    <a:pt x="197586" y="169125"/>
                  </a:lnTo>
                  <a:lnTo>
                    <a:pt x="195110" y="173482"/>
                  </a:lnTo>
                  <a:lnTo>
                    <a:pt x="192595" y="177787"/>
                  </a:lnTo>
                  <a:lnTo>
                    <a:pt x="191350" y="182676"/>
                  </a:lnTo>
                  <a:lnTo>
                    <a:pt x="191350" y="193636"/>
                  </a:lnTo>
                  <a:lnTo>
                    <a:pt x="214858" y="216750"/>
                  </a:lnTo>
                  <a:lnTo>
                    <a:pt x="225450" y="216750"/>
                  </a:lnTo>
                  <a:lnTo>
                    <a:pt x="229882" y="215734"/>
                  </a:lnTo>
                  <a:lnTo>
                    <a:pt x="237718" y="211594"/>
                  </a:lnTo>
                  <a:lnTo>
                    <a:pt x="240766" y="208584"/>
                  </a:lnTo>
                  <a:lnTo>
                    <a:pt x="241147" y="207899"/>
                  </a:lnTo>
                  <a:lnTo>
                    <a:pt x="242912" y="204736"/>
                  </a:lnTo>
                  <a:lnTo>
                    <a:pt x="235331" y="199885"/>
                  </a:lnTo>
                  <a:lnTo>
                    <a:pt x="233591" y="202539"/>
                  </a:lnTo>
                  <a:lnTo>
                    <a:pt x="231432" y="204546"/>
                  </a:lnTo>
                  <a:lnTo>
                    <a:pt x="226314" y="207225"/>
                  </a:lnTo>
                  <a:lnTo>
                    <a:pt x="223481" y="207899"/>
                  </a:lnTo>
                  <a:lnTo>
                    <a:pt x="216750" y="207899"/>
                  </a:lnTo>
                  <a:lnTo>
                    <a:pt x="201460" y="192100"/>
                  </a:lnTo>
                  <a:lnTo>
                    <a:pt x="201460" y="184289"/>
                  </a:lnTo>
                  <a:lnTo>
                    <a:pt x="216750" y="168541"/>
                  </a:lnTo>
                  <a:lnTo>
                    <a:pt x="223481" y="168541"/>
                  </a:lnTo>
                  <a:lnTo>
                    <a:pt x="226314" y="169202"/>
                  </a:lnTo>
                  <a:lnTo>
                    <a:pt x="231432" y="171881"/>
                  </a:lnTo>
                  <a:lnTo>
                    <a:pt x="233591" y="173888"/>
                  </a:lnTo>
                  <a:lnTo>
                    <a:pt x="235331" y="176568"/>
                  </a:lnTo>
                  <a:lnTo>
                    <a:pt x="242912" y="171602"/>
                  </a:lnTo>
                  <a:close/>
                </a:path>
                <a:path w="962025" h="217170">
                  <a:moveTo>
                    <a:pt x="308622" y="160210"/>
                  </a:moveTo>
                  <a:lnTo>
                    <a:pt x="299580" y="160210"/>
                  </a:lnTo>
                  <a:lnTo>
                    <a:pt x="265811" y="200914"/>
                  </a:lnTo>
                  <a:lnTo>
                    <a:pt x="265811" y="160210"/>
                  </a:lnTo>
                  <a:lnTo>
                    <a:pt x="255828" y="160210"/>
                  </a:lnTo>
                  <a:lnTo>
                    <a:pt x="255828" y="216128"/>
                  </a:lnTo>
                  <a:lnTo>
                    <a:pt x="264972" y="216128"/>
                  </a:lnTo>
                  <a:lnTo>
                    <a:pt x="277558" y="200914"/>
                  </a:lnTo>
                  <a:lnTo>
                    <a:pt x="298653" y="175399"/>
                  </a:lnTo>
                  <a:lnTo>
                    <a:pt x="298653" y="216128"/>
                  </a:lnTo>
                  <a:lnTo>
                    <a:pt x="308622" y="216128"/>
                  </a:lnTo>
                  <a:lnTo>
                    <a:pt x="308622" y="175399"/>
                  </a:lnTo>
                  <a:lnTo>
                    <a:pt x="308622" y="160210"/>
                  </a:lnTo>
                  <a:close/>
                </a:path>
                <a:path w="962025" h="217170">
                  <a:moveTo>
                    <a:pt x="310819" y="58940"/>
                  </a:moveTo>
                  <a:lnTo>
                    <a:pt x="310807" y="41554"/>
                  </a:lnTo>
                  <a:lnTo>
                    <a:pt x="308000" y="34925"/>
                  </a:lnTo>
                  <a:lnTo>
                    <a:pt x="303225" y="30810"/>
                  </a:lnTo>
                  <a:lnTo>
                    <a:pt x="300977" y="28879"/>
                  </a:lnTo>
                  <a:lnTo>
                    <a:pt x="300977" y="44310"/>
                  </a:lnTo>
                  <a:lnTo>
                    <a:pt x="300977" y="50228"/>
                  </a:lnTo>
                  <a:lnTo>
                    <a:pt x="299554" y="58267"/>
                  </a:lnTo>
                  <a:lnTo>
                    <a:pt x="295313" y="64274"/>
                  </a:lnTo>
                  <a:lnTo>
                    <a:pt x="288226" y="68237"/>
                  </a:lnTo>
                  <a:lnTo>
                    <a:pt x="278320" y="70167"/>
                  </a:lnTo>
                  <a:lnTo>
                    <a:pt x="278320" y="30810"/>
                  </a:lnTo>
                  <a:lnTo>
                    <a:pt x="285788" y="31305"/>
                  </a:lnTo>
                  <a:lnTo>
                    <a:pt x="291439" y="33197"/>
                  </a:lnTo>
                  <a:lnTo>
                    <a:pt x="295249" y="36512"/>
                  </a:lnTo>
                  <a:lnTo>
                    <a:pt x="299072" y="39751"/>
                  </a:lnTo>
                  <a:lnTo>
                    <a:pt x="300977" y="44310"/>
                  </a:lnTo>
                  <a:lnTo>
                    <a:pt x="300977" y="28879"/>
                  </a:lnTo>
                  <a:lnTo>
                    <a:pt x="296621" y="25133"/>
                  </a:lnTo>
                  <a:lnTo>
                    <a:pt x="288620" y="22402"/>
                  </a:lnTo>
                  <a:lnTo>
                    <a:pt x="278320" y="21844"/>
                  </a:lnTo>
                  <a:lnTo>
                    <a:pt x="278320" y="0"/>
                  </a:lnTo>
                  <a:lnTo>
                    <a:pt x="268541" y="0"/>
                  </a:lnTo>
                  <a:lnTo>
                    <a:pt x="268541" y="21844"/>
                  </a:lnTo>
                  <a:lnTo>
                    <a:pt x="268541" y="30810"/>
                  </a:lnTo>
                  <a:lnTo>
                    <a:pt x="268541" y="70053"/>
                  </a:lnTo>
                  <a:lnTo>
                    <a:pt x="261048" y="69570"/>
                  </a:lnTo>
                  <a:lnTo>
                    <a:pt x="255409" y="67627"/>
                  </a:lnTo>
                  <a:lnTo>
                    <a:pt x="247853" y="60883"/>
                  </a:lnTo>
                  <a:lnTo>
                    <a:pt x="245999" y="56197"/>
                  </a:lnTo>
                  <a:lnTo>
                    <a:pt x="246024" y="44310"/>
                  </a:lnTo>
                  <a:lnTo>
                    <a:pt x="247853" y="39801"/>
                  </a:lnTo>
                  <a:lnTo>
                    <a:pt x="255346" y="33197"/>
                  </a:lnTo>
                  <a:lnTo>
                    <a:pt x="260985" y="31305"/>
                  </a:lnTo>
                  <a:lnTo>
                    <a:pt x="268541" y="30810"/>
                  </a:lnTo>
                  <a:lnTo>
                    <a:pt x="268541" y="21844"/>
                  </a:lnTo>
                  <a:lnTo>
                    <a:pt x="258152" y="22402"/>
                  </a:lnTo>
                  <a:lnTo>
                    <a:pt x="250126" y="25133"/>
                  </a:lnTo>
                  <a:lnTo>
                    <a:pt x="238912" y="34823"/>
                  </a:lnTo>
                  <a:lnTo>
                    <a:pt x="236118" y="41554"/>
                  </a:lnTo>
                  <a:lnTo>
                    <a:pt x="236118" y="58940"/>
                  </a:lnTo>
                  <a:lnTo>
                    <a:pt x="268541" y="79032"/>
                  </a:lnTo>
                  <a:lnTo>
                    <a:pt x="268541" y="98742"/>
                  </a:lnTo>
                  <a:lnTo>
                    <a:pt x="278320" y="98742"/>
                  </a:lnTo>
                  <a:lnTo>
                    <a:pt x="278320" y="79032"/>
                  </a:lnTo>
                  <a:lnTo>
                    <a:pt x="285610" y="78193"/>
                  </a:lnTo>
                  <a:lnTo>
                    <a:pt x="308000" y="65697"/>
                  </a:lnTo>
                  <a:lnTo>
                    <a:pt x="310819" y="58940"/>
                  </a:lnTo>
                  <a:close/>
                </a:path>
                <a:path w="962025" h="217170">
                  <a:moveTo>
                    <a:pt x="377736" y="22364"/>
                  </a:moveTo>
                  <a:lnTo>
                    <a:pt x="368693" y="22364"/>
                  </a:lnTo>
                  <a:lnTo>
                    <a:pt x="334937" y="63093"/>
                  </a:lnTo>
                  <a:lnTo>
                    <a:pt x="334937" y="22364"/>
                  </a:lnTo>
                  <a:lnTo>
                    <a:pt x="324942" y="22364"/>
                  </a:lnTo>
                  <a:lnTo>
                    <a:pt x="324942" y="78282"/>
                  </a:lnTo>
                  <a:lnTo>
                    <a:pt x="334098" y="78282"/>
                  </a:lnTo>
                  <a:lnTo>
                    <a:pt x="346671" y="63093"/>
                  </a:lnTo>
                  <a:lnTo>
                    <a:pt x="367766" y="37566"/>
                  </a:lnTo>
                  <a:lnTo>
                    <a:pt x="367766" y="78282"/>
                  </a:lnTo>
                  <a:lnTo>
                    <a:pt x="377736" y="78282"/>
                  </a:lnTo>
                  <a:lnTo>
                    <a:pt x="377736" y="37566"/>
                  </a:lnTo>
                  <a:lnTo>
                    <a:pt x="377736" y="22364"/>
                  </a:lnTo>
                  <a:close/>
                </a:path>
                <a:path w="962025" h="217170">
                  <a:moveTo>
                    <a:pt x="380784" y="160210"/>
                  </a:moveTo>
                  <a:lnTo>
                    <a:pt x="371741" y="160210"/>
                  </a:lnTo>
                  <a:lnTo>
                    <a:pt x="337972" y="200914"/>
                  </a:lnTo>
                  <a:lnTo>
                    <a:pt x="337972" y="160210"/>
                  </a:lnTo>
                  <a:lnTo>
                    <a:pt x="327990" y="160210"/>
                  </a:lnTo>
                  <a:lnTo>
                    <a:pt x="327990" y="216128"/>
                  </a:lnTo>
                  <a:lnTo>
                    <a:pt x="337134" y="216128"/>
                  </a:lnTo>
                  <a:lnTo>
                    <a:pt x="349707" y="200914"/>
                  </a:lnTo>
                  <a:lnTo>
                    <a:pt x="370801" y="175399"/>
                  </a:lnTo>
                  <a:lnTo>
                    <a:pt x="370801" y="216128"/>
                  </a:lnTo>
                  <a:lnTo>
                    <a:pt x="380784" y="216128"/>
                  </a:lnTo>
                  <a:lnTo>
                    <a:pt x="380784" y="175399"/>
                  </a:lnTo>
                  <a:lnTo>
                    <a:pt x="380784" y="160210"/>
                  </a:lnTo>
                  <a:close/>
                </a:path>
                <a:path w="962025" h="217170">
                  <a:moveTo>
                    <a:pt x="448449" y="22364"/>
                  </a:moveTo>
                  <a:lnTo>
                    <a:pt x="438467" y="22364"/>
                  </a:lnTo>
                  <a:lnTo>
                    <a:pt x="438467" y="46113"/>
                  </a:lnTo>
                  <a:lnTo>
                    <a:pt x="407085" y="46113"/>
                  </a:lnTo>
                  <a:lnTo>
                    <a:pt x="407085" y="22364"/>
                  </a:lnTo>
                  <a:lnTo>
                    <a:pt x="397103" y="22364"/>
                  </a:lnTo>
                  <a:lnTo>
                    <a:pt x="397103" y="78282"/>
                  </a:lnTo>
                  <a:lnTo>
                    <a:pt x="407085" y="78282"/>
                  </a:lnTo>
                  <a:lnTo>
                    <a:pt x="407085" y="54876"/>
                  </a:lnTo>
                  <a:lnTo>
                    <a:pt x="438467" y="54876"/>
                  </a:lnTo>
                  <a:lnTo>
                    <a:pt x="438467" y="78282"/>
                  </a:lnTo>
                  <a:lnTo>
                    <a:pt x="448449" y="78282"/>
                  </a:lnTo>
                  <a:lnTo>
                    <a:pt x="448449" y="54876"/>
                  </a:lnTo>
                  <a:lnTo>
                    <a:pt x="448449" y="46113"/>
                  </a:lnTo>
                  <a:lnTo>
                    <a:pt x="448449" y="22364"/>
                  </a:lnTo>
                  <a:close/>
                </a:path>
                <a:path w="962025" h="217170">
                  <a:moveTo>
                    <a:pt x="822312" y="110350"/>
                  </a:moveTo>
                  <a:lnTo>
                    <a:pt x="809853" y="110350"/>
                  </a:lnTo>
                  <a:lnTo>
                    <a:pt x="791946" y="133921"/>
                  </a:lnTo>
                  <a:lnTo>
                    <a:pt x="773074" y="110350"/>
                  </a:lnTo>
                  <a:lnTo>
                    <a:pt x="760222" y="110350"/>
                  </a:lnTo>
                  <a:lnTo>
                    <a:pt x="760222" y="166751"/>
                  </a:lnTo>
                  <a:lnTo>
                    <a:pt x="774433" y="166751"/>
                  </a:lnTo>
                  <a:lnTo>
                    <a:pt x="774433" y="132270"/>
                  </a:lnTo>
                  <a:lnTo>
                    <a:pt x="791337" y="153327"/>
                  </a:lnTo>
                  <a:lnTo>
                    <a:pt x="791718" y="153327"/>
                  </a:lnTo>
                  <a:lnTo>
                    <a:pt x="808126" y="132270"/>
                  </a:lnTo>
                  <a:lnTo>
                    <a:pt x="808126" y="166751"/>
                  </a:lnTo>
                  <a:lnTo>
                    <a:pt x="822312" y="166751"/>
                  </a:lnTo>
                  <a:lnTo>
                    <a:pt x="822312" y="110350"/>
                  </a:lnTo>
                  <a:close/>
                </a:path>
                <a:path w="962025" h="217170">
                  <a:moveTo>
                    <a:pt x="895184" y="138544"/>
                  </a:moveTo>
                  <a:lnTo>
                    <a:pt x="893051" y="126784"/>
                  </a:lnTo>
                  <a:lnTo>
                    <a:pt x="890270" y="122516"/>
                  </a:lnTo>
                  <a:lnTo>
                    <a:pt x="886955" y="117424"/>
                  </a:lnTo>
                  <a:lnTo>
                    <a:pt x="880122" y="112979"/>
                  </a:lnTo>
                  <a:lnTo>
                    <a:pt x="880122" y="129032"/>
                  </a:lnTo>
                  <a:lnTo>
                    <a:pt x="880122" y="148336"/>
                  </a:lnTo>
                  <a:lnTo>
                    <a:pt x="873696" y="154711"/>
                  </a:lnTo>
                  <a:lnTo>
                    <a:pt x="856297" y="154711"/>
                  </a:lnTo>
                  <a:lnTo>
                    <a:pt x="849871" y="147955"/>
                  </a:lnTo>
                  <a:lnTo>
                    <a:pt x="849871" y="128778"/>
                  </a:lnTo>
                  <a:lnTo>
                    <a:pt x="856526" y="122516"/>
                  </a:lnTo>
                  <a:lnTo>
                    <a:pt x="873569" y="122516"/>
                  </a:lnTo>
                  <a:lnTo>
                    <a:pt x="880122" y="129032"/>
                  </a:lnTo>
                  <a:lnTo>
                    <a:pt x="880122" y="112979"/>
                  </a:lnTo>
                  <a:lnTo>
                    <a:pt x="877430" y="111226"/>
                  </a:lnTo>
                  <a:lnTo>
                    <a:pt x="864946" y="108978"/>
                  </a:lnTo>
                  <a:lnTo>
                    <a:pt x="852462" y="111226"/>
                  </a:lnTo>
                  <a:lnTo>
                    <a:pt x="842924" y="117424"/>
                  </a:lnTo>
                  <a:lnTo>
                    <a:pt x="836841" y="126784"/>
                  </a:lnTo>
                  <a:lnTo>
                    <a:pt x="834694" y="138544"/>
                  </a:lnTo>
                  <a:lnTo>
                    <a:pt x="836841" y="150304"/>
                  </a:lnTo>
                  <a:lnTo>
                    <a:pt x="842924" y="159689"/>
                  </a:lnTo>
                  <a:lnTo>
                    <a:pt x="852462" y="165887"/>
                  </a:lnTo>
                  <a:lnTo>
                    <a:pt x="864946" y="168122"/>
                  </a:lnTo>
                  <a:lnTo>
                    <a:pt x="877430" y="165887"/>
                  </a:lnTo>
                  <a:lnTo>
                    <a:pt x="886955" y="159689"/>
                  </a:lnTo>
                  <a:lnTo>
                    <a:pt x="890181" y="154711"/>
                  </a:lnTo>
                  <a:lnTo>
                    <a:pt x="893051" y="150304"/>
                  </a:lnTo>
                  <a:lnTo>
                    <a:pt x="895184" y="138544"/>
                  </a:lnTo>
                  <a:close/>
                </a:path>
                <a:path w="962025" h="217170">
                  <a:moveTo>
                    <a:pt x="961872" y="110350"/>
                  </a:moveTo>
                  <a:lnTo>
                    <a:pt x="947686" y="110350"/>
                  </a:lnTo>
                  <a:lnTo>
                    <a:pt x="921753" y="146062"/>
                  </a:lnTo>
                  <a:lnTo>
                    <a:pt x="921753" y="110350"/>
                  </a:lnTo>
                  <a:lnTo>
                    <a:pt x="907554" y="110350"/>
                  </a:lnTo>
                  <a:lnTo>
                    <a:pt x="907554" y="166763"/>
                  </a:lnTo>
                  <a:lnTo>
                    <a:pt x="921753" y="166763"/>
                  </a:lnTo>
                  <a:lnTo>
                    <a:pt x="947686" y="131025"/>
                  </a:lnTo>
                  <a:lnTo>
                    <a:pt x="947686" y="166763"/>
                  </a:lnTo>
                  <a:lnTo>
                    <a:pt x="961872" y="166763"/>
                  </a:lnTo>
                  <a:lnTo>
                    <a:pt x="961872" y="110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4272" y="460656"/>
              <a:ext cx="480474" cy="11280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136865" y="387337"/>
              <a:ext cx="735330" cy="29845"/>
            </a:xfrm>
            <a:custGeom>
              <a:avLst/>
              <a:gdLst/>
              <a:ahLst/>
              <a:cxnLst/>
              <a:rect l="l" t="t" r="r" b="b"/>
              <a:pathLst>
                <a:path w="735329" h="29845">
                  <a:moveTo>
                    <a:pt x="152260" y="12"/>
                  </a:moveTo>
                  <a:lnTo>
                    <a:pt x="3302" y="12"/>
                  </a:lnTo>
                  <a:lnTo>
                    <a:pt x="3302" y="6362"/>
                  </a:lnTo>
                  <a:lnTo>
                    <a:pt x="0" y="6362"/>
                  </a:lnTo>
                  <a:lnTo>
                    <a:pt x="0" y="22872"/>
                  </a:lnTo>
                  <a:lnTo>
                    <a:pt x="3289" y="22872"/>
                  </a:lnTo>
                  <a:lnTo>
                    <a:pt x="3289" y="29222"/>
                  </a:lnTo>
                  <a:lnTo>
                    <a:pt x="152260" y="29222"/>
                  </a:lnTo>
                  <a:lnTo>
                    <a:pt x="152260" y="22872"/>
                  </a:lnTo>
                  <a:lnTo>
                    <a:pt x="152260" y="6362"/>
                  </a:lnTo>
                  <a:lnTo>
                    <a:pt x="152260" y="12"/>
                  </a:lnTo>
                  <a:close/>
                </a:path>
                <a:path w="735329" h="29845">
                  <a:moveTo>
                    <a:pt x="364490" y="0"/>
                  </a:moveTo>
                  <a:lnTo>
                    <a:pt x="158026" y="0"/>
                  </a:lnTo>
                  <a:lnTo>
                    <a:pt x="158026" y="29248"/>
                  </a:lnTo>
                  <a:lnTo>
                    <a:pt x="364490" y="29248"/>
                  </a:lnTo>
                  <a:lnTo>
                    <a:pt x="364490" y="0"/>
                  </a:lnTo>
                  <a:close/>
                </a:path>
                <a:path w="735329" h="29845">
                  <a:moveTo>
                    <a:pt x="475716" y="0"/>
                  </a:moveTo>
                  <a:lnTo>
                    <a:pt x="370243" y="0"/>
                  </a:lnTo>
                  <a:lnTo>
                    <a:pt x="370243" y="29248"/>
                  </a:lnTo>
                  <a:lnTo>
                    <a:pt x="475716" y="29248"/>
                  </a:lnTo>
                  <a:lnTo>
                    <a:pt x="475716" y="0"/>
                  </a:lnTo>
                  <a:close/>
                </a:path>
                <a:path w="735329" h="29845">
                  <a:moveTo>
                    <a:pt x="548462" y="0"/>
                  </a:moveTo>
                  <a:lnTo>
                    <a:pt x="481469" y="0"/>
                  </a:lnTo>
                  <a:lnTo>
                    <a:pt x="481469" y="29248"/>
                  </a:lnTo>
                  <a:lnTo>
                    <a:pt x="548462" y="29248"/>
                  </a:lnTo>
                  <a:lnTo>
                    <a:pt x="548462" y="0"/>
                  </a:lnTo>
                  <a:close/>
                </a:path>
                <a:path w="735329" h="29845">
                  <a:moveTo>
                    <a:pt x="620725" y="0"/>
                  </a:moveTo>
                  <a:lnTo>
                    <a:pt x="554240" y="0"/>
                  </a:lnTo>
                  <a:lnTo>
                    <a:pt x="554240" y="29248"/>
                  </a:lnTo>
                  <a:lnTo>
                    <a:pt x="620725" y="29248"/>
                  </a:lnTo>
                  <a:lnTo>
                    <a:pt x="620725" y="0"/>
                  </a:lnTo>
                  <a:close/>
                </a:path>
                <a:path w="735329" h="29845">
                  <a:moveTo>
                    <a:pt x="735101" y="6362"/>
                  </a:moveTo>
                  <a:lnTo>
                    <a:pt x="731786" y="6362"/>
                  </a:lnTo>
                  <a:lnTo>
                    <a:pt x="731786" y="12"/>
                  </a:lnTo>
                  <a:lnTo>
                    <a:pt x="626491" y="12"/>
                  </a:lnTo>
                  <a:lnTo>
                    <a:pt x="626491" y="6362"/>
                  </a:lnTo>
                  <a:lnTo>
                    <a:pt x="626491" y="22872"/>
                  </a:lnTo>
                  <a:lnTo>
                    <a:pt x="626491" y="29222"/>
                  </a:lnTo>
                  <a:lnTo>
                    <a:pt x="731799" y="29222"/>
                  </a:lnTo>
                  <a:lnTo>
                    <a:pt x="731799" y="22872"/>
                  </a:lnTo>
                  <a:lnTo>
                    <a:pt x="735101" y="22872"/>
                  </a:lnTo>
                  <a:lnTo>
                    <a:pt x="735101" y="63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8327"/>
            <a:ext cx="9144000" cy="480364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37375" y="1799844"/>
            <a:ext cx="2828925" cy="21196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98450" marR="140335" indent="-285750">
              <a:lnSpc>
                <a:spcPct val="110000"/>
              </a:lnSpc>
              <a:spcBef>
                <a:spcPts val="50"/>
              </a:spcBef>
              <a:buClr>
                <a:srgbClr val="004E9E"/>
              </a:buClr>
              <a:buFont typeface="Microsoft Sans Serif"/>
              <a:buChar char="•"/>
              <a:tabLst>
                <a:tab pos="298450" algn="l"/>
              </a:tabLst>
            </a:pPr>
            <a:r>
              <a:rPr sz="1400" dirty="0">
                <a:latin typeface="Trebuchet MS"/>
                <a:cs typeface="Trebuchet MS"/>
              </a:rPr>
              <a:t>Регулярность</a:t>
            </a:r>
            <a:r>
              <a:rPr sz="1400" spc="28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ведения </a:t>
            </a:r>
            <a:r>
              <a:rPr sz="1400" dirty="0">
                <a:latin typeface="Trebuchet MS"/>
                <a:cs typeface="Trebuchet MS"/>
              </a:rPr>
              <a:t>бюджета</a:t>
            </a:r>
            <a:r>
              <a:rPr sz="1400" spc="1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на</a:t>
            </a:r>
            <a:r>
              <a:rPr sz="1400" spc="12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краткосрочный </a:t>
            </a:r>
            <a:r>
              <a:rPr sz="1400" dirty="0">
                <a:latin typeface="Trebuchet MS"/>
                <a:cs typeface="Trebuchet MS"/>
              </a:rPr>
              <a:t>и</a:t>
            </a:r>
            <a:r>
              <a:rPr sz="1400" spc="1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долгосрочный</a:t>
            </a:r>
            <a:r>
              <a:rPr sz="1400" spc="12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периоды</a:t>
            </a:r>
            <a:endParaRPr sz="1400">
              <a:latin typeface="Trebuchet MS"/>
              <a:cs typeface="Trebuchet MS"/>
            </a:endParaRPr>
          </a:p>
          <a:p>
            <a:pPr marL="298450" marR="115570" indent="-285750">
              <a:lnSpc>
                <a:spcPct val="112900"/>
              </a:lnSpc>
              <a:spcBef>
                <a:spcPts val="505"/>
              </a:spcBef>
              <a:buClr>
                <a:srgbClr val="004E9E"/>
              </a:buClr>
              <a:buFont typeface="Microsoft Sans Serif"/>
              <a:buChar char="•"/>
              <a:tabLst>
                <a:tab pos="298450" algn="l"/>
              </a:tabLst>
            </a:pPr>
            <a:r>
              <a:rPr sz="1400" spc="55" dirty="0">
                <a:latin typeface="Trebuchet MS"/>
                <a:cs typeface="Trebuchet MS"/>
              </a:rPr>
              <a:t>Полное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отражение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доходов </a:t>
            </a:r>
            <a:r>
              <a:rPr sz="1400" dirty="0">
                <a:latin typeface="Trebuchet MS"/>
                <a:cs typeface="Trebuchet MS"/>
              </a:rPr>
              <a:t>и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расходов</a:t>
            </a:r>
            <a:endParaRPr sz="1400">
              <a:latin typeface="Trebuchet MS"/>
              <a:cs typeface="Trebuchet MS"/>
            </a:endParaRPr>
          </a:p>
          <a:p>
            <a:pPr marL="298450" marR="5080" indent="-285750">
              <a:lnSpc>
                <a:spcPct val="112900"/>
              </a:lnSpc>
              <a:spcBef>
                <a:spcPts val="500"/>
              </a:spcBef>
              <a:buClr>
                <a:srgbClr val="004E9E"/>
              </a:buClr>
              <a:buFont typeface="Microsoft Sans Serif"/>
              <a:buChar char="•"/>
              <a:tabLst>
                <a:tab pos="298450" algn="l"/>
              </a:tabLst>
            </a:pPr>
            <a:r>
              <a:rPr sz="1400" spc="50" dirty="0">
                <a:latin typeface="Trebuchet MS"/>
                <a:cs typeface="Trebuchet MS"/>
              </a:rPr>
              <a:t>Поиск</a:t>
            </a:r>
            <a:r>
              <a:rPr sz="1400" spc="114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вариантов</a:t>
            </a:r>
            <a:r>
              <a:rPr sz="1400" spc="13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увеличения доходов</a:t>
            </a:r>
            <a:endParaRPr sz="1400">
              <a:latin typeface="Trebuchet MS"/>
              <a:cs typeface="Trebuchet MS"/>
            </a:endParaRPr>
          </a:p>
          <a:p>
            <a:pPr marL="297815" indent="-285115">
              <a:lnSpc>
                <a:spcPct val="100000"/>
              </a:lnSpc>
              <a:spcBef>
                <a:spcPts val="720"/>
              </a:spcBef>
              <a:buClr>
                <a:srgbClr val="004E9E"/>
              </a:buClr>
              <a:buFont typeface="Microsoft Sans Serif"/>
              <a:buChar char="•"/>
              <a:tabLst>
                <a:tab pos="297815" algn="l"/>
              </a:tabLst>
            </a:pPr>
            <a:r>
              <a:rPr sz="1400" spc="45" dirty="0">
                <a:latin typeface="Trebuchet MS"/>
                <a:cs typeface="Trebuchet MS"/>
              </a:rPr>
              <a:t>Приоритезация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расходов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0023" y="431291"/>
            <a:ext cx="2317750" cy="5956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425"/>
              </a:spcBef>
            </a:pPr>
            <a:r>
              <a:rPr spc="-10" dirty="0"/>
              <a:t>Принципы </a:t>
            </a:r>
            <a:r>
              <a:rPr dirty="0"/>
              <a:t>ведения</a:t>
            </a:r>
            <a:r>
              <a:rPr spc="-5" dirty="0"/>
              <a:t> </a:t>
            </a:r>
            <a:r>
              <a:rPr spc="55" dirty="0"/>
              <a:t>бюджета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384351"/>
            <a:ext cx="425450" cy="859790"/>
          </a:xfrm>
          <a:custGeom>
            <a:avLst/>
            <a:gdLst/>
            <a:ahLst/>
            <a:cxnLst/>
            <a:rect l="l" t="t" r="r" b="b"/>
            <a:pathLst>
              <a:path w="425450" h="859790">
                <a:moveTo>
                  <a:pt x="425302" y="0"/>
                </a:moveTo>
                <a:lnTo>
                  <a:pt x="0" y="0"/>
                </a:lnTo>
                <a:lnTo>
                  <a:pt x="0" y="859657"/>
                </a:lnTo>
                <a:lnTo>
                  <a:pt x="425302" y="859657"/>
                </a:lnTo>
                <a:lnTo>
                  <a:pt x="425302" y="0"/>
                </a:lnTo>
                <a:close/>
              </a:path>
            </a:pathLst>
          </a:custGeom>
          <a:solidFill>
            <a:srgbClr val="33B5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817" y="4094435"/>
            <a:ext cx="1001187" cy="86042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265663" y="1799844"/>
            <a:ext cx="3242945" cy="211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177800" indent="-285750">
              <a:lnSpc>
                <a:spcPct val="107100"/>
              </a:lnSpc>
              <a:spcBef>
                <a:spcPts val="100"/>
              </a:spcBef>
              <a:buClr>
                <a:srgbClr val="004E9E"/>
              </a:buClr>
              <a:buFont typeface="Microsoft Sans Serif"/>
              <a:buChar char="•"/>
              <a:tabLst>
                <a:tab pos="298450" algn="l"/>
              </a:tabLst>
            </a:pPr>
            <a:r>
              <a:rPr sz="1400" spc="20" dirty="0">
                <a:latin typeface="Trebuchet MS"/>
                <a:cs typeface="Trebuchet MS"/>
              </a:rPr>
              <a:t>Использование</a:t>
            </a:r>
            <a:r>
              <a:rPr sz="1400" spc="65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налоговых</a:t>
            </a:r>
            <a:r>
              <a:rPr sz="1400" spc="5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льгот </a:t>
            </a:r>
            <a:r>
              <a:rPr sz="1400" dirty="0">
                <a:latin typeface="Trebuchet MS"/>
                <a:cs typeface="Trebuchet MS"/>
              </a:rPr>
              <a:t>и</a:t>
            </a:r>
            <a:r>
              <a:rPr sz="1400" spc="4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налоговых</a:t>
            </a:r>
            <a:r>
              <a:rPr sz="1400" spc="3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вычетов</a:t>
            </a:r>
            <a:endParaRPr sz="1400">
              <a:latin typeface="Trebuchet MS"/>
              <a:cs typeface="Trebuchet MS"/>
            </a:endParaRPr>
          </a:p>
          <a:p>
            <a:pPr marL="297815" indent="-285115">
              <a:lnSpc>
                <a:spcPct val="100000"/>
              </a:lnSpc>
              <a:spcBef>
                <a:spcPts val="815"/>
              </a:spcBef>
              <a:buClr>
                <a:srgbClr val="004E9E"/>
              </a:buClr>
              <a:buFont typeface="Microsoft Sans Serif"/>
              <a:buChar char="•"/>
              <a:tabLst>
                <a:tab pos="297815" algn="l"/>
              </a:tabLst>
            </a:pPr>
            <a:r>
              <a:rPr sz="1400" spc="20" dirty="0">
                <a:latin typeface="Trebuchet MS"/>
                <a:cs typeface="Trebuchet MS"/>
              </a:rPr>
              <a:t>Отслеживание</a:t>
            </a:r>
            <a:r>
              <a:rPr sz="1400" spc="19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скидок</a:t>
            </a:r>
            <a:endParaRPr sz="1400">
              <a:latin typeface="Trebuchet MS"/>
              <a:cs typeface="Trebuchet MS"/>
            </a:endParaRPr>
          </a:p>
          <a:p>
            <a:pPr marL="298450" marR="241300" indent="-285750">
              <a:lnSpc>
                <a:spcPct val="112900"/>
              </a:lnSpc>
              <a:spcBef>
                <a:spcPts val="505"/>
              </a:spcBef>
              <a:buClr>
                <a:srgbClr val="004E9E"/>
              </a:buClr>
              <a:buFont typeface="Microsoft Sans Serif"/>
              <a:buChar char="•"/>
              <a:tabLst>
                <a:tab pos="298450" algn="l"/>
              </a:tabLst>
            </a:pPr>
            <a:r>
              <a:rPr sz="1400" spc="50" dirty="0">
                <a:latin typeface="Trebuchet MS"/>
                <a:cs typeface="Trebuchet MS"/>
              </a:rPr>
              <a:t>Формирование</a:t>
            </a:r>
            <a:r>
              <a:rPr sz="1400" spc="7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списка</a:t>
            </a:r>
            <a:r>
              <a:rPr sz="1400" spc="6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покупок </a:t>
            </a:r>
            <a:r>
              <a:rPr sz="1400" dirty="0">
                <a:latin typeface="Trebuchet MS"/>
                <a:cs typeface="Trebuchet MS"/>
              </a:rPr>
              <a:t>при</a:t>
            </a:r>
            <a:r>
              <a:rPr sz="1400" spc="60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посещении</a:t>
            </a:r>
            <a:r>
              <a:rPr sz="1400" spc="6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торговых</a:t>
            </a:r>
            <a:r>
              <a:rPr sz="1400" spc="4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точек</a:t>
            </a:r>
            <a:endParaRPr sz="1400">
              <a:latin typeface="Trebuchet MS"/>
              <a:cs typeface="Trebuchet MS"/>
            </a:endParaRPr>
          </a:p>
          <a:p>
            <a:pPr marL="298450" marR="5080" indent="-285750">
              <a:lnSpc>
                <a:spcPct val="110000"/>
              </a:lnSpc>
              <a:spcBef>
                <a:spcPts val="550"/>
              </a:spcBef>
              <a:buClr>
                <a:srgbClr val="004E9E"/>
              </a:buClr>
              <a:buFont typeface="Microsoft Sans Serif"/>
              <a:buChar char="•"/>
              <a:tabLst>
                <a:tab pos="298450" algn="l"/>
              </a:tabLst>
            </a:pPr>
            <a:r>
              <a:rPr sz="1400" dirty="0">
                <a:latin typeface="Trebuchet MS"/>
                <a:cs typeface="Trebuchet MS"/>
              </a:rPr>
              <a:t>Наличие</a:t>
            </a:r>
            <a:r>
              <a:rPr sz="1400" spc="9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резерва,</a:t>
            </a:r>
            <a:r>
              <a:rPr sz="1400" spc="9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так</a:t>
            </a:r>
            <a:r>
              <a:rPr sz="1400" spc="9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называемой </a:t>
            </a:r>
            <a:r>
              <a:rPr sz="1400" dirty="0">
                <a:latin typeface="Trebuchet MS"/>
                <a:cs typeface="Trebuchet MS"/>
              </a:rPr>
              <a:t>подушки</a:t>
            </a:r>
            <a:r>
              <a:rPr sz="1400" spc="15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безопасности,</a:t>
            </a:r>
            <a:r>
              <a:rPr sz="1400" spc="14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хотя</a:t>
            </a:r>
            <a:r>
              <a:rPr sz="1400" spc="15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бы</a:t>
            </a:r>
            <a:r>
              <a:rPr sz="1400" spc="50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на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3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месяца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7375" y="1815083"/>
            <a:ext cx="5250180" cy="210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Clr>
                <a:srgbClr val="004E9E"/>
              </a:buClr>
              <a:buFont typeface="Microsoft Sans Serif"/>
              <a:buChar char="•"/>
              <a:tabLst>
                <a:tab pos="297815" algn="l"/>
              </a:tabLst>
            </a:pPr>
            <a:r>
              <a:rPr sz="1400" dirty="0">
                <a:latin typeface="Trebuchet MS"/>
                <a:cs typeface="Trebuchet MS"/>
              </a:rPr>
              <a:t>Определите,</a:t>
            </a:r>
            <a:r>
              <a:rPr sz="1400" spc="8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какую</a:t>
            </a:r>
            <a:r>
              <a:rPr sz="1400" spc="8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сумму</a:t>
            </a:r>
            <a:r>
              <a:rPr sz="1400" spc="9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вы</a:t>
            </a:r>
            <a:r>
              <a:rPr sz="1400" spc="9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готовы</a:t>
            </a:r>
            <a:r>
              <a:rPr sz="1400" spc="9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и</a:t>
            </a:r>
            <a:r>
              <a:rPr sz="1400" spc="10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можете</a:t>
            </a:r>
            <a:r>
              <a:rPr sz="1400" spc="9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потратить.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Clr>
                <a:srgbClr val="004E9E"/>
              </a:buClr>
              <a:buFont typeface="Microsoft Sans Serif"/>
              <a:buChar char="•"/>
            </a:pPr>
            <a:endParaRPr sz="1400">
              <a:latin typeface="Trebuchet MS"/>
              <a:cs typeface="Trebuchet MS"/>
            </a:endParaRPr>
          </a:p>
          <a:p>
            <a:pPr marL="298450" marR="979805" indent="-285750">
              <a:lnSpc>
                <a:spcPct val="107100"/>
              </a:lnSpc>
              <a:buClr>
                <a:srgbClr val="004E9E"/>
              </a:buClr>
              <a:buFont typeface="Microsoft Sans Serif"/>
              <a:buChar char="•"/>
              <a:tabLst>
                <a:tab pos="298450" algn="l"/>
              </a:tabLst>
            </a:pPr>
            <a:r>
              <a:rPr sz="1400" dirty="0">
                <a:latin typeface="Trebuchet MS"/>
                <a:cs typeface="Trebuchet MS"/>
              </a:rPr>
              <a:t>Если</a:t>
            </a:r>
            <a:r>
              <a:rPr sz="1400" spc="10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нужны</a:t>
            </a:r>
            <a:r>
              <a:rPr sz="1400" spc="10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дополнительные</a:t>
            </a:r>
            <a:r>
              <a:rPr sz="1400" spc="10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деньги,</a:t>
            </a:r>
            <a:r>
              <a:rPr sz="1400" spc="9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оцените, </a:t>
            </a:r>
            <a:r>
              <a:rPr sz="1400" spc="50" dirty="0">
                <a:latin typeface="Trebuchet MS"/>
                <a:cs typeface="Trebuchet MS"/>
              </a:rPr>
              <a:t>сможете</a:t>
            </a:r>
            <a:r>
              <a:rPr sz="1400" spc="4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ли</a:t>
            </a:r>
            <a:r>
              <a:rPr sz="1400" spc="4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вы</a:t>
            </a:r>
            <a:r>
              <a:rPr sz="1400" spc="4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сэкономить</a:t>
            </a:r>
            <a:r>
              <a:rPr sz="1400" spc="4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на</a:t>
            </a:r>
            <a:r>
              <a:rPr sz="1400" spc="3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чем-</a:t>
            </a:r>
            <a:r>
              <a:rPr sz="1400" spc="50" dirty="0">
                <a:latin typeface="Trebuchet MS"/>
                <a:cs typeface="Trebuchet MS"/>
              </a:rPr>
              <a:t>то </a:t>
            </a:r>
            <a:r>
              <a:rPr sz="1400" spc="35" dirty="0">
                <a:latin typeface="Trebuchet MS"/>
                <a:cs typeface="Trebuchet MS"/>
              </a:rPr>
              <a:t>другом?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90"/>
              </a:spcBef>
              <a:buClr>
                <a:srgbClr val="004E9E"/>
              </a:buClr>
              <a:buFont typeface="Microsoft Sans Serif"/>
              <a:buChar char="•"/>
            </a:pPr>
            <a:endParaRPr sz="1400">
              <a:latin typeface="Trebuchet MS"/>
              <a:cs typeface="Trebuchet MS"/>
            </a:endParaRPr>
          </a:p>
          <a:p>
            <a:pPr marL="297815" indent="-285115">
              <a:lnSpc>
                <a:spcPct val="100000"/>
              </a:lnSpc>
              <a:buClr>
                <a:srgbClr val="004E9E"/>
              </a:buClr>
              <a:buFont typeface="Microsoft Sans Serif"/>
              <a:buChar char="•"/>
              <a:tabLst>
                <a:tab pos="297815" algn="l"/>
              </a:tabLst>
            </a:pPr>
            <a:r>
              <a:rPr sz="1400" spc="10" dirty="0">
                <a:latin typeface="Trebuchet MS"/>
                <a:cs typeface="Trebuchet MS"/>
              </a:rPr>
              <a:t>Составьте</a:t>
            </a:r>
            <a:r>
              <a:rPr sz="1400" spc="114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список</a:t>
            </a:r>
            <a:r>
              <a:rPr sz="1400" spc="110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покупок</a:t>
            </a:r>
            <a:r>
              <a:rPr sz="1400" spc="110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и</a:t>
            </a:r>
            <a:r>
              <a:rPr sz="1400" spc="12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следуйте</a:t>
            </a:r>
            <a:r>
              <a:rPr sz="1400" spc="12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ему.</a:t>
            </a:r>
            <a:endParaRPr sz="1400">
              <a:latin typeface="Trebuchet MS"/>
              <a:cs typeface="Trebuchet MS"/>
            </a:endParaRPr>
          </a:p>
          <a:p>
            <a:pPr marL="298450" marR="833755" indent="-285750">
              <a:lnSpc>
                <a:spcPct val="107100"/>
              </a:lnSpc>
              <a:spcBef>
                <a:spcPts val="695"/>
              </a:spcBef>
              <a:buClr>
                <a:srgbClr val="004E9E"/>
              </a:buClr>
              <a:buFont typeface="Microsoft Sans Serif"/>
              <a:buChar char="•"/>
              <a:tabLst>
                <a:tab pos="298450" algn="l"/>
              </a:tabLst>
            </a:pPr>
            <a:r>
              <a:rPr sz="1400" spc="55" dirty="0">
                <a:latin typeface="Trebuchet MS"/>
                <a:cs typeface="Trebuchet MS"/>
              </a:rPr>
              <a:t>Обращайте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внимание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на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кэшбек,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акции,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бонусы </a:t>
            </a:r>
            <a:r>
              <a:rPr sz="1400" spc="55" dirty="0">
                <a:latin typeface="Trebuchet MS"/>
                <a:cs typeface="Trebuchet MS"/>
              </a:rPr>
              <a:t>от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партнеров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spc="280" dirty="0">
                <a:latin typeface="Trebuchet MS"/>
                <a:cs typeface="Trebuchet MS"/>
              </a:rPr>
              <a:t>–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они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помогут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сэкономить.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0023" y="431291"/>
            <a:ext cx="2732405" cy="5956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425"/>
              </a:spcBef>
            </a:pPr>
            <a:r>
              <a:rPr spc="65" dirty="0"/>
              <a:t>Как</a:t>
            </a:r>
            <a:r>
              <a:rPr spc="-114" dirty="0"/>
              <a:t> </a:t>
            </a:r>
            <a:r>
              <a:rPr dirty="0"/>
              <a:t>не</a:t>
            </a:r>
            <a:r>
              <a:rPr spc="-105" dirty="0"/>
              <a:t> </a:t>
            </a:r>
            <a:r>
              <a:rPr spc="-10" dirty="0"/>
              <a:t>потратить </a:t>
            </a:r>
            <a:r>
              <a:rPr dirty="0"/>
              <a:t>лишнего</a:t>
            </a:r>
            <a:r>
              <a:rPr spc="-45" dirty="0"/>
              <a:t> </a:t>
            </a:r>
            <a:r>
              <a:rPr dirty="0"/>
              <a:t>в</a:t>
            </a:r>
            <a:r>
              <a:rPr spc="-35" dirty="0"/>
              <a:t> </a:t>
            </a:r>
            <a:r>
              <a:rPr spc="-10" dirty="0"/>
              <a:t>праздники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384351"/>
            <a:ext cx="425450" cy="859790"/>
          </a:xfrm>
          <a:custGeom>
            <a:avLst/>
            <a:gdLst/>
            <a:ahLst/>
            <a:cxnLst/>
            <a:rect l="l" t="t" r="r" b="b"/>
            <a:pathLst>
              <a:path w="425450" h="859790">
                <a:moveTo>
                  <a:pt x="425302" y="0"/>
                </a:moveTo>
                <a:lnTo>
                  <a:pt x="0" y="0"/>
                </a:lnTo>
                <a:lnTo>
                  <a:pt x="0" y="859657"/>
                </a:lnTo>
                <a:lnTo>
                  <a:pt x="425302" y="859657"/>
                </a:lnTo>
                <a:lnTo>
                  <a:pt x="425302" y="0"/>
                </a:lnTo>
                <a:close/>
              </a:path>
            </a:pathLst>
          </a:custGeom>
          <a:solidFill>
            <a:srgbClr val="33B5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17" y="4094435"/>
            <a:ext cx="1001187" cy="86042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270889" y="2746317"/>
            <a:ext cx="3865879" cy="2397760"/>
            <a:chOff x="5270889" y="2746317"/>
            <a:chExt cx="3865879" cy="23977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5548" y="2746317"/>
              <a:ext cx="1710832" cy="239718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0889" y="3361747"/>
              <a:ext cx="2223780" cy="176486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8327"/>
            <a:ext cx="9144000" cy="48036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6743" y="3807827"/>
            <a:ext cx="1805558" cy="89536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33733" y="1403604"/>
            <a:ext cx="6103620" cy="26441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720"/>
              </a:spcBef>
              <a:buClr>
                <a:srgbClr val="004E9E"/>
              </a:buClr>
              <a:buFont typeface="Microsoft Sans Serif"/>
              <a:buChar char="•"/>
              <a:tabLst>
                <a:tab pos="297815" algn="l"/>
              </a:tabLst>
            </a:pPr>
            <a:r>
              <a:rPr sz="1400" spc="65" dirty="0">
                <a:latin typeface="Trebuchet MS"/>
                <a:cs typeface="Trebuchet MS"/>
              </a:rPr>
              <a:t>Пособие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по</a:t>
            </a:r>
            <a:r>
              <a:rPr sz="1400" spc="25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беременности</a:t>
            </a:r>
            <a:r>
              <a:rPr sz="1400" spc="25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и</a:t>
            </a:r>
            <a:r>
              <a:rPr sz="1400" spc="3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родам.</a:t>
            </a:r>
            <a:endParaRPr sz="1400">
              <a:latin typeface="Trebuchet MS"/>
              <a:cs typeface="Trebuchet MS"/>
            </a:endParaRPr>
          </a:p>
          <a:p>
            <a:pPr marL="297815" indent="-285115">
              <a:lnSpc>
                <a:spcPct val="100000"/>
              </a:lnSpc>
              <a:spcBef>
                <a:spcPts val="625"/>
              </a:spcBef>
              <a:buClr>
                <a:srgbClr val="004E9E"/>
              </a:buClr>
              <a:buFont typeface="Microsoft Sans Serif"/>
              <a:buChar char="•"/>
              <a:tabLst>
                <a:tab pos="297815" algn="l"/>
              </a:tabLst>
            </a:pPr>
            <a:r>
              <a:rPr sz="1400" spc="20" dirty="0">
                <a:latin typeface="Trebuchet MS"/>
                <a:cs typeface="Trebuchet MS"/>
              </a:rPr>
              <a:t>Единовременное</a:t>
            </a:r>
            <a:r>
              <a:rPr sz="1400" spc="85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пособие</a:t>
            </a:r>
            <a:r>
              <a:rPr sz="1400" spc="9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при</a:t>
            </a:r>
            <a:r>
              <a:rPr sz="1400" spc="10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рождении</a:t>
            </a:r>
            <a:r>
              <a:rPr sz="1400" spc="9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ребенка.</a:t>
            </a:r>
            <a:endParaRPr sz="1400">
              <a:latin typeface="Trebuchet MS"/>
              <a:cs typeface="Trebuchet MS"/>
            </a:endParaRPr>
          </a:p>
          <a:p>
            <a:pPr marL="297815" indent="-285115">
              <a:lnSpc>
                <a:spcPct val="100000"/>
              </a:lnSpc>
              <a:spcBef>
                <a:spcPts val="625"/>
              </a:spcBef>
              <a:buClr>
                <a:srgbClr val="004E9E"/>
              </a:buClr>
              <a:buFont typeface="Microsoft Sans Serif"/>
              <a:buChar char="•"/>
              <a:tabLst>
                <a:tab pos="297815" algn="l"/>
              </a:tabLst>
            </a:pPr>
            <a:r>
              <a:rPr sz="1400" spc="10" dirty="0">
                <a:latin typeface="Trebuchet MS"/>
                <a:cs typeface="Trebuchet MS"/>
              </a:rPr>
              <a:t>Единое</a:t>
            </a:r>
            <a:r>
              <a:rPr sz="1400" spc="40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пособие</a:t>
            </a:r>
            <a:r>
              <a:rPr sz="1400" spc="40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для</a:t>
            </a:r>
            <a:r>
              <a:rPr sz="1400" spc="40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беременных</a:t>
            </a:r>
            <a:r>
              <a:rPr sz="1400" spc="3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(при</a:t>
            </a:r>
            <a:r>
              <a:rPr sz="1400" spc="50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определенных</a:t>
            </a:r>
            <a:r>
              <a:rPr sz="1400" spc="3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условиях).</a:t>
            </a:r>
            <a:endParaRPr sz="1400">
              <a:latin typeface="Trebuchet MS"/>
              <a:cs typeface="Trebuchet MS"/>
            </a:endParaRPr>
          </a:p>
          <a:p>
            <a:pPr marL="297815" indent="-285115">
              <a:lnSpc>
                <a:spcPct val="100000"/>
              </a:lnSpc>
              <a:spcBef>
                <a:spcPts val="625"/>
              </a:spcBef>
              <a:buClr>
                <a:srgbClr val="004E9E"/>
              </a:buClr>
              <a:buFont typeface="Microsoft Sans Serif"/>
              <a:buChar char="•"/>
              <a:tabLst>
                <a:tab pos="297815" algn="l"/>
              </a:tabLst>
            </a:pPr>
            <a:r>
              <a:rPr sz="1400" spc="65" dirty="0">
                <a:latin typeface="Trebuchet MS"/>
                <a:cs typeface="Trebuchet MS"/>
              </a:rPr>
              <a:t>Пособие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по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уходу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за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ребенком</a:t>
            </a:r>
            <a:r>
              <a:rPr sz="1400" dirty="0">
                <a:latin typeface="Trebuchet MS"/>
                <a:cs typeface="Trebuchet MS"/>
              </a:rPr>
              <a:t> до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spc="-114" dirty="0">
                <a:latin typeface="Trebuchet MS"/>
                <a:cs typeface="Trebuchet MS"/>
              </a:rPr>
              <a:t>1,5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лет.</a:t>
            </a:r>
            <a:endParaRPr sz="1400">
              <a:latin typeface="Trebuchet MS"/>
              <a:cs typeface="Trebuchet MS"/>
            </a:endParaRPr>
          </a:p>
          <a:p>
            <a:pPr marL="297815" indent="-285115">
              <a:lnSpc>
                <a:spcPct val="100000"/>
              </a:lnSpc>
              <a:spcBef>
                <a:spcPts val="600"/>
              </a:spcBef>
              <a:buClr>
                <a:srgbClr val="004E9E"/>
              </a:buClr>
              <a:buFont typeface="Microsoft Sans Serif"/>
              <a:buChar char="•"/>
              <a:tabLst>
                <a:tab pos="297815" algn="l"/>
              </a:tabLst>
            </a:pPr>
            <a:r>
              <a:rPr sz="1400" spc="20" dirty="0">
                <a:latin typeface="Trebuchet MS"/>
                <a:cs typeface="Trebuchet MS"/>
              </a:rPr>
              <a:t>Единое </a:t>
            </a:r>
            <a:r>
              <a:rPr sz="1400" spc="55" dirty="0">
                <a:latin typeface="Trebuchet MS"/>
                <a:cs typeface="Trebuchet MS"/>
              </a:rPr>
              <a:t>пособие</a:t>
            </a:r>
            <a:r>
              <a:rPr sz="1400" spc="2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для</a:t>
            </a:r>
            <a:r>
              <a:rPr sz="1400" spc="25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малообеспеченных </a:t>
            </a:r>
            <a:r>
              <a:rPr sz="1400" spc="-10" dirty="0">
                <a:latin typeface="Trebuchet MS"/>
                <a:cs typeface="Trebuchet MS"/>
              </a:rPr>
              <a:t>семей.</a:t>
            </a:r>
            <a:endParaRPr sz="1400">
              <a:latin typeface="Trebuchet MS"/>
              <a:cs typeface="Trebuchet MS"/>
            </a:endParaRPr>
          </a:p>
          <a:p>
            <a:pPr marL="297815" indent="-285115">
              <a:lnSpc>
                <a:spcPct val="100000"/>
              </a:lnSpc>
              <a:spcBef>
                <a:spcPts val="525"/>
              </a:spcBef>
              <a:buClr>
                <a:srgbClr val="004E9E"/>
              </a:buClr>
              <a:buFont typeface="Microsoft Sans Serif"/>
              <a:buChar char="•"/>
              <a:tabLst>
                <a:tab pos="297815" algn="l"/>
              </a:tabLst>
            </a:pPr>
            <a:r>
              <a:rPr sz="1400" spc="45" dirty="0">
                <a:latin typeface="Trebuchet MS"/>
                <a:cs typeface="Trebuchet MS"/>
              </a:rPr>
              <a:t>Материнский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капитал.</a:t>
            </a:r>
            <a:endParaRPr sz="1400">
              <a:latin typeface="Trebuchet MS"/>
              <a:cs typeface="Trebuchet MS"/>
            </a:endParaRPr>
          </a:p>
          <a:p>
            <a:pPr marL="297815" indent="-285115">
              <a:lnSpc>
                <a:spcPct val="100000"/>
              </a:lnSpc>
              <a:spcBef>
                <a:spcPts val="625"/>
              </a:spcBef>
              <a:buClr>
                <a:srgbClr val="004E9E"/>
              </a:buClr>
              <a:buFont typeface="Microsoft Sans Serif"/>
              <a:buChar char="•"/>
              <a:tabLst>
                <a:tab pos="297815" algn="l"/>
              </a:tabLst>
            </a:pPr>
            <a:r>
              <a:rPr sz="1400" dirty="0">
                <a:latin typeface="Trebuchet MS"/>
                <a:cs typeface="Trebuchet MS"/>
              </a:rPr>
              <a:t>Выплата</a:t>
            </a:r>
            <a:r>
              <a:rPr sz="1400" spc="75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450</a:t>
            </a:r>
            <a:r>
              <a:rPr sz="1400" spc="9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тысяч</a:t>
            </a:r>
            <a:r>
              <a:rPr sz="1400" spc="8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рублей</a:t>
            </a:r>
            <a:r>
              <a:rPr sz="1400" spc="9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на</a:t>
            </a:r>
            <a:r>
              <a:rPr sz="1400" spc="7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погашение</a:t>
            </a:r>
            <a:r>
              <a:rPr sz="1400" spc="9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ипотеки</a:t>
            </a:r>
            <a:r>
              <a:rPr sz="1400" spc="9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для</a:t>
            </a:r>
            <a:r>
              <a:rPr sz="1400" spc="8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многодетных.</a:t>
            </a:r>
            <a:endParaRPr sz="1400">
              <a:latin typeface="Trebuchet MS"/>
              <a:cs typeface="Trebuchet MS"/>
            </a:endParaRPr>
          </a:p>
          <a:p>
            <a:pPr marL="297815" indent="-285115">
              <a:lnSpc>
                <a:spcPct val="100000"/>
              </a:lnSpc>
              <a:spcBef>
                <a:spcPts val="625"/>
              </a:spcBef>
              <a:buClr>
                <a:srgbClr val="004E9E"/>
              </a:buClr>
              <a:buFont typeface="Microsoft Sans Serif"/>
              <a:buChar char="•"/>
              <a:tabLst>
                <a:tab pos="297815" algn="l"/>
              </a:tabLst>
            </a:pPr>
            <a:r>
              <a:rPr sz="1400" dirty="0">
                <a:latin typeface="Trebuchet MS"/>
                <a:cs typeface="Trebuchet MS"/>
              </a:rPr>
              <a:t>Социальный</a:t>
            </a:r>
            <a:r>
              <a:rPr sz="1400" spc="9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налоговый</a:t>
            </a:r>
            <a:r>
              <a:rPr sz="1400" spc="9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вычет</a:t>
            </a:r>
            <a:r>
              <a:rPr sz="1400" spc="80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по</a:t>
            </a:r>
            <a:r>
              <a:rPr sz="1400" spc="9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НДФЛ.</a:t>
            </a:r>
            <a:endParaRPr sz="1400">
              <a:latin typeface="Trebuchet MS"/>
              <a:cs typeface="Trebuchet MS"/>
            </a:endParaRPr>
          </a:p>
          <a:p>
            <a:pPr marL="297815" indent="-285115">
              <a:lnSpc>
                <a:spcPct val="100000"/>
              </a:lnSpc>
              <a:spcBef>
                <a:spcPts val="625"/>
              </a:spcBef>
              <a:buClr>
                <a:srgbClr val="004E9E"/>
              </a:buClr>
              <a:buFont typeface="Microsoft Sans Serif"/>
              <a:buChar char="•"/>
              <a:tabLst>
                <a:tab pos="297815" algn="l"/>
              </a:tabLst>
            </a:pPr>
            <a:r>
              <a:rPr sz="1400" dirty="0">
                <a:latin typeface="Trebuchet MS"/>
                <a:cs typeface="Trebuchet MS"/>
              </a:rPr>
              <a:t>Региональные</a:t>
            </a:r>
            <a:r>
              <a:rPr sz="1400" spc="4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льготы</a:t>
            </a:r>
            <a:r>
              <a:rPr sz="1400" spc="4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и</a:t>
            </a:r>
            <a:r>
              <a:rPr sz="1400" spc="5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выплаты.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0023" y="431291"/>
            <a:ext cx="2508885" cy="5956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425"/>
              </a:spcBef>
            </a:pPr>
            <a:r>
              <a:rPr spc="60" dirty="0"/>
              <a:t>Пособия</a:t>
            </a:r>
            <a:r>
              <a:rPr spc="-105" dirty="0"/>
              <a:t> </a:t>
            </a:r>
            <a:r>
              <a:rPr dirty="0"/>
              <a:t>и</a:t>
            </a:r>
            <a:r>
              <a:rPr spc="-110" dirty="0"/>
              <a:t> </a:t>
            </a:r>
            <a:r>
              <a:rPr spc="-10" dirty="0"/>
              <a:t>льготы для</a:t>
            </a:r>
            <a:r>
              <a:rPr spc="-65" dirty="0"/>
              <a:t> </a:t>
            </a:r>
            <a:r>
              <a:rPr dirty="0"/>
              <a:t>семей</a:t>
            </a:r>
            <a:r>
              <a:rPr spc="-65" dirty="0"/>
              <a:t> </a:t>
            </a:r>
            <a:r>
              <a:rPr spc="80" dirty="0"/>
              <a:t>с</a:t>
            </a:r>
            <a:r>
              <a:rPr spc="-70" dirty="0"/>
              <a:t> </a:t>
            </a:r>
            <a:r>
              <a:rPr spc="-10" dirty="0"/>
              <a:t>детьми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384351"/>
            <a:ext cx="425450" cy="859790"/>
          </a:xfrm>
          <a:custGeom>
            <a:avLst/>
            <a:gdLst/>
            <a:ahLst/>
            <a:cxnLst/>
            <a:rect l="l" t="t" r="r" b="b"/>
            <a:pathLst>
              <a:path w="425450" h="859790">
                <a:moveTo>
                  <a:pt x="425302" y="0"/>
                </a:moveTo>
                <a:lnTo>
                  <a:pt x="0" y="0"/>
                </a:lnTo>
                <a:lnTo>
                  <a:pt x="0" y="859657"/>
                </a:lnTo>
                <a:lnTo>
                  <a:pt x="425302" y="859657"/>
                </a:lnTo>
                <a:lnTo>
                  <a:pt x="425302" y="0"/>
                </a:lnTo>
                <a:close/>
              </a:path>
            </a:pathLst>
          </a:custGeom>
          <a:solidFill>
            <a:srgbClr val="33B5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817" y="4094435"/>
            <a:ext cx="1001187" cy="86042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496659" y="4170463"/>
            <a:ext cx="339090" cy="414655"/>
            <a:chOff x="5496659" y="4170463"/>
            <a:chExt cx="339090" cy="41465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6659" y="4355275"/>
              <a:ext cx="287660" cy="22937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08854" y="4348121"/>
              <a:ext cx="265430" cy="57785"/>
            </a:xfrm>
            <a:custGeom>
              <a:avLst/>
              <a:gdLst/>
              <a:ahLst/>
              <a:cxnLst/>
              <a:rect l="l" t="t" r="r" b="b"/>
              <a:pathLst>
                <a:path w="265429" h="57785">
                  <a:moveTo>
                    <a:pt x="186606" y="0"/>
                  </a:moveTo>
                  <a:lnTo>
                    <a:pt x="0" y="11007"/>
                  </a:lnTo>
                  <a:lnTo>
                    <a:pt x="45328" y="57585"/>
                  </a:lnTo>
                  <a:lnTo>
                    <a:pt x="265032" y="41521"/>
                  </a:lnTo>
                  <a:lnTo>
                    <a:pt x="186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08854" y="4348121"/>
              <a:ext cx="265430" cy="57785"/>
            </a:xfrm>
            <a:custGeom>
              <a:avLst/>
              <a:gdLst/>
              <a:ahLst/>
              <a:cxnLst/>
              <a:rect l="l" t="t" r="r" b="b"/>
              <a:pathLst>
                <a:path w="265429" h="57785">
                  <a:moveTo>
                    <a:pt x="0" y="11007"/>
                  </a:moveTo>
                  <a:lnTo>
                    <a:pt x="186606" y="0"/>
                  </a:lnTo>
                  <a:lnTo>
                    <a:pt x="265032" y="41521"/>
                  </a:lnTo>
                  <a:lnTo>
                    <a:pt x="45329" y="57585"/>
                  </a:lnTo>
                  <a:lnTo>
                    <a:pt x="0" y="11007"/>
                  </a:lnTo>
                  <a:close/>
                </a:path>
              </a:pathLst>
            </a:custGeom>
            <a:ln w="77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67659" y="4174322"/>
              <a:ext cx="267745" cy="22661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571509" y="4174322"/>
              <a:ext cx="254000" cy="55244"/>
            </a:xfrm>
            <a:custGeom>
              <a:avLst/>
              <a:gdLst/>
              <a:ahLst/>
              <a:cxnLst/>
              <a:rect l="l" t="t" r="r" b="b"/>
              <a:pathLst>
                <a:path w="254000" h="55245">
                  <a:moveTo>
                    <a:pt x="0" y="10536"/>
                  </a:moveTo>
                  <a:lnTo>
                    <a:pt x="178661" y="0"/>
                  </a:lnTo>
                  <a:lnTo>
                    <a:pt x="253746" y="39746"/>
                  </a:lnTo>
                  <a:lnTo>
                    <a:pt x="43397" y="55130"/>
                  </a:lnTo>
                  <a:lnTo>
                    <a:pt x="0" y="10536"/>
                  </a:lnTo>
                  <a:close/>
                </a:path>
              </a:pathLst>
            </a:custGeom>
            <a:ln w="77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748465" y="4789778"/>
            <a:ext cx="340360" cy="164465"/>
            <a:chOff x="5748465" y="4789778"/>
            <a:chExt cx="340360" cy="164465"/>
          </a:xfrm>
        </p:grpSpPr>
        <p:sp>
          <p:nvSpPr>
            <p:cNvPr id="15" name="object 15"/>
            <p:cNvSpPr/>
            <p:nvPr/>
          </p:nvSpPr>
          <p:spPr>
            <a:xfrm>
              <a:off x="5752322" y="4808684"/>
              <a:ext cx="332740" cy="142240"/>
            </a:xfrm>
            <a:custGeom>
              <a:avLst/>
              <a:gdLst/>
              <a:ahLst/>
              <a:cxnLst/>
              <a:rect l="l" t="t" r="r" b="b"/>
              <a:pathLst>
                <a:path w="332739" h="142239">
                  <a:moveTo>
                    <a:pt x="161032" y="0"/>
                  </a:moveTo>
                  <a:lnTo>
                    <a:pt x="96747" y="10371"/>
                  </a:lnTo>
                  <a:lnTo>
                    <a:pt x="45012" y="29451"/>
                  </a:lnTo>
                  <a:lnTo>
                    <a:pt x="11028" y="54591"/>
                  </a:lnTo>
                  <a:lnTo>
                    <a:pt x="0" y="83143"/>
                  </a:lnTo>
                  <a:lnTo>
                    <a:pt x="15047" y="109704"/>
                  </a:lnTo>
                  <a:lnTo>
                    <a:pt x="52326" y="129575"/>
                  </a:lnTo>
                  <a:lnTo>
                    <a:pt x="106290" y="140867"/>
                  </a:lnTo>
                  <a:lnTo>
                    <a:pt x="171394" y="141693"/>
                  </a:lnTo>
                  <a:lnTo>
                    <a:pt x="235754" y="131321"/>
                  </a:lnTo>
                  <a:lnTo>
                    <a:pt x="287528" y="112242"/>
                  </a:lnTo>
                  <a:lnTo>
                    <a:pt x="307006" y="97840"/>
                  </a:lnTo>
                  <a:lnTo>
                    <a:pt x="169500" y="97840"/>
                  </a:lnTo>
                  <a:lnTo>
                    <a:pt x="138764" y="97464"/>
                  </a:lnTo>
                  <a:lnTo>
                    <a:pt x="113314" y="92155"/>
                  </a:lnTo>
                  <a:lnTo>
                    <a:pt x="95734" y="82782"/>
                  </a:lnTo>
                  <a:lnTo>
                    <a:pt x="88602" y="70213"/>
                  </a:lnTo>
                  <a:lnTo>
                    <a:pt x="93860" y="56789"/>
                  </a:lnTo>
                  <a:lnTo>
                    <a:pt x="109901" y="44931"/>
                  </a:lnTo>
                  <a:lnTo>
                    <a:pt x="134285" y="35924"/>
                  </a:lnTo>
                  <a:lnTo>
                    <a:pt x="164572" y="31054"/>
                  </a:lnTo>
                  <a:lnTo>
                    <a:pt x="315685" y="31054"/>
                  </a:lnTo>
                  <a:lnTo>
                    <a:pt x="280162" y="12121"/>
                  </a:lnTo>
                  <a:lnTo>
                    <a:pt x="226190" y="827"/>
                  </a:lnTo>
                  <a:lnTo>
                    <a:pt x="161032" y="0"/>
                  </a:lnTo>
                  <a:close/>
                </a:path>
                <a:path w="332739" h="142239">
                  <a:moveTo>
                    <a:pt x="315685" y="31054"/>
                  </a:moveTo>
                  <a:lnTo>
                    <a:pt x="164572" y="31054"/>
                  </a:lnTo>
                  <a:lnTo>
                    <a:pt x="195306" y="31430"/>
                  </a:lnTo>
                  <a:lnTo>
                    <a:pt x="220755" y="36739"/>
                  </a:lnTo>
                  <a:lnTo>
                    <a:pt x="238335" y="46112"/>
                  </a:lnTo>
                  <a:lnTo>
                    <a:pt x="245463" y="58681"/>
                  </a:lnTo>
                  <a:lnTo>
                    <a:pt x="240208" y="72108"/>
                  </a:lnTo>
                  <a:lnTo>
                    <a:pt x="224168" y="83966"/>
                  </a:lnTo>
                  <a:lnTo>
                    <a:pt x="199784" y="92971"/>
                  </a:lnTo>
                  <a:lnTo>
                    <a:pt x="169500" y="97840"/>
                  </a:lnTo>
                  <a:lnTo>
                    <a:pt x="307006" y="97840"/>
                  </a:lnTo>
                  <a:lnTo>
                    <a:pt x="321526" y="87105"/>
                  </a:lnTo>
                  <a:lnTo>
                    <a:pt x="332557" y="58557"/>
                  </a:lnTo>
                  <a:lnTo>
                    <a:pt x="317451" y="31995"/>
                  </a:lnTo>
                  <a:lnTo>
                    <a:pt x="315685" y="31054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37068" y="4835880"/>
              <a:ext cx="164575" cy="7450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52323" y="4808683"/>
              <a:ext cx="332740" cy="142240"/>
            </a:xfrm>
            <a:custGeom>
              <a:avLst/>
              <a:gdLst/>
              <a:ahLst/>
              <a:cxnLst/>
              <a:rect l="l" t="t" r="r" b="b"/>
              <a:pathLst>
                <a:path w="332739" h="142239">
                  <a:moveTo>
                    <a:pt x="161031" y="0"/>
                  </a:moveTo>
                  <a:lnTo>
                    <a:pt x="96747" y="10371"/>
                  </a:lnTo>
                  <a:lnTo>
                    <a:pt x="45011" y="29451"/>
                  </a:lnTo>
                  <a:lnTo>
                    <a:pt x="11028" y="54591"/>
                  </a:lnTo>
                  <a:lnTo>
                    <a:pt x="0" y="83143"/>
                  </a:lnTo>
                  <a:lnTo>
                    <a:pt x="15048" y="109704"/>
                  </a:lnTo>
                  <a:lnTo>
                    <a:pt x="52326" y="129575"/>
                  </a:lnTo>
                  <a:lnTo>
                    <a:pt x="106290" y="140867"/>
                  </a:lnTo>
                  <a:lnTo>
                    <a:pt x="171394" y="141693"/>
                  </a:lnTo>
                  <a:lnTo>
                    <a:pt x="235754" y="131321"/>
                  </a:lnTo>
                  <a:lnTo>
                    <a:pt x="287528" y="112242"/>
                  </a:lnTo>
                  <a:lnTo>
                    <a:pt x="321526" y="87105"/>
                  </a:lnTo>
                  <a:lnTo>
                    <a:pt x="332557" y="58557"/>
                  </a:lnTo>
                  <a:lnTo>
                    <a:pt x="317450" y="31995"/>
                  </a:lnTo>
                  <a:lnTo>
                    <a:pt x="280162" y="12122"/>
                  </a:lnTo>
                  <a:lnTo>
                    <a:pt x="226189" y="827"/>
                  </a:lnTo>
                  <a:lnTo>
                    <a:pt x="161031" y="0"/>
                  </a:lnTo>
                  <a:close/>
                </a:path>
              </a:pathLst>
            </a:custGeom>
            <a:ln w="7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52322" y="4793636"/>
              <a:ext cx="332740" cy="142240"/>
            </a:xfrm>
            <a:custGeom>
              <a:avLst/>
              <a:gdLst/>
              <a:ahLst/>
              <a:cxnLst/>
              <a:rect l="l" t="t" r="r" b="b"/>
              <a:pathLst>
                <a:path w="332739" h="142239">
                  <a:moveTo>
                    <a:pt x="161032" y="0"/>
                  </a:moveTo>
                  <a:lnTo>
                    <a:pt x="96747" y="10368"/>
                  </a:lnTo>
                  <a:lnTo>
                    <a:pt x="45012" y="29447"/>
                  </a:lnTo>
                  <a:lnTo>
                    <a:pt x="11028" y="54587"/>
                  </a:lnTo>
                  <a:lnTo>
                    <a:pt x="0" y="83135"/>
                  </a:lnTo>
                  <a:lnTo>
                    <a:pt x="15047" y="109698"/>
                  </a:lnTo>
                  <a:lnTo>
                    <a:pt x="52326" y="129571"/>
                  </a:lnTo>
                  <a:lnTo>
                    <a:pt x="106290" y="140866"/>
                  </a:lnTo>
                  <a:lnTo>
                    <a:pt x="171394" y="141693"/>
                  </a:lnTo>
                  <a:lnTo>
                    <a:pt x="235754" y="131320"/>
                  </a:lnTo>
                  <a:lnTo>
                    <a:pt x="287528" y="112238"/>
                  </a:lnTo>
                  <a:lnTo>
                    <a:pt x="306999" y="97840"/>
                  </a:lnTo>
                  <a:lnTo>
                    <a:pt x="169500" y="97840"/>
                  </a:lnTo>
                  <a:lnTo>
                    <a:pt x="138764" y="97460"/>
                  </a:lnTo>
                  <a:lnTo>
                    <a:pt x="113314" y="92148"/>
                  </a:lnTo>
                  <a:lnTo>
                    <a:pt x="95734" y="82774"/>
                  </a:lnTo>
                  <a:lnTo>
                    <a:pt x="88602" y="70206"/>
                  </a:lnTo>
                  <a:lnTo>
                    <a:pt x="93860" y="56783"/>
                  </a:lnTo>
                  <a:lnTo>
                    <a:pt x="109901" y="44926"/>
                  </a:lnTo>
                  <a:lnTo>
                    <a:pt x="134285" y="35920"/>
                  </a:lnTo>
                  <a:lnTo>
                    <a:pt x="164572" y="31046"/>
                  </a:lnTo>
                  <a:lnTo>
                    <a:pt x="315684" y="31046"/>
                  </a:lnTo>
                  <a:lnTo>
                    <a:pt x="280162" y="12115"/>
                  </a:lnTo>
                  <a:lnTo>
                    <a:pt x="226190" y="822"/>
                  </a:lnTo>
                  <a:lnTo>
                    <a:pt x="161032" y="0"/>
                  </a:lnTo>
                  <a:close/>
                </a:path>
                <a:path w="332739" h="142239">
                  <a:moveTo>
                    <a:pt x="315684" y="31046"/>
                  </a:moveTo>
                  <a:lnTo>
                    <a:pt x="164572" y="31046"/>
                  </a:lnTo>
                  <a:lnTo>
                    <a:pt x="195306" y="31426"/>
                  </a:lnTo>
                  <a:lnTo>
                    <a:pt x="220755" y="36734"/>
                  </a:lnTo>
                  <a:lnTo>
                    <a:pt x="238335" y="46105"/>
                  </a:lnTo>
                  <a:lnTo>
                    <a:pt x="245463" y="58673"/>
                  </a:lnTo>
                  <a:lnTo>
                    <a:pt x="240208" y="72101"/>
                  </a:lnTo>
                  <a:lnTo>
                    <a:pt x="224168" y="83959"/>
                  </a:lnTo>
                  <a:lnTo>
                    <a:pt x="199784" y="92967"/>
                  </a:lnTo>
                  <a:lnTo>
                    <a:pt x="169500" y="97840"/>
                  </a:lnTo>
                  <a:lnTo>
                    <a:pt x="306999" y="97840"/>
                  </a:lnTo>
                  <a:lnTo>
                    <a:pt x="321526" y="87098"/>
                  </a:lnTo>
                  <a:lnTo>
                    <a:pt x="332557" y="58550"/>
                  </a:lnTo>
                  <a:lnTo>
                    <a:pt x="317451" y="31987"/>
                  </a:lnTo>
                  <a:lnTo>
                    <a:pt x="315684" y="310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37068" y="4820825"/>
              <a:ext cx="164575" cy="7451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752323" y="4793636"/>
              <a:ext cx="332740" cy="142240"/>
            </a:xfrm>
            <a:custGeom>
              <a:avLst/>
              <a:gdLst/>
              <a:ahLst/>
              <a:cxnLst/>
              <a:rect l="l" t="t" r="r" b="b"/>
              <a:pathLst>
                <a:path w="332739" h="142239">
                  <a:moveTo>
                    <a:pt x="161031" y="0"/>
                  </a:moveTo>
                  <a:lnTo>
                    <a:pt x="96747" y="10368"/>
                  </a:lnTo>
                  <a:lnTo>
                    <a:pt x="45011" y="29447"/>
                  </a:lnTo>
                  <a:lnTo>
                    <a:pt x="11028" y="54587"/>
                  </a:lnTo>
                  <a:lnTo>
                    <a:pt x="0" y="83135"/>
                  </a:lnTo>
                  <a:lnTo>
                    <a:pt x="15048" y="109698"/>
                  </a:lnTo>
                  <a:lnTo>
                    <a:pt x="52326" y="129571"/>
                  </a:lnTo>
                  <a:lnTo>
                    <a:pt x="106290" y="140866"/>
                  </a:lnTo>
                  <a:lnTo>
                    <a:pt x="171394" y="141693"/>
                  </a:lnTo>
                  <a:lnTo>
                    <a:pt x="235754" y="131320"/>
                  </a:lnTo>
                  <a:lnTo>
                    <a:pt x="287528" y="112238"/>
                  </a:lnTo>
                  <a:lnTo>
                    <a:pt x="321526" y="87098"/>
                  </a:lnTo>
                  <a:lnTo>
                    <a:pt x="332557" y="58550"/>
                  </a:lnTo>
                  <a:lnTo>
                    <a:pt x="317450" y="31987"/>
                  </a:lnTo>
                  <a:lnTo>
                    <a:pt x="280162" y="12115"/>
                  </a:lnTo>
                  <a:lnTo>
                    <a:pt x="226189" y="822"/>
                  </a:lnTo>
                  <a:lnTo>
                    <a:pt x="161031" y="0"/>
                  </a:lnTo>
                  <a:close/>
                </a:path>
              </a:pathLst>
            </a:custGeom>
            <a:ln w="7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421811" y="4758282"/>
            <a:ext cx="334010" cy="170180"/>
            <a:chOff x="6421811" y="4758282"/>
            <a:chExt cx="334010" cy="170180"/>
          </a:xfrm>
        </p:grpSpPr>
        <p:sp>
          <p:nvSpPr>
            <p:cNvPr id="22" name="object 22"/>
            <p:cNvSpPr/>
            <p:nvPr/>
          </p:nvSpPr>
          <p:spPr>
            <a:xfrm>
              <a:off x="6425669" y="4776473"/>
              <a:ext cx="322580" cy="147955"/>
            </a:xfrm>
            <a:custGeom>
              <a:avLst/>
              <a:gdLst/>
              <a:ahLst/>
              <a:cxnLst/>
              <a:rect l="l" t="t" r="r" b="b"/>
              <a:pathLst>
                <a:path w="322579" h="147954">
                  <a:moveTo>
                    <a:pt x="108990" y="0"/>
                  </a:moveTo>
                  <a:lnTo>
                    <a:pt x="55300" y="6133"/>
                  </a:lnTo>
                  <a:lnTo>
                    <a:pt x="17114" y="22169"/>
                  </a:lnTo>
                  <a:lnTo>
                    <a:pt x="0" y="46796"/>
                  </a:lnTo>
                  <a:lnTo>
                    <a:pt x="8184" y="75595"/>
                  </a:lnTo>
                  <a:lnTo>
                    <a:pt x="39090" y="103198"/>
                  </a:lnTo>
                  <a:lnTo>
                    <a:pt x="87875" y="126514"/>
                  </a:lnTo>
                  <a:lnTo>
                    <a:pt x="149692" y="142452"/>
                  </a:lnTo>
                  <a:lnTo>
                    <a:pt x="213387" y="147551"/>
                  </a:lnTo>
                  <a:lnTo>
                    <a:pt x="267115" y="141424"/>
                  </a:lnTo>
                  <a:lnTo>
                    <a:pt x="305316" y="125391"/>
                  </a:lnTo>
                  <a:lnTo>
                    <a:pt x="321126" y="102650"/>
                  </a:lnTo>
                  <a:lnTo>
                    <a:pt x="188012" y="102650"/>
                  </a:lnTo>
                  <a:lnTo>
                    <a:pt x="158037" y="100243"/>
                  </a:lnTo>
                  <a:lnTo>
                    <a:pt x="128851" y="92728"/>
                  </a:lnTo>
                  <a:lnTo>
                    <a:pt x="105840" y="81748"/>
                  </a:lnTo>
                  <a:lnTo>
                    <a:pt x="91265" y="68731"/>
                  </a:lnTo>
                  <a:lnTo>
                    <a:pt x="87387" y="55102"/>
                  </a:lnTo>
                  <a:lnTo>
                    <a:pt x="95501" y="43539"/>
                  </a:lnTo>
                  <a:lnTo>
                    <a:pt x="113522" y="35978"/>
                  </a:lnTo>
                  <a:lnTo>
                    <a:pt x="138829" y="33073"/>
                  </a:lnTo>
                  <a:lnTo>
                    <a:pt x="259683" y="33073"/>
                  </a:lnTo>
                  <a:lnTo>
                    <a:pt x="234489" y="21033"/>
                  </a:lnTo>
                  <a:lnTo>
                    <a:pt x="172618" y="5081"/>
                  </a:lnTo>
                  <a:lnTo>
                    <a:pt x="108990" y="0"/>
                  </a:lnTo>
                  <a:close/>
                </a:path>
                <a:path w="322579" h="147954">
                  <a:moveTo>
                    <a:pt x="259683" y="33073"/>
                  </a:moveTo>
                  <a:lnTo>
                    <a:pt x="138829" y="33073"/>
                  </a:lnTo>
                  <a:lnTo>
                    <a:pt x="168799" y="35479"/>
                  </a:lnTo>
                  <a:lnTo>
                    <a:pt x="197985" y="42992"/>
                  </a:lnTo>
                  <a:lnTo>
                    <a:pt x="220997" y="53972"/>
                  </a:lnTo>
                  <a:lnTo>
                    <a:pt x="235574" y="66991"/>
                  </a:lnTo>
                  <a:lnTo>
                    <a:pt x="239458" y="80621"/>
                  </a:lnTo>
                  <a:lnTo>
                    <a:pt x="231343" y="92184"/>
                  </a:lnTo>
                  <a:lnTo>
                    <a:pt x="213321" y="99745"/>
                  </a:lnTo>
                  <a:lnTo>
                    <a:pt x="188012" y="102650"/>
                  </a:lnTo>
                  <a:lnTo>
                    <a:pt x="321126" y="102650"/>
                  </a:lnTo>
                  <a:lnTo>
                    <a:pt x="322433" y="100768"/>
                  </a:lnTo>
                  <a:lnTo>
                    <a:pt x="314195" y="71955"/>
                  </a:lnTo>
                  <a:lnTo>
                    <a:pt x="283281" y="44351"/>
                  </a:lnTo>
                  <a:lnTo>
                    <a:pt x="259683" y="33073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09198" y="4805689"/>
              <a:ext cx="159786" cy="7729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425669" y="4776473"/>
              <a:ext cx="322580" cy="147955"/>
            </a:xfrm>
            <a:custGeom>
              <a:avLst/>
              <a:gdLst/>
              <a:ahLst/>
              <a:cxnLst/>
              <a:rect l="l" t="t" r="r" b="b"/>
              <a:pathLst>
                <a:path w="322579" h="147954">
                  <a:moveTo>
                    <a:pt x="172618" y="5081"/>
                  </a:moveTo>
                  <a:lnTo>
                    <a:pt x="108990" y="0"/>
                  </a:lnTo>
                  <a:lnTo>
                    <a:pt x="55300" y="6133"/>
                  </a:lnTo>
                  <a:lnTo>
                    <a:pt x="17114" y="22169"/>
                  </a:lnTo>
                  <a:lnTo>
                    <a:pt x="0" y="46796"/>
                  </a:lnTo>
                  <a:lnTo>
                    <a:pt x="8183" y="75595"/>
                  </a:lnTo>
                  <a:lnTo>
                    <a:pt x="39090" y="103198"/>
                  </a:lnTo>
                  <a:lnTo>
                    <a:pt x="87875" y="126514"/>
                  </a:lnTo>
                  <a:lnTo>
                    <a:pt x="149691" y="142452"/>
                  </a:lnTo>
                  <a:lnTo>
                    <a:pt x="213387" y="147551"/>
                  </a:lnTo>
                  <a:lnTo>
                    <a:pt x="267115" y="141424"/>
                  </a:lnTo>
                  <a:lnTo>
                    <a:pt x="305316" y="125391"/>
                  </a:lnTo>
                  <a:lnTo>
                    <a:pt x="322433" y="100768"/>
                  </a:lnTo>
                  <a:lnTo>
                    <a:pt x="314195" y="71955"/>
                  </a:lnTo>
                  <a:lnTo>
                    <a:pt x="283281" y="44351"/>
                  </a:lnTo>
                  <a:lnTo>
                    <a:pt x="234489" y="21033"/>
                  </a:lnTo>
                  <a:lnTo>
                    <a:pt x="172618" y="5081"/>
                  </a:lnTo>
                  <a:close/>
                </a:path>
              </a:pathLst>
            </a:custGeom>
            <a:ln w="77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29151" y="4762140"/>
              <a:ext cx="322580" cy="147955"/>
            </a:xfrm>
            <a:custGeom>
              <a:avLst/>
              <a:gdLst/>
              <a:ahLst/>
              <a:cxnLst/>
              <a:rect l="l" t="t" r="r" b="b"/>
              <a:pathLst>
                <a:path w="322579" h="147954">
                  <a:moveTo>
                    <a:pt x="108990" y="0"/>
                  </a:moveTo>
                  <a:lnTo>
                    <a:pt x="55300" y="6133"/>
                  </a:lnTo>
                  <a:lnTo>
                    <a:pt x="17114" y="22172"/>
                  </a:lnTo>
                  <a:lnTo>
                    <a:pt x="0" y="46799"/>
                  </a:lnTo>
                  <a:lnTo>
                    <a:pt x="8187" y="75598"/>
                  </a:lnTo>
                  <a:lnTo>
                    <a:pt x="39094" y="103198"/>
                  </a:lnTo>
                  <a:lnTo>
                    <a:pt x="87876" y="126510"/>
                  </a:lnTo>
                  <a:lnTo>
                    <a:pt x="149692" y="142448"/>
                  </a:lnTo>
                  <a:lnTo>
                    <a:pt x="213388" y="147547"/>
                  </a:lnTo>
                  <a:lnTo>
                    <a:pt x="267115" y="141423"/>
                  </a:lnTo>
                  <a:lnTo>
                    <a:pt x="305316" y="125390"/>
                  </a:lnTo>
                  <a:lnTo>
                    <a:pt x="321123" y="102650"/>
                  </a:lnTo>
                  <a:lnTo>
                    <a:pt x="188012" y="102650"/>
                  </a:lnTo>
                  <a:lnTo>
                    <a:pt x="158037" y="100239"/>
                  </a:lnTo>
                  <a:lnTo>
                    <a:pt x="128851" y="92728"/>
                  </a:lnTo>
                  <a:lnTo>
                    <a:pt x="105840" y="81750"/>
                  </a:lnTo>
                  <a:lnTo>
                    <a:pt x="91265" y="68731"/>
                  </a:lnTo>
                  <a:lnTo>
                    <a:pt x="87387" y="55097"/>
                  </a:lnTo>
                  <a:lnTo>
                    <a:pt x="95501" y="43535"/>
                  </a:lnTo>
                  <a:lnTo>
                    <a:pt x="113523" y="35975"/>
                  </a:lnTo>
                  <a:lnTo>
                    <a:pt x="138830" y="33072"/>
                  </a:lnTo>
                  <a:lnTo>
                    <a:pt x="259686" y="33072"/>
                  </a:lnTo>
                  <a:lnTo>
                    <a:pt x="234489" y="21032"/>
                  </a:lnTo>
                  <a:lnTo>
                    <a:pt x="172618" y="5085"/>
                  </a:lnTo>
                  <a:lnTo>
                    <a:pt x="108990" y="0"/>
                  </a:lnTo>
                  <a:close/>
                </a:path>
                <a:path w="322579" h="147954">
                  <a:moveTo>
                    <a:pt x="259686" y="33072"/>
                  </a:moveTo>
                  <a:lnTo>
                    <a:pt x="138830" y="33072"/>
                  </a:lnTo>
                  <a:lnTo>
                    <a:pt x="168800" y="35483"/>
                  </a:lnTo>
                  <a:lnTo>
                    <a:pt x="197986" y="42994"/>
                  </a:lnTo>
                  <a:lnTo>
                    <a:pt x="220998" y="53971"/>
                  </a:lnTo>
                  <a:lnTo>
                    <a:pt x="235575" y="66988"/>
                  </a:lnTo>
                  <a:lnTo>
                    <a:pt x="239458" y="80617"/>
                  </a:lnTo>
                  <a:lnTo>
                    <a:pt x="231343" y="92183"/>
                  </a:lnTo>
                  <a:lnTo>
                    <a:pt x="213321" y="99746"/>
                  </a:lnTo>
                  <a:lnTo>
                    <a:pt x="188012" y="102650"/>
                  </a:lnTo>
                  <a:lnTo>
                    <a:pt x="321123" y="102650"/>
                  </a:lnTo>
                  <a:lnTo>
                    <a:pt x="322433" y="100764"/>
                  </a:lnTo>
                  <a:lnTo>
                    <a:pt x="314195" y="71951"/>
                  </a:lnTo>
                  <a:lnTo>
                    <a:pt x="283281" y="44347"/>
                  </a:lnTo>
                  <a:lnTo>
                    <a:pt x="259686" y="330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12680" y="4791355"/>
              <a:ext cx="159786" cy="7729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429151" y="4762140"/>
              <a:ext cx="322580" cy="147955"/>
            </a:xfrm>
            <a:custGeom>
              <a:avLst/>
              <a:gdLst/>
              <a:ahLst/>
              <a:cxnLst/>
              <a:rect l="l" t="t" r="r" b="b"/>
              <a:pathLst>
                <a:path w="322579" h="147954">
                  <a:moveTo>
                    <a:pt x="172618" y="5085"/>
                  </a:moveTo>
                  <a:lnTo>
                    <a:pt x="108990" y="0"/>
                  </a:lnTo>
                  <a:lnTo>
                    <a:pt x="55300" y="6133"/>
                  </a:lnTo>
                  <a:lnTo>
                    <a:pt x="17114" y="22172"/>
                  </a:lnTo>
                  <a:lnTo>
                    <a:pt x="0" y="46799"/>
                  </a:lnTo>
                  <a:lnTo>
                    <a:pt x="8187" y="75598"/>
                  </a:lnTo>
                  <a:lnTo>
                    <a:pt x="39093" y="103197"/>
                  </a:lnTo>
                  <a:lnTo>
                    <a:pt x="87876" y="126510"/>
                  </a:lnTo>
                  <a:lnTo>
                    <a:pt x="149691" y="142448"/>
                  </a:lnTo>
                  <a:lnTo>
                    <a:pt x="213387" y="147547"/>
                  </a:lnTo>
                  <a:lnTo>
                    <a:pt x="267115" y="141423"/>
                  </a:lnTo>
                  <a:lnTo>
                    <a:pt x="305316" y="125390"/>
                  </a:lnTo>
                  <a:lnTo>
                    <a:pt x="322433" y="100764"/>
                  </a:lnTo>
                  <a:lnTo>
                    <a:pt x="314195" y="71951"/>
                  </a:lnTo>
                  <a:lnTo>
                    <a:pt x="283281" y="44347"/>
                  </a:lnTo>
                  <a:lnTo>
                    <a:pt x="234489" y="21032"/>
                  </a:lnTo>
                  <a:lnTo>
                    <a:pt x="172618" y="5085"/>
                  </a:lnTo>
                  <a:close/>
                </a:path>
              </a:pathLst>
            </a:custGeom>
            <a:ln w="77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789292" y="4442805"/>
            <a:ext cx="50165" cy="50165"/>
            <a:chOff x="6789292" y="4442805"/>
            <a:chExt cx="50165" cy="50165"/>
          </a:xfrm>
        </p:grpSpPr>
        <p:sp>
          <p:nvSpPr>
            <p:cNvPr id="29" name="object 29"/>
            <p:cNvSpPr/>
            <p:nvPr/>
          </p:nvSpPr>
          <p:spPr>
            <a:xfrm>
              <a:off x="6793146" y="4446660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1163" y="0"/>
                  </a:moveTo>
                  <a:lnTo>
                    <a:pt x="12926" y="1666"/>
                  </a:lnTo>
                  <a:lnTo>
                    <a:pt x="6199" y="6212"/>
                  </a:lnTo>
                  <a:lnTo>
                    <a:pt x="1663" y="12954"/>
                  </a:lnTo>
                  <a:lnTo>
                    <a:pt x="0" y="21212"/>
                  </a:lnTo>
                  <a:lnTo>
                    <a:pt x="1663" y="29471"/>
                  </a:lnTo>
                  <a:lnTo>
                    <a:pt x="6199" y="36216"/>
                  </a:lnTo>
                  <a:lnTo>
                    <a:pt x="12926" y="40764"/>
                  </a:lnTo>
                  <a:lnTo>
                    <a:pt x="21163" y="42432"/>
                  </a:lnTo>
                  <a:lnTo>
                    <a:pt x="29396" y="40764"/>
                  </a:lnTo>
                  <a:lnTo>
                    <a:pt x="36121" y="36216"/>
                  </a:lnTo>
                  <a:lnTo>
                    <a:pt x="40656" y="29471"/>
                  </a:lnTo>
                  <a:lnTo>
                    <a:pt x="42320" y="21212"/>
                  </a:lnTo>
                  <a:lnTo>
                    <a:pt x="40656" y="12954"/>
                  </a:lnTo>
                  <a:lnTo>
                    <a:pt x="36121" y="6212"/>
                  </a:lnTo>
                  <a:lnTo>
                    <a:pt x="29396" y="1666"/>
                  </a:lnTo>
                  <a:lnTo>
                    <a:pt x="21163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793147" y="4446660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42319" y="21212"/>
                  </a:moveTo>
                  <a:lnTo>
                    <a:pt x="40656" y="29471"/>
                  </a:lnTo>
                  <a:lnTo>
                    <a:pt x="36120" y="36216"/>
                  </a:lnTo>
                  <a:lnTo>
                    <a:pt x="29396" y="40764"/>
                  </a:lnTo>
                  <a:lnTo>
                    <a:pt x="21163" y="42432"/>
                  </a:lnTo>
                  <a:lnTo>
                    <a:pt x="12926" y="40764"/>
                  </a:lnTo>
                  <a:lnTo>
                    <a:pt x="6199" y="36216"/>
                  </a:lnTo>
                  <a:lnTo>
                    <a:pt x="1663" y="29471"/>
                  </a:lnTo>
                  <a:lnTo>
                    <a:pt x="0" y="21212"/>
                  </a:lnTo>
                  <a:lnTo>
                    <a:pt x="1663" y="12954"/>
                  </a:lnTo>
                  <a:lnTo>
                    <a:pt x="6199" y="6212"/>
                  </a:lnTo>
                  <a:lnTo>
                    <a:pt x="12926" y="1666"/>
                  </a:lnTo>
                  <a:lnTo>
                    <a:pt x="21163" y="0"/>
                  </a:lnTo>
                  <a:lnTo>
                    <a:pt x="29396" y="1666"/>
                  </a:lnTo>
                  <a:lnTo>
                    <a:pt x="36120" y="6212"/>
                  </a:lnTo>
                  <a:lnTo>
                    <a:pt x="40656" y="12954"/>
                  </a:lnTo>
                  <a:lnTo>
                    <a:pt x="42319" y="21212"/>
                  </a:lnTo>
                  <a:close/>
                </a:path>
              </a:pathLst>
            </a:custGeom>
            <a:ln w="77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6404276" y="4390271"/>
            <a:ext cx="70485" cy="128270"/>
            <a:chOff x="6404276" y="4390271"/>
            <a:chExt cx="70485" cy="128270"/>
          </a:xfrm>
        </p:grpSpPr>
        <p:sp>
          <p:nvSpPr>
            <p:cNvPr id="32" name="object 32"/>
            <p:cNvSpPr/>
            <p:nvPr/>
          </p:nvSpPr>
          <p:spPr>
            <a:xfrm>
              <a:off x="6427962" y="4471849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1163" y="0"/>
                  </a:moveTo>
                  <a:lnTo>
                    <a:pt x="12926" y="1666"/>
                  </a:lnTo>
                  <a:lnTo>
                    <a:pt x="6199" y="6211"/>
                  </a:lnTo>
                  <a:lnTo>
                    <a:pt x="1663" y="12954"/>
                  </a:lnTo>
                  <a:lnTo>
                    <a:pt x="0" y="21212"/>
                  </a:lnTo>
                  <a:lnTo>
                    <a:pt x="1663" y="29471"/>
                  </a:lnTo>
                  <a:lnTo>
                    <a:pt x="6199" y="36216"/>
                  </a:lnTo>
                  <a:lnTo>
                    <a:pt x="12926" y="40764"/>
                  </a:lnTo>
                  <a:lnTo>
                    <a:pt x="21163" y="42432"/>
                  </a:lnTo>
                  <a:lnTo>
                    <a:pt x="29399" y="40764"/>
                  </a:lnTo>
                  <a:lnTo>
                    <a:pt x="36123" y="36216"/>
                  </a:lnTo>
                  <a:lnTo>
                    <a:pt x="40656" y="29471"/>
                  </a:lnTo>
                  <a:lnTo>
                    <a:pt x="42318" y="21212"/>
                  </a:lnTo>
                  <a:lnTo>
                    <a:pt x="40656" y="12954"/>
                  </a:lnTo>
                  <a:lnTo>
                    <a:pt x="36123" y="6211"/>
                  </a:lnTo>
                  <a:lnTo>
                    <a:pt x="29399" y="1666"/>
                  </a:lnTo>
                  <a:lnTo>
                    <a:pt x="21163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27962" y="4471849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42319" y="21212"/>
                  </a:moveTo>
                  <a:lnTo>
                    <a:pt x="40657" y="29471"/>
                  </a:lnTo>
                  <a:lnTo>
                    <a:pt x="36123" y="36216"/>
                  </a:lnTo>
                  <a:lnTo>
                    <a:pt x="29399" y="40764"/>
                  </a:lnTo>
                  <a:lnTo>
                    <a:pt x="21163" y="42432"/>
                  </a:lnTo>
                  <a:lnTo>
                    <a:pt x="12926" y="40764"/>
                  </a:lnTo>
                  <a:lnTo>
                    <a:pt x="6199" y="36216"/>
                  </a:lnTo>
                  <a:lnTo>
                    <a:pt x="1663" y="29471"/>
                  </a:lnTo>
                  <a:lnTo>
                    <a:pt x="0" y="21212"/>
                  </a:lnTo>
                  <a:lnTo>
                    <a:pt x="1663" y="12954"/>
                  </a:lnTo>
                  <a:lnTo>
                    <a:pt x="6199" y="6212"/>
                  </a:lnTo>
                  <a:lnTo>
                    <a:pt x="12926" y="1666"/>
                  </a:lnTo>
                  <a:lnTo>
                    <a:pt x="21163" y="0"/>
                  </a:lnTo>
                  <a:lnTo>
                    <a:pt x="29399" y="1666"/>
                  </a:lnTo>
                  <a:lnTo>
                    <a:pt x="36123" y="6212"/>
                  </a:lnTo>
                  <a:lnTo>
                    <a:pt x="40657" y="12954"/>
                  </a:lnTo>
                  <a:lnTo>
                    <a:pt x="42319" y="21212"/>
                  </a:lnTo>
                  <a:close/>
                </a:path>
              </a:pathLst>
            </a:custGeom>
            <a:ln w="77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08130" y="4394125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1164" y="0"/>
                  </a:moveTo>
                  <a:lnTo>
                    <a:pt x="12927" y="1667"/>
                  </a:lnTo>
                  <a:lnTo>
                    <a:pt x="6199" y="6215"/>
                  </a:lnTo>
                  <a:lnTo>
                    <a:pt x="1663" y="12960"/>
                  </a:lnTo>
                  <a:lnTo>
                    <a:pt x="0" y="21220"/>
                  </a:lnTo>
                  <a:lnTo>
                    <a:pt x="1663" y="29477"/>
                  </a:lnTo>
                  <a:lnTo>
                    <a:pt x="6199" y="36220"/>
                  </a:lnTo>
                  <a:lnTo>
                    <a:pt x="12927" y="40765"/>
                  </a:lnTo>
                  <a:lnTo>
                    <a:pt x="21164" y="42432"/>
                  </a:lnTo>
                  <a:lnTo>
                    <a:pt x="29400" y="40765"/>
                  </a:lnTo>
                  <a:lnTo>
                    <a:pt x="36124" y="36220"/>
                  </a:lnTo>
                  <a:lnTo>
                    <a:pt x="40658" y="29477"/>
                  </a:lnTo>
                  <a:lnTo>
                    <a:pt x="42320" y="21220"/>
                  </a:lnTo>
                  <a:lnTo>
                    <a:pt x="40658" y="12960"/>
                  </a:lnTo>
                  <a:lnTo>
                    <a:pt x="36124" y="6215"/>
                  </a:lnTo>
                  <a:lnTo>
                    <a:pt x="29400" y="1667"/>
                  </a:lnTo>
                  <a:lnTo>
                    <a:pt x="21164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408131" y="4394125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42319" y="21220"/>
                  </a:moveTo>
                  <a:lnTo>
                    <a:pt x="40657" y="29477"/>
                  </a:lnTo>
                  <a:lnTo>
                    <a:pt x="36123" y="36220"/>
                  </a:lnTo>
                  <a:lnTo>
                    <a:pt x="29399" y="40765"/>
                  </a:lnTo>
                  <a:lnTo>
                    <a:pt x="21163" y="42432"/>
                  </a:lnTo>
                  <a:lnTo>
                    <a:pt x="12926" y="40765"/>
                  </a:lnTo>
                  <a:lnTo>
                    <a:pt x="6199" y="36220"/>
                  </a:lnTo>
                  <a:lnTo>
                    <a:pt x="1663" y="29477"/>
                  </a:lnTo>
                  <a:lnTo>
                    <a:pt x="0" y="21220"/>
                  </a:lnTo>
                  <a:lnTo>
                    <a:pt x="1663" y="12961"/>
                  </a:lnTo>
                  <a:lnTo>
                    <a:pt x="6199" y="6215"/>
                  </a:lnTo>
                  <a:lnTo>
                    <a:pt x="12926" y="1667"/>
                  </a:lnTo>
                  <a:lnTo>
                    <a:pt x="21163" y="0"/>
                  </a:lnTo>
                  <a:lnTo>
                    <a:pt x="29399" y="1667"/>
                  </a:lnTo>
                  <a:lnTo>
                    <a:pt x="36123" y="6215"/>
                  </a:lnTo>
                  <a:lnTo>
                    <a:pt x="40657" y="12961"/>
                  </a:lnTo>
                  <a:lnTo>
                    <a:pt x="42319" y="21220"/>
                  </a:lnTo>
                  <a:close/>
                </a:path>
              </a:pathLst>
            </a:custGeom>
            <a:ln w="77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6005321" y="4046863"/>
            <a:ext cx="303530" cy="392430"/>
            <a:chOff x="6005321" y="4046863"/>
            <a:chExt cx="303530" cy="392430"/>
          </a:xfrm>
        </p:grpSpPr>
        <p:sp>
          <p:nvSpPr>
            <p:cNvPr id="37" name="object 37"/>
            <p:cNvSpPr/>
            <p:nvPr/>
          </p:nvSpPr>
          <p:spPr>
            <a:xfrm>
              <a:off x="6164563" y="4050714"/>
              <a:ext cx="140335" cy="384810"/>
            </a:xfrm>
            <a:custGeom>
              <a:avLst/>
              <a:gdLst/>
              <a:ahLst/>
              <a:cxnLst/>
              <a:rect l="l" t="t" r="r" b="b"/>
              <a:pathLst>
                <a:path w="140335" h="384810">
                  <a:moveTo>
                    <a:pt x="0" y="0"/>
                  </a:moveTo>
                  <a:lnTo>
                    <a:pt x="22618" y="384184"/>
                  </a:lnTo>
                  <a:lnTo>
                    <a:pt x="139876" y="328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64563" y="4050714"/>
              <a:ext cx="140335" cy="384810"/>
            </a:xfrm>
            <a:custGeom>
              <a:avLst/>
              <a:gdLst/>
              <a:ahLst/>
              <a:cxnLst/>
              <a:rect l="l" t="t" r="r" b="b"/>
              <a:pathLst>
                <a:path w="140335" h="384810">
                  <a:moveTo>
                    <a:pt x="139876" y="328937"/>
                  </a:moveTo>
                  <a:lnTo>
                    <a:pt x="0" y="0"/>
                  </a:lnTo>
                  <a:lnTo>
                    <a:pt x="22618" y="384184"/>
                  </a:lnTo>
                  <a:lnTo>
                    <a:pt x="139876" y="328937"/>
                  </a:lnTo>
                  <a:close/>
                </a:path>
              </a:pathLst>
            </a:custGeom>
            <a:ln w="77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09171" y="4050715"/>
              <a:ext cx="178435" cy="384810"/>
            </a:xfrm>
            <a:custGeom>
              <a:avLst/>
              <a:gdLst/>
              <a:ahLst/>
              <a:cxnLst/>
              <a:rect l="l" t="t" r="r" b="b"/>
              <a:pathLst>
                <a:path w="178435" h="384810">
                  <a:moveTo>
                    <a:pt x="155389" y="0"/>
                  </a:moveTo>
                  <a:lnTo>
                    <a:pt x="0" y="341682"/>
                  </a:lnTo>
                  <a:lnTo>
                    <a:pt x="178008" y="384184"/>
                  </a:lnTo>
                  <a:lnTo>
                    <a:pt x="15538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09172" y="4050715"/>
              <a:ext cx="178435" cy="384810"/>
            </a:xfrm>
            <a:custGeom>
              <a:avLst/>
              <a:gdLst/>
              <a:ahLst/>
              <a:cxnLst/>
              <a:rect l="l" t="t" r="r" b="b"/>
              <a:pathLst>
                <a:path w="178435" h="384810">
                  <a:moveTo>
                    <a:pt x="155388" y="0"/>
                  </a:moveTo>
                  <a:lnTo>
                    <a:pt x="0" y="341682"/>
                  </a:lnTo>
                  <a:lnTo>
                    <a:pt x="178007" y="384184"/>
                  </a:lnTo>
                  <a:lnTo>
                    <a:pt x="155388" y="0"/>
                  </a:lnTo>
                  <a:close/>
                </a:path>
              </a:pathLst>
            </a:custGeom>
            <a:ln w="77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8327"/>
            <a:ext cx="9144000" cy="480364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20280" y="1482852"/>
            <a:ext cx="2363470" cy="23723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248285">
              <a:lnSpc>
                <a:spcPct val="101400"/>
              </a:lnSpc>
              <a:spcBef>
                <a:spcPts val="75"/>
              </a:spcBef>
            </a:pPr>
            <a:r>
              <a:rPr sz="1400" b="1" spc="10" dirty="0">
                <a:solidFill>
                  <a:srgbClr val="009655"/>
                </a:solidFill>
                <a:latin typeface="Trebuchet MS"/>
                <a:cs typeface="Trebuchet MS"/>
              </a:rPr>
              <a:t>Проанализируйте</a:t>
            </a:r>
            <a:r>
              <a:rPr sz="1400" b="1" spc="200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009655"/>
                </a:solidFill>
                <a:latin typeface="Trebuchet MS"/>
                <a:cs typeface="Trebuchet MS"/>
              </a:rPr>
              <a:t>ваше </a:t>
            </a:r>
            <a:r>
              <a:rPr sz="1400" b="1" dirty="0">
                <a:solidFill>
                  <a:srgbClr val="009655"/>
                </a:solidFill>
                <a:latin typeface="Trebuchet MS"/>
                <a:cs typeface="Trebuchet MS"/>
              </a:rPr>
              <a:t>текущее</a:t>
            </a:r>
            <a:r>
              <a:rPr sz="1400" b="1" spc="105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009655"/>
                </a:solidFill>
                <a:latin typeface="Trebuchet MS"/>
                <a:cs typeface="Trebuchet MS"/>
              </a:rPr>
              <a:t>положение</a:t>
            </a:r>
            <a:endParaRPr sz="1400">
              <a:latin typeface="Trebuchet MS"/>
              <a:cs typeface="Trebuchet MS"/>
            </a:endParaRPr>
          </a:p>
          <a:p>
            <a:pPr marL="12700" marR="355600">
              <a:lnSpc>
                <a:spcPct val="101400"/>
              </a:lnSpc>
            </a:pPr>
            <a:r>
              <a:rPr sz="1400" b="1" dirty="0">
                <a:solidFill>
                  <a:srgbClr val="009655"/>
                </a:solidFill>
                <a:latin typeface="Trebuchet MS"/>
                <a:cs typeface="Trebuchet MS"/>
              </a:rPr>
              <a:t>и</a:t>
            </a:r>
            <a:r>
              <a:rPr sz="1400" b="1" spc="45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09655"/>
                </a:solidFill>
                <a:latin typeface="Trebuchet MS"/>
                <a:cs typeface="Trebuchet MS"/>
              </a:rPr>
              <a:t>составьте</a:t>
            </a:r>
            <a:r>
              <a:rPr sz="1400" b="1" spc="30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009655"/>
                </a:solidFill>
                <a:latin typeface="Trebuchet MS"/>
                <a:cs typeface="Trebuchet MS"/>
              </a:rPr>
              <a:t>семейный бюджет</a:t>
            </a:r>
            <a:endParaRPr sz="1400">
              <a:latin typeface="Trebuchet MS"/>
              <a:cs typeface="Trebuchet MS"/>
            </a:endParaRPr>
          </a:p>
          <a:p>
            <a:pPr marL="12700" marR="109220">
              <a:lnSpc>
                <a:spcPts val="1610"/>
              </a:lnSpc>
              <a:spcBef>
                <a:spcPts val="110"/>
              </a:spcBef>
            </a:pPr>
            <a:r>
              <a:rPr sz="1400" dirty="0">
                <a:latin typeface="Trebuchet MS"/>
                <a:cs typeface="Trebuchet MS"/>
              </a:rPr>
              <a:t>Приучите</a:t>
            </a:r>
            <a:r>
              <a:rPr sz="1400" spc="16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себя</a:t>
            </a:r>
            <a:r>
              <a:rPr sz="1400" spc="16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вести</a:t>
            </a:r>
            <a:r>
              <a:rPr sz="1400" spc="17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учет </a:t>
            </a:r>
            <a:r>
              <a:rPr sz="1400" dirty="0">
                <a:latin typeface="Trebuchet MS"/>
                <a:cs typeface="Trebuchet MS"/>
              </a:rPr>
              <a:t>доходов</a:t>
            </a:r>
            <a:r>
              <a:rPr sz="1400" spc="7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и</a:t>
            </a:r>
            <a:r>
              <a:rPr sz="1400" spc="8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расходов</a:t>
            </a:r>
            <a:endParaRPr sz="1400">
              <a:latin typeface="Trebuchet MS"/>
              <a:cs typeface="Trebuchet MS"/>
            </a:endParaRPr>
          </a:p>
          <a:p>
            <a:pPr marL="12700" marR="379095">
              <a:lnSpc>
                <a:spcPts val="1700"/>
              </a:lnSpc>
              <a:spcBef>
                <a:spcPts val="20"/>
              </a:spcBef>
            </a:pPr>
            <a:r>
              <a:rPr sz="1400" dirty="0">
                <a:latin typeface="Trebuchet MS"/>
                <a:cs typeface="Trebuchet MS"/>
              </a:rPr>
              <a:t>(это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могут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быть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просто </a:t>
            </a:r>
            <a:r>
              <a:rPr sz="1400" dirty="0">
                <a:latin typeface="Trebuchet MS"/>
                <a:cs typeface="Trebuchet MS"/>
              </a:rPr>
              <a:t>записи</a:t>
            </a:r>
            <a:r>
              <a:rPr sz="1400" spc="5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в</a:t>
            </a:r>
            <a:r>
              <a:rPr sz="1400" spc="5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блокноте).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sz="1400" spc="10" dirty="0">
                <a:latin typeface="Trebuchet MS"/>
                <a:cs typeface="Trebuchet MS"/>
              </a:rPr>
              <a:t>Старайтесь</a:t>
            </a:r>
            <a:r>
              <a:rPr sz="1400" spc="220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экономить</a:t>
            </a:r>
            <a:r>
              <a:rPr sz="1400" spc="22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там, </a:t>
            </a:r>
            <a:r>
              <a:rPr sz="1400" dirty="0">
                <a:latin typeface="Trebuchet MS"/>
                <a:cs typeface="Trebuchet MS"/>
              </a:rPr>
              <a:t>где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это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не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скажется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550"/>
              </a:lnSpc>
            </a:pPr>
            <a:r>
              <a:rPr sz="1400" dirty="0">
                <a:latin typeface="Trebuchet MS"/>
                <a:cs typeface="Trebuchet MS"/>
              </a:rPr>
              <a:t>на</a:t>
            </a:r>
            <a:r>
              <a:rPr sz="1400" spc="7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вашем</a:t>
            </a:r>
            <a:r>
              <a:rPr sz="1400" spc="8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комфорте.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59" rIns="0" bIns="0" rtlCol="0">
            <a:spAutoFit/>
          </a:bodyPr>
          <a:lstStyle/>
          <a:p>
            <a:pPr marL="12700">
              <a:lnSpc>
                <a:spcPts val="2245"/>
              </a:lnSpc>
              <a:spcBef>
                <a:spcPts val="100"/>
              </a:spcBef>
            </a:pPr>
            <a:r>
              <a:rPr dirty="0"/>
              <a:t>Основные</a:t>
            </a:r>
            <a:r>
              <a:rPr spc="220" dirty="0"/>
              <a:t> </a:t>
            </a:r>
            <a:r>
              <a:rPr spc="-20" dirty="0"/>
              <a:t>шаги</a:t>
            </a:r>
          </a:p>
          <a:p>
            <a:pPr marL="12700">
              <a:lnSpc>
                <a:spcPts val="2245"/>
              </a:lnSpc>
            </a:pPr>
            <a:r>
              <a:rPr dirty="0"/>
              <a:t>к</a:t>
            </a:r>
            <a:r>
              <a:rPr spc="75" dirty="0"/>
              <a:t> </a:t>
            </a:r>
            <a:r>
              <a:rPr dirty="0"/>
              <a:t>финансовому</a:t>
            </a:r>
            <a:r>
              <a:rPr spc="75" dirty="0"/>
              <a:t> </a:t>
            </a:r>
            <a:r>
              <a:rPr dirty="0"/>
              <a:t>благополучию</a:t>
            </a:r>
            <a:r>
              <a:rPr spc="80" dirty="0"/>
              <a:t> </a:t>
            </a:r>
            <a:r>
              <a:rPr spc="-10" dirty="0"/>
              <a:t>семьи: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384351"/>
            <a:ext cx="425450" cy="859790"/>
          </a:xfrm>
          <a:custGeom>
            <a:avLst/>
            <a:gdLst/>
            <a:ahLst/>
            <a:cxnLst/>
            <a:rect l="l" t="t" r="r" b="b"/>
            <a:pathLst>
              <a:path w="425450" h="859790">
                <a:moveTo>
                  <a:pt x="425302" y="0"/>
                </a:moveTo>
                <a:lnTo>
                  <a:pt x="0" y="0"/>
                </a:lnTo>
                <a:lnTo>
                  <a:pt x="0" y="859657"/>
                </a:lnTo>
                <a:lnTo>
                  <a:pt x="425302" y="859657"/>
                </a:lnTo>
                <a:lnTo>
                  <a:pt x="425302" y="0"/>
                </a:lnTo>
                <a:close/>
              </a:path>
            </a:pathLst>
          </a:custGeom>
          <a:solidFill>
            <a:srgbClr val="33B5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817" y="4094435"/>
            <a:ext cx="1001187" cy="86042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808736" y="1482852"/>
            <a:ext cx="2473960" cy="2588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334645">
              <a:lnSpc>
                <a:spcPct val="101400"/>
              </a:lnSpc>
              <a:spcBef>
                <a:spcPts val="75"/>
              </a:spcBef>
            </a:pPr>
            <a:r>
              <a:rPr sz="1400" b="1" dirty="0">
                <a:solidFill>
                  <a:srgbClr val="004E9E"/>
                </a:solidFill>
                <a:latin typeface="Trebuchet MS"/>
                <a:cs typeface="Trebuchet MS"/>
              </a:rPr>
              <a:t>Сформируйте</a:t>
            </a:r>
            <a:r>
              <a:rPr sz="1400" b="1" spc="135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004E9E"/>
                </a:solidFill>
                <a:latin typeface="Trebuchet MS"/>
                <a:cs typeface="Trebuchet MS"/>
              </a:rPr>
              <a:t>подушку </a:t>
            </a:r>
            <a:r>
              <a:rPr sz="1400" b="1" dirty="0">
                <a:solidFill>
                  <a:srgbClr val="004E9E"/>
                </a:solidFill>
                <a:latin typeface="Trebuchet MS"/>
                <a:cs typeface="Trebuchet MS"/>
              </a:rPr>
              <a:t>безопасности,</a:t>
            </a:r>
            <a:r>
              <a:rPr sz="1400" b="1" spc="55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04E9E"/>
                </a:solidFill>
                <a:latin typeface="Trebuchet MS"/>
                <a:cs typeface="Trebuchet MS"/>
              </a:rPr>
              <a:t>при</a:t>
            </a:r>
            <a:r>
              <a:rPr sz="1400" b="1" spc="60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004E9E"/>
                </a:solidFill>
                <a:latin typeface="Trebuchet MS"/>
                <a:cs typeface="Trebuchet MS"/>
              </a:rPr>
              <a:t>этом </a:t>
            </a:r>
            <a:r>
              <a:rPr sz="1400" b="1" dirty="0">
                <a:solidFill>
                  <a:srgbClr val="004E9E"/>
                </a:solidFill>
                <a:latin typeface="Trebuchet MS"/>
                <a:cs typeface="Trebuchet MS"/>
              </a:rPr>
              <a:t>лучше</a:t>
            </a:r>
            <a:r>
              <a:rPr sz="1400" b="1" spc="45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04E9E"/>
                </a:solidFill>
                <a:latin typeface="Trebuchet MS"/>
                <a:cs typeface="Trebuchet MS"/>
              </a:rPr>
              <a:t>откладывать</a:t>
            </a:r>
            <a:r>
              <a:rPr sz="1400" b="1" spc="45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004E9E"/>
                </a:solidFill>
                <a:latin typeface="Trebuchet MS"/>
                <a:cs typeface="Trebuchet MS"/>
              </a:rPr>
              <a:t>не </a:t>
            </a:r>
            <a:r>
              <a:rPr sz="1400" b="1" dirty="0">
                <a:solidFill>
                  <a:srgbClr val="004E9E"/>
                </a:solidFill>
                <a:latin typeface="Trebuchet MS"/>
                <a:cs typeface="Trebuchet MS"/>
              </a:rPr>
              <a:t>фиксированную</a:t>
            </a:r>
            <a:r>
              <a:rPr sz="1400" b="1" spc="240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004E9E"/>
                </a:solidFill>
                <a:latin typeface="Trebuchet MS"/>
                <a:cs typeface="Trebuchet MS"/>
              </a:rPr>
              <a:t>сумму,</a:t>
            </a:r>
            <a:endParaRPr sz="1400">
              <a:latin typeface="Trebuchet MS"/>
              <a:cs typeface="Trebuchet MS"/>
            </a:endParaRPr>
          </a:p>
          <a:p>
            <a:pPr marL="12700" marR="203200">
              <a:lnSpc>
                <a:spcPts val="1610"/>
              </a:lnSpc>
              <a:spcBef>
                <a:spcPts val="110"/>
              </a:spcBef>
            </a:pPr>
            <a:r>
              <a:rPr sz="1400" b="1" spc="50" dirty="0">
                <a:solidFill>
                  <a:srgbClr val="004E9E"/>
                </a:solidFill>
                <a:latin typeface="Trebuchet MS"/>
                <a:cs typeface="Trebuchet MS"/>
              </a:rPr>
              <a:t>а</a:t>
            </a:r>
            <a:r>
              <a:rPr sz="1400" b="1" spc="25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04E9E"/>
                </a:solidFill>
                <a:latin typeface="Trebuchet MS"/>
                <a:cs typeface="Trebuchet MS"/>
              </a:rPr>
              <a:t>определенный</a:t>
            </a:r>
            <a:r>
              <a:rPr sz="1400" b="1" spc="35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004E9E"/>
                </a:solidFill>
                <a:latin typeface="Trebuchet MS"/>
                <a:cs typeface="Trebuchet MS"/>
              </a:rPr>
              <a:t>процент </a:t>
            </a:r>
            <a:r>
              <a:rPr sz="1400" b="1" dirty="0">
                <a:solidFill>
                  <a:srgbClr val="004E9E"/>
                </a:solidFill>
                <a:latin typeface="Trebuchet MS"/>
                <a:cs typeface="Trebuchet MS"/>
              </a:rPr>
              <a:t>от</a:t>
            </a:r>
            <a:r>
              <a:rPr sz="1400" b="1" spc="-40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04E9E"/>
                </a:solidFill>
                <a:latin typeface="Trebuchet MS"/>
                <a:cs typeface="Trebuchet MS"/>
              </a:rPr>
              <a:t>всех</a:t>
            </a:r>
            <a:r>
              <a:rPr sz="1400" b="1" spc="-50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004E9E"/>
                </a:solidFill>
                <a:latin typeface="Trebuchet MS"/>
                <a:cs typeface="Trebuchet MS"/>
              </a:rPr>
              <a:t>доходов</a:t>
            </a:r>
            <a:endParaRPr sz="1400">
              <a:latin typeface="Trebuchet MS"/>
              <a:cs typeface="Trebuchet MS"/>
            </a:endParaRPr>
          </a:p>
          <a:p>
            <a:pPr marL="12700" marR="185420">
              <a:lnSpc>
                <a:spcPts val="1700"/>
              </a:lnSpc>
              <a:spcBef>
                <a:spcPts val="20"/>
              </a:spcBef>
            </a:pPr>
            <a:r>
              <a:rPr sz="1400" spc="10" dirty="0">
                <a:latin typeface="Trebuchet MS"/>
                <a:cs typeface="Trebuchet MS"/>
              </a:rPr>
              <a:t>Для</a:t>
            </a:r>
            <a:r>
              <a:rPr sz="1400" spc="10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обеспечения</a:t>
            </a:r>
            <a:r>
              <a:rPr sz="1400" spc="10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своей </a:t>
            </a:r>
            <a:r>
              <a:rPr sz="1400" dirty="0">
                <a:latin typeface="Trebuchet MS"/>
                <a:cs typeface="Trebuchet MS"/>
              </a:rPr>
              <a:t>финансовой</a:t>
            </a:r>
            <a:r>
              <a:rPr sz="1400" spc="19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стабильности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97900"/>
              </a:lnSpc>
              <a:spcBef>
                <a:spcPts val="5"/>
              </a:spcBef>
            </a:pPr>
            <a:r>
              <a:rPr sz="1400" spc="20" dirty="0">
                <a:latin typeface="Trebuchet MS"/>
                <a:cs typeface="Trebuchet MS"/>
              </a:rPr>
              <a:t>и</a:t>
            </a:r>
            <a:r>
              <a:rPr sz="1400" spc="55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безопасности</a:t>
            </a:r>
            <a:r>
              <a:rPr sz="1400" spc="55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лучше</a:t>
            </a:r>
            <a:r>
              <a:rPr sz="1400" spc="5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всего </a:t>
            </a:r>
            <a:r>
              <a:rPr sz="1400" dirty="0">
                <a:latin typeface="Trebuchet MS"/>
                <a:cs typeface="Trebuchet MS"/>
              </a:rPr>
              <a:t>откладывать</a:t>
            </a:r>
            <a:r>
              <a:rPr sz="1400" spc="14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минимум</a:t>
            </a:r>
            <a:r>
              <a:rPr sz="1400" spc="14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10% </a:t>
            </a:r>
            <a:r>
              <a:rPr sz="1400" dirty="0">
                <a:latin typeface="Trebuchet MS"/>
                <a:cs typeface="Trebuchet MS"/>
              </a:rPr>
              <a:t>доходов,</a:t>
            </a:r>
            <a:r>
              <a:rPr sz="1400" spc="4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причем</a:t>
            </a:r>
            <a:r>
              <a:rPr sz="1400" spc="6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делать</a:t>
            </a:r>
            <a:r>
              <a:rPr sz="1400" spc="5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это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55" dirty="0">
                <a:latin typeface="Trebuchet MS"/>
                <a:cs typeface="Trebuchet MS"/>
              </a:rPr>
              <a:t>еще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до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начала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трат.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6597192" y="1482852"/>
            <a:ext cx="1786255" cy="671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1400" b="1" dirty="0">
                <a:solidFill>
                  <a:srgbClr val="E5205A"/>
                </a:solidFill>
                <a:latin typeface="Trebuchet MS"/>
                <a:cs typeface="Trebuchet MS"/>
              </a:rPr>
              <a:t>Расходы</a:t>
            </a:r>
            <a:r>
              <a:rPr sz="1400" b="1" spc="25" dirty="0">
                <a:solidFill>
                  <a:srgbClr val="E5205A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E5205A"/>
                </a:solidFill>
                <a:latin typeface="Trebuchet MS"/>
                <a:cs typeface="Trebuchet MS"/>
              </a:rPr>
              <a:t>семьи</a:t>
            </a:r>
            <a:r>
              <a:rPr sz="1400" b="1" spc="30" dirty="0">
                <a:solidFill>
                  <a:srgbClr val="E5205A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E5205A"/>
                </a:solidFill>
                <a:latin typeface="Trebuchet MS"/>
                <a:cs typeface="Trebuchet MS"/>
              </a:rPr>
              <a:t>не </a:t>
            </a:r>
            <a:r>
              <a:rPr sz="1400" b="1" dirty="0">
                <a:solidFill>
                  <a:srgbClr val="E5205A"/>
                </a:solidFill>
                <a:latin typeface="Trebuchet MS"/>
                <a:cs typeface="Trebuchet MS"/>
              </a:rPr>
              <a:t>должны</a:t>
            </a:r>
            <a:r>
              <a:rPr sz="1400" b="1" spc="90" dirty="0">
                <a:solidFill>
                  <a:srgbClr val="E5205A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E5205A"/>
                </a:solidFill>
                <a:latin typeface="Trebuchet MS"/>
                <a:cs typeface="Trebuchet MS"/>
              </a:rPr>
              <a:t>превышать доходы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97192" y="2497835"/>
            <a:ext cx="2146300" cy="130556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0"/>
              </a:spcBef>
            </a:pPr>
            <a:r>
              <a:rPr sz="1400" b="1" dirty="0">
                <a:solidFill>
                  <a:srgbClr val="33B5BA"/>
                </a:solidFill>
                <a:latin typeface="Trebuchet MS"/>
                <a:cs typeface="Trebuchet MS"/>
              </a:rPr>
              <a:t>Пользуйтесь</a:t>
            </a:r>
            <a:r>
              <a:rPr sz="1400" b="1" spc="105" dirty="0">
                <a:solidFill>
                  <a:srgbClr val="33B5BA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33B5BA"/>
                </a:solidFill>
                <a:latin typeface="Trebuchet MS"/>
                <a:cs typeface="Trebuchet MS"/>
              </a:rPr>
              <a:t>кешбэком, бонусами</a:t>
            </a:r>
            <a:endParaRPr sz="1400">
              <a:latin typeface="Trebuchet MS"/>
              <a:cs typeface="Trebuchet MS"/>
            </a:endParaRPr>
          </a:p>
          <a:p>
            <a:pPr marL="12700" marR="758190">
              <a:lnSpc>
                <a:spcPts val="1700"/>
              </a:lnSpc>
              <a:spcBef>
                <a:spcPts val="20"/>
              </a:spcBef>
            </a:pPr>
            <a:r>
              <a:rPr sz="1400" b="1" dirty="0">
                <a:solidFill>
                  <a:srgbClr val="33B5BA"/>
                </a:solidFill>
                <a:latin typeface="Trebuchet MS"/>
                <a:cs typeface="Trebuchet MS"/>
              </a:rPr>
              <a:t>и</a:t>
            </a:r>
            <a:r>
              <a:rPr sz="1400" b="1" spc="-65" dirty="0">
                <a:solidFill>
                  <a:srgbClr val="33B5BA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33B5BA"/>
                </a:solidFill>
                <a:latin typeface="Trebuchet MS"/>
                <a:cs typeface="Trebuchet MS"/>
              </a:rPr>
              <a:t>программами лояльности,</a:t>
            </a:r>
            <a:endParaRPr sz="1400">
              <a:latin typeface="Trebuchet MS"/>
              <a:cs typeface="Trebuchet MS"/>
            </a:endParaRPr>
          </a:p>
          <a:p>
            <a:pPr marL="12700" marR="473075">
              <a:lnSpc>
                <a:spcPts val="1680"/>
              </a:lnSpc>
              <a:spcBef>
                <a:spcPts val="25"/>
              </a:spcBef>
            </a:pPr>
            <a:r>
              <a:rPr sz="1400" b="1" spc="-10" dirty="0">
                <a:solidFill>
                  <a:srgbClr val="33B5BA"/>
                </a:solidFill>
                <a:latin typeface="Trebuchet MS"/>
                <a:cs typeface="Trebuchet MS"/>
              </a:rPr>
              <a:t>оформляйте </a:t>
            </a:r>
            <a:r>
              <a:rPr sz="1400" b="1" dirty="0">
                <a:solidFill>
                  <a:srgbClr val="33B5BA"/>
                </a:solidFill>
                <a:latin typeface="Trebuchet MS"/>
                <a:cs typeface="Trebuchet MS"/>
              </a:rPr>
              <a:t>налоговые</a:t>
            </a:r>
            <a:r>
              <a:rPr sz="1400" b="1" spc="30" dirty="0">
                <a:solidFill>
                  <a:srgbClr val="33B5BA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33B5BA"/>
                </a:solidFill>
                <a:latin typeface="Trebuchet MS"/>
                <a:cs typeface="Trebuchet MS"/>
              </a:rPr>
              <a:t>вычеты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1375"/>
            <a:ext cx="9144000" cy="4800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0023" y="333755"/>
            <a:ext cx="3411854" cy="5956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425"/>
              </a:spcBef>
            </a:pPr>
            <a:r>
              <a:rPr spc="45" dirty="0">
                <a:solidFill>
                  <a:srgbClr val="000000"/>
                </a:solidFill>
              </a:rPr>
              <a:t>Попробуйте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ответить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себе </a:t>
            </a:r>
            <a:r>
              <a:rPr dirty="0">
                <a:solidFill>
                  <a:srgbClr val="000000"/>
                </a:solidFill>
              </a:rPr>
              <a:t>на</a:t>
            </a:r>
            <a:r>
              <a:rPr spc="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несколько</a:t>
            </a:r>
            <a:r>
              <a:rPr spc="55" dirty="0">
                <a:solidFill>
                  <a:srgbClr val="000000"/>
                </a:solidFill>
              </a:rPr>
              <a:t> </a:t>
            </a:r>
            <a:r>
              <a:rPr spc="50" dirty="0">
                <a:solidFill>
                  <a:srgbClr val="000000"/>
                </a:solidFill>
              </a:rPr>
              <a:t>вопросов?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20197" y="1499108"/>
            <a:ext cx="3389629" cy="24460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8450" marR="60960" indent="-285750">
              <a:lnSpc>
                <a:spcPct val="101099"/>
              </a:lnSpc>
              <a:spcBef>
                <a:spcPts val="75"/>
              </a:spcBef>
              <a:buClr>
                <a:srgbClr val="ED7D00"/>
              </a:buClr>
              <a:buChar char="•"/>
              <a:tabLst>
                <a:tab pos="298450" algn="l"/>
              </a:tabLst>
            </a:pPr>
            <a:r>
              <a:rPr sz="1800" spc="50" dirty="0">
                <a:latin typeface="Trebuchet MS"/>
                <a:cs typeface="Trebuchet MS"/>
              </a:rPr>
              <a:t>Сколько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денег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сейчас </a:t>
            </a:r>
            <a:r>
              <a:rPr sz="1800" dirty="0">
                <a:latin typeface="Trebuchet MS"/>
                <a:cs typeface="Trebuchet MS"/>
              </a:rPr>
              <a:t>находится</a:t>
            </a:r>
            <a:r>
              <a:rPr sz="1800" spc="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на</a:t>
            </a:r>
            <a:r>
              <a:rPr sz="1800" spc="45" dirty="0">
                <a:latin typeface="Trebuchet MS"/>
                <a:cs typeface="Trebuchet MS"/>
              </a:rPr>
              <a:t> </a:t>
            </a:r>
            <a:r>
              <a:rPr sz="1800" spc="50" dirty="0">
                <a:latin typeface="Trebuchet MS"/>
                <a:cs typeface="Trebuchet MS"/>
              </a:rPr>
              <a:t>вашем</a:t>
            </a:r>
            <a:r>
              <a:rPr sz="1800" spc="60" dirty="0">
                <a:latin typeface="Trebuchet MS"/>
                <a:cs typeface="Trebuchet MS"/>
              </a:rPr>
              <a:t> </a:t>
            </a:r>
            <a:r>
              <a:rPr sz="1800" spc="55" dirty="0">
                <a:latin typeface="Trebuchet MS"/>
                <a:cs typeface="Trebuchet MS"/>
              </a:rPr>
              <a:t>счете?</a:t>
            </a:r>
            <a:endParaRPr sz="1800">
              <a:latin typeface="Trebuchet MS"/>
              <a:cs typeface="Trebuchet MS"/>
            </a:endParaRPr>
          </a:p>
          <a:p>
            <a:pPr marL="298450" marR="936625" indent="-285750">
              <a:lnSpc>
                <a:spcPct val="102200"/>
              </a:lnSpc>
              <a:spcBef>
                <a:spcPts val="505"/>
              </a:spcBef>
              <a:buClr>
                <a:srgbClr val="ED7D00"/>
              </a:buClr>
              <a:buChar char="•"/>
              <a:tabLst>
                <a:tab pos="298450" algn="l"/>
              </a:tabLst>
            </a:pPr>
            <a:r>
              <a:rPr sz="1800" spc="135" dirty="0">
                <a:latin typeface="Trebuchet MS"/>
                <a:cs typeface="Trebuchet MS"/>
              </a:rPr>
              <a:t>А</a:t>
            </a:r>
            <a:r>
              <a:rPr sz="1800" spc="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на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счете</a:t>
            </a:r>
            <a:r>
              <a:rPr sz="1800" spc="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вашего </a:t>
            </a:r>
            <a:r>
              <a:rPr sz="1800" spc="55" dirty="0">
                <a:latin typeface="Trebuchet MS"/>
                <a:cs typeface="Trebuchet MS"/>
              </a:rPr>
              <a:t>супруга/партнера?</a:t>
            </a:r>
            <a:endParaRPr sz="1800">
              <a:latin typeface="Trebuchet MS"/>
              <a:cs typeface="Trebuchet MS"/>
            </a:endParaRPr>
          </a:p>
          <a:p>
            <a:pPr marL="297815" indent="-285115">
              <a:lnSpc>
                <a:spcPct val="100000"/>
              </a:lnSpc>
              <a:spcBef>
                <a:spcPts val="625"/>
              </a:spcBef>
              <a:buClr>
                <a:srgbClr val="ED7D00"/>
              </a:buClr>
              <a:buChar char="•"/>
              <a:tabLst>
                <a:tab pos="297815" algn="l"/>
              </a:tabLst>
            </a:pPr>
            <a:r>
              <a:rPr sz="1800" spc="135" dirty="0">
                <a:latin typeface="Trebuchet MS"/>
                <a:cs typeface="Trebuchet MS"/>
              </a:rPr>
              <a:t>А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на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счете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60" dirty="0">
                <a:latin typeface="Trebuchet MS"/>
                <a:cs typeface="Trebuchet MS"/>
              </a:rPr>
              <a:t>ребенка</a:t>
            </a:r>
            <a:r>
              <a:rPr sz="1800" spc="-10" dirty="0">
                <a:latin typeface="Trebuchet MS"/>
                <a:cs typeface="Trebuchet MS"/>
              </a:rPr>
              <a:t> (детей)?</a:t>
            </a:r>
            <a:endParaRPr sz="1800">
              <a:latin typeface="Trebuchet MS"/>
              <a:cs typeface="Trebuchet MS"/>
            </a:endParaRPr>
          </a:p>
          <a:p>
            <a:pPr marL="298450" marR="558165" indent="-285750">
              <a:lnSpc>
                <a:spcPct val="99400"/>
              </a:lnSpc>
              <a:spcBef>
                <a:spcPts val="565"/>
              </a:spcBef>
              <a:buClr>
                <a:srgbClr val="ED7D00"/>
              </a:buClr>
              <a:buChar char="•"/>
              <a:tabLst>
                <a:tab pos="298450" algn="l"/>
              </a:tabLst>
            </a:pPr>
            <a:r>
              <a:rPr sz="1800" spc="135" dirty="0">
                <a:latin typeface="Trebuchet MS"/>
                <a:cs typeface="Trebuchet MS"/>
              </a:rPr>
              <a:t>А</a:t>
            </a:r>
            <a:r>
              <a:rPr sz="1800" spc="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на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счете</a:t>
            </a:r>
            <a:r>
              <a:rPr sz="1800" spc="3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ваших </a:t>
            </a:r>
            <a:r>
              <a:rPr sz="1800" spc="45" dirty="0">
                <a:latin typeface="Trebuchet MS"/>
                <a:cs typeface="Trebuchet MS"/>
              </a:rPr>
              <a:t>родителей/родителей </a:t>
            </a:r>
            <a:r>
              <a:rPr sz="1800" spc="60" dirty="0">
                <a:latin typeface="Trebuchet MS"/>
                <a:cs typeface="Trebuchet MS"/>
              </a:rPr>
              <a:t>мужа/жены?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817" y="4094435"/>
            <a:ext cx="1001187" cy="86042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384351"/>
            <a:ext cx="425450" cy="555625"/>
          </a:xfrm>
          <a:custGeom>
            <a:avLst/>
            <a:gdLst/>
            <a:ahLst/>
            <a:cxnLst/>
            <a:rect l="l" t="t" r="r" b="b"/>
            <a:pathLst>
              <a:path w="425450" h="555625">
                <a:moveTo>
                  <a:pt x="425302" y="0"/>
                </a:moveTo>
                <a:lnTo>
                  <a:pt x="0" y="0"/>
                </a:lnTo>
                <a:lnTo>
                  <a:pt x="0" y="555100"/>
                </a:lnTo>
                <a:lnTo>
                  <a:pt x="425302" y="555100"/>
                </a:lnTo>
                <a:lnTo>
                  <a:pt x="425302" y="0"/>
                </a:lnTo>
                <a:close/>
              </a:path>
            </a:pathLst>
          </a:custGeom>
          <a:solidFill>
            <a:srgbClr val="ED7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08804" y="1499108"/>
            <a:ext cx="3330575" cy="17475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8450" marR="204470" indent="-285750">
              <a:lnSpc>
                <a:spcPct val="100400"/>
              </a:lnSpc>
              <a:spcBef>
                <a:spcPts val="90"/>
              </a:spcBef>
              <a:buClr>
                <a:srgbClr val="ED7D00"/>
              </a:buClr>
              <a:buChar char="•"/>
              <a:tabLst>
                <a:tab pos="298450" algn="l"/>
              </a:tabLst>
            </a:pPr>
            <a:r>
              <a:rPr sz="1800" dirty="0">
                <a:latin typeface="Trebuchet MS"/>
                <a:cs typeface="Trebuchet MS"/>
              </a:rPr>
              <a:t>Какую </a:t>
            </a:r>
            <a:r>
              <a:rPr sz="1800" spc="55" dirty="0">
                <a:latin typeface="Trebuchet MS"/>
                <a:cs typeface="Trebuchet MS"/>
              </a:rPr>
              <a:t>сумму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вы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spc="55" dirty="0">
                <a:latin typeface="Trebuchet MS"/>
                <a:cs typeface="Trebuchet MS"/>
              </a:rPr>
              <a:t>сможете </a:t>
            </a:r>
            <a:r>
              <a:rPr sz="1800" spc="45" dirty="0">
                <a:latin typeface="Trebuchet MS"/>
                <a:cs typeface="Trebuchet MS"/>
              </a:rPr>
              <a:t>потратить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45" dirty="0">
                <a:latin typeface="Trebuchet MS"/>
                <a:cs typeface="Trebuchet MS"/>
              </a:rPr>
              <a:t>неожиданно</a:t>
            </a:r>
            <a:r>
              <a:rPr sz="1800" spc="50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на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35" dirty="0">
                <a:latin typeface="Trebuchet MS"/>
                <a:cs typeface="Trebuchet MS"/>
              </a:rPr>
              <a:t>лечение/покупку </a:t>
            </a:r>
            <a:r>
              <a:rPr sz="1800" spc="45" dirty="0">
                <a:latin typeface="Trebuchet MS"/>
                <a:cs typeface="Trebuchet MS"/>
              </a:rPr>
              <a:t>автомобиля/отдых?</a:t>
            </a:r>
            <a:endParaRPr sz="1800">
              <a:latin typeface="Trebuchet MS"/>
              <a:cs typeface="Trebuchet MS"/>
            </a:endParaRPr>
          </a:p>
          <a:p>
            <a:pPr marL="298450" marR="5080" indent="-285750">
              <a:lnSpc>
                <a:spcPts val="2110"/>
              </a:lnSpc>
              <a:spcBef>
                <a:spcPts val="735"/>
              </a:spcBef>
              <a:buClr>
                <a:srgbClr val="ED7D00"/>
              </a:buClr>
              <a:buChar char="•"/>
              <a:tabLst>
                <a:tab pos="298450" algn="l"/>
              </a:tabLst>
            </a:pPr>
            <a:r>
              <a:rPr sz="1800" spc="50" dirty="0">
                <a:latin typeface="Trebuchet MS"/>
                <a:cs typeface="Trebuchet MS"/>
              </a:rPr>
              <a:t>Сколько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50" dirty="0">
                <a:latin typeface="Trebuchet MS"/>
                <a:cs typeface="Trebuchet MS"/>
              </a:rPr>
              <a:t>ваша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семья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тратит </a:t>
            </a:r>
            <a:r>
              <a:rPr sz="1800" dirty="0">
                <a:latin typeface="Trebuchet MS"/>
                <a:cs typeface="Trebuchet MS"/>
              </a:rPr>
              <a:t>в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55" dirty="0">
                <a:latin typeface="Trebuchet MS"/>
                <a:cs typeface="Trebuchet MS"/>
              </a:rPr>
              <a:t>месяц?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634566" y="3511980"/>
            <a:ext cx="1983105" cy="1134110"/>
            <a:chOff x="6634566" y="3511980"/>
            <a:chExt cx="1983105" cy="1134110"/>
          </a:xfrm>
        </p:grpSpPr>
        <p:sp>
          <p:nvSpPr>
            <p:cNvPr id="9" name="object 9"/>
            <p:cNvSpPr/>
            <p:nvPr/>
          </p:nvSpPr>
          <p:spPr>
            <a:xfrm>
              <a:off x="6638655" y="3516070"/>
              <a:ext cx="1974850" cy="1032510"/>
            </a:xfrm>
            <a:custGeom>
              <a:avLst/>
              <a:gdLst/>
              <a:ahLst/>
              <a:cxnLst/>
              <a:rect l="l" t="t" r="r" b="b"/>
              <a:pathLst>
                <a:path w="1974850" h="1032510">
                  <a:moveTo>
                    <a:pt x="503792" y="1031988"/>
                  </a:moveTo>
                  <a:lnTo>
                    <a:pt x="1470505" y="1031988"/>
                  </a:lnTo>
                  <a:lnTo>
                    <a:pt x="1519023" y="1029684"/>
                  </a:lnTo>
                  <a:lnTo>
                    <a:pt x="1566237" y="1022912"/>
                  </a:lnTo>
                  <a:lnTo>
                    <a:pt x="1611934" y="1011884"/>
                  </a:lnTo>
                  <a:lnTo>
                    <a:pt x="1655905" y="996810"/>
                  </a:lnTo>
                  <a:lnTo>
                    <a:pt x="1697937" y="977901"/>
                  </a:lnTo>
                  <a:lnTo>
                    <a:pt x="1737820" y="955368"/>
                  </a:lnTo>
                  <a:lnTo>
                    <a:pt x="1775343" y="929422"/>
                  </a:lnTo>
                  <a:lnTo>
                    <a:pt x="1810294" y="900274"/>
                  </a:lnTo>
                  <a:lnTo>
                    <a:pt x="1842462" y="868135"/>
                  </a:lnTo>
                  <a:lnTo>
                    <a:pt x="1871637" y="833216"/>
                  </a:lnTo>
                  <a:lnTo>
                    <a:pt x="1897607" y="795728"/>
                  </a:lnTo>
                  <a:lnTo>
                    <a:pt x="1920160" y="755881"/>
                  </a:lnTo>
                  <a:lnTo>
                    <a:pt x="1939087" y="713887"/>
                  </a:lnTo>
                  <a:lnTo>
                    <a:pt x="1954175" y="669957"/>
                  </a:lnTo>
                  <a:lnTo>
                    <a:pt x="1965213" y="624301"/>
                  </a:lnTo>
                  <a:lnTo>
                    <a:pt x="1971991" y="577131"/>
                  </a:lnTo>
                  <a:lnTo>
                    <a:pt x="1974297" y="528657"/>
                  </a:lnTo>
                  <a:lnTo>
                    <a:pt x="1974297" y="503323"/>
                  </a:lnTo>
                  <a:lnTo>
                    <a:pt x="1971991" y="454848"/>
                  </a:lnTo>
                  <a:lnTo>
                    <a:pt x="1965213" y="407677"/>
                  </a:lnTo>
                  <a:lnTo>
                    <a:pt x="1954175" y="362021"/>
                  </a:lnTo>
                  <a:lnTo>
                    <a:pt x="1939087" y="318091"/>
                  </a:lnTo>
                  <a:lnTo>
                    <a:pt x="1920160" y="276097"/>
                  </a:lnTo>
                  <a:lnTo>
                    <a:pt x="1897607" y="236251"/>
                  </a:lnTo>
                  <a:lnTo>
                    <a:pt x="1871637" y="198764"/>
                  </a:lnTo>
                  <a:lnTo>
                    <a:pt x="1842462" y="163845"/>
                  </a:lnTo>
                  <a:lnTo>
                    <a:pt x="1810294" y="131707"/>
                  </a:lnTo>
                  <a:lnTo>
                    <a:pt x="1775343" y="102561"/>
                  </a:lnTo>
                  <a:lnTo>
                    <a:pt x="1737820" y="76616"/>
                  </a:lnTo>
                  <a:lnTo>
                    <a:pt x="1697937" y="54084"/>
                  </a:lnTo>
                  <a:lnTo>
                    <a:pt x="1655905" y="35176"/>
                  </a:lnTo>
                  <a:lnTo>
                    <a:pt x="1611934" y="20103"/>
                  </a:lnTo>
                  <a:lnTo>
                    <a:pt x="1566237" y="9075"/>
                  </a:lnTo>
                  <a:lnTo>
                    <a:pt x="1519023" y="2303"/>
                  </a:lnTo>
                  <a:lnTo>
                    <a:pt x="1470505" y="0"/>
                  </a:lnTo>
                  <a:lnTo>
                    <a:pt x="503792" y="0"/>
                  </a:lnTo>
                  <a:lnTo>
                    <a:pt x="455273" y="2303"/>
                  </a:lnTo>
                  <a:lnTo>
                    <a:pt x="408060" y="9075"/>
                  </a:lnTo>
                  <a:lnTo>
                    <a:pt x="362362" y="20103"/>
                  </a:lnTo>
                  <a:lnTo>
                    <a:pt x="318392" y="35176"/>
                  </a:lnTo>
                  <a:lnTo>
                    <a:pt x="276360" y="54084"/>
                  </a:lnTo>
                  <a:lnTo>
                    <a:pt x="236477" y="76616"/>
                  </a:lnTo>
                  <a:lnTo>
                    <a:pt x="198954" y="102561"/>
                  </a:lnTo>
                  <a:lnTo>
                    <a:pt x="164003" y="131707"/>
                  </a:lnTo>
                  <a:lnTo>
                    <a:pt x="131834" y="163845"/>
                  </a:lnTo>
                  <a:lnTo>
                    <a:pt x="102660" y="198764"/>
                  </a:lnTo>
                  <a:lnTo>
                    <a:pt x="76690" y="236251"/>
                  </a:lnTo>
                  <a:lnTo>
                    <a:pt x="54137" y="276097"/>
                  </a:lnTo>
                  <a:lnTo>
                    <a:pt x="35210" y="318091"/>
                  </a:lnTo>
                  <a:lnTo>
                    <a:pt x="20122" y="362021"/>
                  </a:lnTo>
                  <a:lnTo>
                    <a:pt x="9084" y="407677"/>
                  </a:lnTo>
                  <a:lnTo>
                    <a:pt x="2306" y="454848"/>
                  </a:lnTo>
                  <a:lnTo>
                    <a:pt x="0" y="503323"/>
                  </a:lnTo>
                  <a:lnTo>
                    <a:pt x="0" y="528657"/>
                  </a:lnTo>
                  <a:lnTo>
                    <a:pt x="2306" y="577131"/>
                  </a:lnTo>
                  <a:lnTo>
                    <a:pt x="9084" y="624301"/>
                  </a:lnTo>
                  <a:lnTo>
                    <a:pt x="20122" y="669957"/>
                  </a:lnTo>
                  <a:lnTo>
                    <a:pt x="35210" y="713887"/>
                  </a:lnTo>
                  <a:lnTo>
                    <a:pt x="54137" y="755881"/>
                  </a:lnTo>
                  <a:lnTo>
                    <a:pt x="76690" y="795728"/>
                  </a:lnTo>
                  <a:lnTo>
                    <a:pt x="102660" y="833216"/>
                  </a:lnTo>
                  <a:lnTo>
                    <a:pt x="131834" y="868135"/>
                  </a:lnTo>
                  <a:lnTo>
                    <a:pt x="164003" y="900274"/>
                  </a:lnTo>
                  <a:lnTo>
                    <a:pt x="198954" y="929422"/>
                  </a:lnTo>
                  <a:lnTo>
                    <a:pt x="236477" y="955368"/>
                  </a:lnTo>
                  <a:lnTo>
                    <a:pt x="276360" y="977901"/>
                  </a:lnTo>
                  <a:lnTo>
                    <a:pt x="318392" y="996810"/>
                  </a:lnTo>
                  <a:lnTo>
                    <a:pt x="362362" y="1011884"/>
                  </a:lnTo>
                  <a:lnTo>
                    <a:pt x="408060" y="1022912"/>
                  </a:lnTo>
                  <a:lnTo>
                    <a:pt x="455273" y="1029684"/>
                  </a:lnTo>
                  <a:lnTo>
                    <a:pt x="503792" y="1031988"/>
                  </a:lnTo>
                  <a:close/>
                </a:path>
              </a:pathLst>
            </a:custGeom>
            <a:ln w="8179">
              <a:solidFill>
                <a:srgbClr val="004F9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56638" y="3593687"/>
              <a:ext cx="1738630" cy="1048385"/>
            </a:xfrm>
            <a:custGeom>
              <a:avLst/>
              <a:gdLst/>
              <a:ahLst/>
              <a:cxnLst/>
              <a:rect l="l" t="t" r="r" b="b"/>
              <a:pathLst>
                <a:path w="1738629" h="1048385">
                  <a:moveTo>
                    <a:pt x="1298929" y="0"/>
                  </a:moveTo>
                  <a:lnTo>
                    <a:pt x="439400" y="0"/>
                  </a:lnTo>
                  <a:lnTo>
                    <a:pt x="391522" y="2575"/>
                  </a:lnTo>
                  <a:lnTo>
                    <a:pt x="345138" y="10125"/>
                  </a:lnTo>
                  <a:lnTo>
                    <a:pt x="300515" y="22380"/>
                  </a:lnTo>
                  <a:lnTo>
                    <a:pt x="257921" y="39072"/>
                  </a:lnTo>
                  <a:lnTo>
                    <a:pt x="217625" y="59935"/>
                  </a:lnTo>
                  <a:lnTo>
                    <a:pt x="179895" y="84700"/>
                  </a:lnTo>
                  <a:lnTo>
                    <a:pt x="144998" y="113099"/>
                  </a:lnTo>
                  <a:lnTo>
                    <a:pt x="113203" y="144865"/>
                  </a:lnTo>
                  <a:lnTo>
                    <a:pt x="84778" y="179729"/>
                  </a:lnTo>
                  <a:lnTo>
                    <a:pt x="59990" y="217424"/>
                  </a:lnTo>
                  <a:lnTo>
                    <a:pt x="39108" y="257683"/>
                  </a:lnTo>
                  <a:lnTo>
                    <a:pt x="22400" y="300236"/>
                  </a:lnTo>
                  <a:lnTo>
                    <a:pt x="10134" y="344818"/>
                  </a:lnTo>
                  <a:lnTo>
                    <a:pt x="2578" y="391158"/>
                  </a:lnTo>
                  <a:lnTo>
                    <a:pt x="0" y="438991"/>
                  </a:lnTo>
                  <a:lnTo>
                    <a:pt x="2578" y="486825"/>
                  </a:lnTo>
                  <a:lnTo>
                    <a:pt x="10134" y="533167"/>
                  </a:lnTo>
                  <a:lnTo>
                    <a:pt x="22400" y="577750"/>
                  </a:lnTo>
                  <a:lnTo>
                    <a:pt x="39108" y="620305"/>
                  </a:lnTo>
                  <a:lnTo>
                    <a:pt x="59990" y="660565"/>
                  </a:lnTo>
                  <a:lnTo>
                    <a:pt x="84778" y="698261"/>
                  </a:lnTo>
                  <a:lnTo>
                    <a:pt x="113203" y="733127"/>
                  </a:lnTo>
                  <a:lnTo>
                    <a:pt x="144998" y="764894"/>
                  </a:lnTo>
                  <a:lnTo>
                    <a:pt x="179895" y="793294"/>
                  </a:lnTo>
                  <a:lnTo>
                    <a:pt x="217625" y="818060"/>
                  </a:lnTo>
                  <a:lnTo>
                    <a:pt x="257921" y="838923"/>
                  </a:lnTo>
                  <a:lnTo>
                    <a:pt x="300515" y="855616"/>
                  </a:lnTo>
                  <a:lnTo>
                    <a:pt x="345138" y="867872"/>
                  </a:lnTo>
                  <a:lnTo>
                    <a:pt x="391522" y="875421"/>
                  </a:lnTo>
                  <a:lnTo>
                    <a:pt x="439400" y="877997"/>
                  </a:lnTo>
                  <a:lnTo>
                    <a:pt x="1298929" y="877997"/>
                  </a:lnTo>
                  <a:lnTo>
                    <a:pt x="1315054" y="877696"/>
                  </a:lnTo>
                  <a:lnTo>
                    <a:pt x="1331029" y="876808"/>
                  </a:lnTo>
                  <a:lnTo>
                    <a:pt x="1346849" y="875355"/>
                  </a:lnTo>
                  <a:lnTo>
                    <a:pt x="1362509" y="873361"/>
                  </a:lnTo>
                  <a:lnTo>
                    <a:pt x="1608136" y="1048151"/>
                  </a:lnTo>
                  <a:lnTo>
                    <a:pt x="1531437" y="811459"/>
                  </a:lnTo>
                  <a:lnTo>
                    <a:pt x="1571245" y="783431"/>
                  </a:lnTo>
                  <a:lnTo>
                    <a:pt x="1607640" y="751279"/>
                  </a:lnTo>
                  <a:lnTo>
                    <a:pt x="1640280" y="715339"/>
                  </a:lnTo>
                  <a:lnTo>
                    <a:pt x="1668829" y="675948"/>
                  </a:lnTo>
                  <a:lnTo>
                    <a:pt x="1692946" y="633442"/>
                  </a:lnTo>
                  <a:lnTo>
                    <a:pt x="1712294" y="588156"/>
                  </a:lnTo>
                  <a:lnTo>
                    <a:pt x="1726533" y="540429"/>
                  </a:lnTo>
                  <a:lnTo>
                    <a:pt x="1735325" y="490595"/>
                  </a:lnTo>
                  <a:lnTo>
                    <a:pt x="1738331" y="438991"/>
                  </a:lnTo>
                  <a:lnTo>
                    <a:pt x="1735753" y="391158"/>
                  </a:lnTo>
                  <a:lnTo>
                    <a:pt x="1728196" y="344818"/>
                  </a:lnTo>
                  <a:lnTo>
                    <a:pt x="1715930" y="300236"/>
                  </a:lnTo>
                  <a:lnTo>
                    <a:pt x="1699222" y="257683"/>
                  </a:lnTo>
                  <a:lnTo>
                    <a:pt x="1678340" y="217424"/>
                  </a:lnTo>
                  <a:lnTo>
                    <a:pt x="1653552" y="179729"/>
                  </a:lnTo>
                  <a:lnTo>
                    <a:pt x="1625127" y="144865"/>
                  </a:lnTo>
                  <a:lnTo>
                    <a:pt x="1593332" y="113099"/>
                  </a:lnTo>
                  <a:lnTo>
                    <a:pt x="1558435" y="84700"/>
                  </a:lnTo>
                  <a:lnTo>
                    <a:pt x="1520704" y="59935"/>
                  </a:lnTo>
                  <a:lnTo>
                    <a:pt x="1480408" y="39072"/>
                  </a:lnTo>
                  <a:lnTo>
                    <a:pt x="1437815" y="22380"/>
                  </a:lnTo>
                  <a:lnTo>
                    <a:pt x="1393191" y="10125"/>
                  </a:lnTo>
                  <a:lnTo>
                    <a:pt x="1346807" y="2575"/>
                  </a:lnTo>
                  <a:lnTo>
                    <a:pt x="1298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56638" y="3593687"/>
              <a:ext cx="1738630" cy="1048385"/>
            </a:xfrm>
            <a:custGeom>
              <a:avLst/>
              <a:gdLst/>
              <a:ahLst/>
              <a:cxnLst/>
              <a:rect l="l" t="t" r="r" b="b"/>
              <a:pathLst>
                <a:path w="1738629" h="1048385">
                  <a:moveTo>
                    <a:pt x="439401" y="0"/>
                  </a:moveTo>
                  <a:lnTo>
                    <a:pt x="1298930" y="0"/>
                  </a:lnTo>
                  <a:lnTo>
                    <a:pt x="1346808" y="2575"/>
                  </a:lnTo>
                  <a:lnTo>
                    <a:pt x="1393192" y="10125"/>
                  </a:lnTo>
                  <a:lnTo>
                    <a:pt x="1437815" y="22380"/>
                  </a:lnTo>
                  <a:lnTo>
                    <a:pt x="1480409" y="39072"/>
                  </a:lnTo>
                  <a:lnTo>
                    <a:pt x="1520705" y="59935"/>
                  </a:lnTo>
                  <a:lnTo>
                    <a:pt x="1558435" y="84700"/>
                  </a:lnTo>
                  <a:lnTo>
                    <a:pt x="1593332" y="113099"/>
                  </a:lnTo>
                  <a:lnTo>
                    <a:pt x="1625127" y="144865"/>
                  </a:lnTo>
                  <a:lnTo>
                    <a:pt x="1653553" y="179729"/>
                  </a:lnTo>
                  <a:lnTo>
                    <a:pt x="1678340" y="217424"/>
                  </a:lnTo>
                  <a:lnTo>
                    <a:pt x="1699222" y="257683"/>
                  </a:lnTo>
                  <a:lnTo>
                    <a:pt x="1715930" y="300236"/>
                  </a:lnTo>
                  <a:lnTo>
                    <a:pt x="1728196" y="344817"/>
                  </a:lnTo>
                  <a:lnTo>
                    <a:pt x="1735753" y="391158"/>
                  </a:lnTo>
                  <a:lnTo>
                    <a:pt x="1738331" y="438991"/>
                  </a:lnTo>
                  <a:lnTo>
                    <a:pt x="1735325" y="490595"/>
                  </a:lnTo>
                  <a:lnTo>
                    <a:pt x="1726533" y="540429"/>
                  </a:lnTo>
                  <a:lnTo>
                    <a:pt x="1712294" y="588156"/>
                  </a:lnTo>
                  <a:lnTo>
                    <a:pt x="1692947" y="633441"/>
                  </a:lnTo>
                  <a:lnTo>
                    <a:pt x="1668829" y="675948"/>
                  </a:lnTo>
                  <a:lnTo>
                    <a:pt x="1640281" y="715339"/>
                  </a:lnTo>
                  <a:lnTo>
                    <a:pt x="1607640" y="751279"/>
                  </a:lnTo>
                  <a:lnTo>
                    <a:pt x="1571246" y="783431"/>
                  </a:lnTo>
                  <a:lnTo>
                    <a:pt x="1531437" y="811459"/>
                  </a:lnTo>
                  <a:lnTo>
                    <a:pt x="1608136" y="1048150"/>
                  </a:lnTo>
                  <a:lnTo>
                    <a:pt x="1362510" y="873361"/>
                  </a:lnTo>
                  <a:lnTo>
                    <a:pt x="1346850" y="875355"/>
                  </a:lnTo>
                  <a:lnTo>
                    <a:pt x="1331030" y="876807"/>
                  </a:lnTo>
                  <a:lnTo>
                    <a:pt x="1315055" y="877696"/>
                  </a:lnTo>
                  <a:lnTo>
                    <a:pt x="1298930" y="877997"/>
                  </a:lnTo>
                  <a:lnTo>
                    <a:pt x="439401" y="877997"/>
                  </a:lnTo>
                  <a:lnTo>
                    <a:pt x="391523" y="875421"/>
                  </a:lnTo>
                  <a:lnTo>
                    <a:pt x="345138" y="867872"/>
                  </a:lnTo>
                  <a:lnTo>
                    <a:pt x="300515" y="855616"/>
                  </a:lnTo>
                  <a:lnTo>
                    <a:pt x="257922" y="838923"/>
                  </a:lnTo>
                  <a:lnTo>
                    <a:pt x="217626" y="818060"/>
                  </a:lnTo>
                  <a:lnTo>
                    <a:pt x="179895" y="793294"/>
                  </a:lnTo>
                  <a:lnTo>
                    <a:pt x="144998" y="764894"/>
                  </a:lnTo>
                  <a:lnTo>
                    <a:pt x="113203" y="733127"/>
                  </a:lnTo>
                  <a:lnTo>
                    <a:pt x="84778" y="698261"/>
                  </a:lnTo>
                  <a:lnTo>
                    <a:pt x="59990" y="660565"/>
                  </a:lnTo>
                  <a:lnTo>
                    <a:pt x="39108" y="620305"/>
                  </a:lnTo>
                  <a:lnTo>
                    <a:pt x="22400" y="577750"/>
                  </a:lnTo>
                  <a:lnTo>
                    <a:pt x="10134" y="533167"/>
                  </a:lnTo>
                  <a:lnTo>
                    <a:pt x="2578" y="486825"/>
                  </a:lnTo>
                  <a:lnTo>
                    <a:pt x="0" y="438991"/>
                  </a:lnTo>
                  <a:lnTo>
                    <a:pt x="2578" y="391158"/>
                  </a:lnTo>
                  <a:lnTo>
                    <a:pt x="10134" y="344817"/>
                  </a:lnTo>
                  <a:lnTo>
                    <a:pt x="22400" y="300236"/>
                  </a:lnTo>
                  <a:lnTo>
                    <a:pt x="39108" y="257683"/>
                  </a:lnTo>
                  <a:lnTo>
                    <a:pt x="59990" y="217424"/>
                  </a:lnTo>
                  <a:lnTo>
                    <a:pt x="84778" y="179729"/>
                  </a:lnTo>
                  <a:lnTo>
                    <a:pt x="113203" y="144865"/>
                  </a:lnTo>
                  <a:lnTo>
                    <a:pt x="144998" y="113099"/>
                  </a:lnTo>
                  <a:lnTo>
                    <a:pt x="179895" y="84700"/>
                  </a:lnTo>
                  <a:lnTo>
                    <a:pt x="217626" y="59935"/>
                  </a:lnTo>
                  <a:lnTo>
                    <a:pt x="257922" y="39072"/>
                  </a:lnTo>
                  <a:lnTo>
                    <a:pt x="300515" y="22380"/>
                  </a:lnTo>
                  <a:lnTo>
                    <a:pt x="345138" y="10125"/>
                  </a:lnTo>
                  <a:lnTo>
                    <a:pt x="391523" y="2575"/>
                  </a:lnTo>
                  <a:lnTo>
                    <a:pt x="439401" y="0"/>
                  </a:lnTo>
                  <a:close/>
                </a:path>
              </a:pathLst>
            </a:custGeom>
            <a:ln w="8179">
              <a:solidFill>
                <a:srgbClr val="004F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1248" y="3980641"/>
              <a:ext cx="119948" cy="11985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60134" y="3980641"/>
              <a:ext cx="119947" cy="1198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99017" y="3980641"/>
              <a:ext cx="119948" cy="119853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995805"/>
            <a:chOff x="0" y="0"/>
            <a:chExt cx="9144000" cy="19958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9954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" y="4745"/>
              <a:ext cx="2229787" cy="19907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64575" y="339595"/>
              <a:ext cx="543733" cy="5775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795834" y="486591"/>
              <a:ext cx="606425" cy="293370"/>
            </a:xfrm>
            <a:custGeom>
              <a:avLst/>
              <a:gdLst/>
              <a:ahLst/>
              <a:cxnLst/>
              <a:rect l="l" t="t" r="r" b="b"/>
              <a:pathLst>
                <a:path w="606425" h="293370">
                  <a:moveTo>
                    <a:pt x="11518" y="5970"/>
                  </a:moveTo>
                  <a:lnTo>
                    <a:pt x="0" y="5970"/>
                  </a:lnTo>
                  <a:lnTo>
                    <a:pt x="0" y="105853"/>
                  </a:lnTo>
                  <a:lnTo>
                    <a:pt x="13495" y="105853"/>
                  </a:lnTo>
                  <a:lnTo>
                    <a:pt x="13495" y="33515"/>
                  </a:lnTo>
                  <a:lnTo>
                    <a:pt x="27619" y="33515"/>
                  </a:lnTo>
                  <a:lnTo>
                    <a:pt x="11518" y="5970"/>
                  </a:lnTo>
                  <a:close/>
                </a:path>
                <a:path w="606425" h="293370">
                  <a:moveTo>
                    <a:pt x="104598" y="33074"/>
                  </a:moveTo>
                  <a:lnTo>
                    <a:pt x="91065" y="33074"/>
                  </a:lnTo>
                  <a:lnTo>
                    <a:pt x="91210" y="105853"/>
                  </a:lnTo>
                  <a:lnTo>
                    <a:pt x="104703" y="105853"/>
                  </a:lnTo>
                  <a:lnTo>
                    <a:pt x="104598" y="33074"/>
                  </a:lnTo>
                  <a:close/>
                </a:path>
                <a:path w="606425" h="293370">
                  <a:moveTo>
                    <a:pt x="27619" y="33515"/>
                  </a:moveTo>
                  <a:lnTo>
                    <a:pt x="13495" y="33515"/>
                  </a:lnTo>
                  <a:lnTo>
                    <a:pt x="49038" y="93719"/>
                  </a:lnTo>
                  <a:lnTo>
                    <a:pt x="55520" y="93719"/>
                  </a:lnTo>
                  <a:lnTo>
                    <a:pt x="65800" y="76179"/>
                  </a:lnTo>
                  <a:lnTo>
                    <a:pt x="52556" y="76179"/>
                  </a:lnTo>
                  <a:lnTo>
                    <a:pt x="27619" y="33515"/>
                  </a:lnTo>
                  <a:close/>
                </a:path>
                <a:path w="606425" h="293370">
                  <a:moveTo>
                    <a:pt x="104559" y="5970"/>
                  </a:moveTo>
                  <a:lnTo>
                    <a:pt x="93017" y="5970"/>
                  </a:lnTo>
                  <a:lnTo>
                    <a:pt x="52556" y="76179"/>
                  </a:lnTo>
                  <a:lnTo>
                    <a:pt x="65800" y="76179"/>
                  </a:lnTo>
                  <a:lnTo>
                    <a:pt x="91065" y="33074"/>
                  </a:lnTo>
                  <a:lnTo>
                    <a:pt x="104598" y="33074"/>
                  </a:lnTo>
                  <a:lnTo>
                    <a:pt x="104559" y="5970"/>
                  </a:lnTo>
                  <a:close/>
                </a:path>
                <a:path w="606425" h="293370">
                  <a:moveTo>
                    <a:pt x="146561" y="30237"/>
                  </a:moveTo>
                  <a:lnTo>
                    <a:pt x="133042" y="30237"/>
                  </a:lnTo>
                  <a:lnTo>
                    <a:pt x="133042" y="105853"/>
                  </a:lnTo>
                  <a:lnTo>
                    <a:pt x="145428" y="105853"/>
                  </a:lnTo>
                  <a:lnTo>
                    <a:pt x="162425" y="85303"/>
                  </a:lnTo>
                  <a:lnTo>
                    <a:pt x="146561" y="85303"/>
                  </a:lnTo>
                  <a:lnTo>
                    <a:pt x="146561" y="30237"/>
                  </a:lnTo>
                  <a:close/>
                </a:path>
                <a:path w="606425" h="293370">
                  <a:moveTo>
                    <a:pt x="204444" y="50786"/>
                  </a:moveTo>
                  <a:lnTo>
                    <a:pt x="190973" y="50786"/>
                  </a:lnTo>
                  <a:lnTo>
                    <a:pt x="190973" y="105853"/>
                  </a:lnTo>
                  <a:lnTo>
                    <a:pt x="204444" y="105853"/>
                  </a:lnTo>
                  <a:lnTo>
                    <a:pt x="204444" y="50786"/>
                  </a:lnTo>
                  <a:close/>
                </a:path>
                <a:path w="606425" h="293370">
                  <a:moveTo>
                    <a:pt x="204444" y="30237"/>
                  </a:moveTo>
                  <a:lnTo>
                    <a:pt x="192227" y="30237"/>
                  </a:lnTo>
                  <a:lnTo>
                    <a:pt x="146561" y="85303"/>
                  </a:lnTo>
                  <a:lnTo>
                    <a:pt x="162425" y="85303"/>
                  </a:lnTo>
                  <a:lnTo>
                    <a:pt x="190973" y="50786"/>
                  </a:lnTo>
                  <a:lnTo>
                    <a:pt x="204444" y="50786"/>
                  </a:lnTo>
                  <a:lnTo>
                    <a:pt x="204444" y="30237"/>
                  </a:lnTo>
                  <a:close/>
                </a:path>
                <a:path w="606425" h="293370">
                  <a:moveTo>
                    <a:pt x="244133" y="30237"/>
                  </a:moveTo>
                  <a:lnTo>
                    <a:pt x="230638" y="30237"/>
                  </a:lnTo>
                  <a:lnTo>
                    <a:pt x="230638" y="105853"/>
                  </a:lnTo>
                  <a:lnTo>
                    <a:pt x="244133" y="105853"/>
                  </a:lnTo>
                  <a:lnTo>
                    <a:pt x="244133" y="74197"/>
                  </a:lnTo>
                  <a:lnTo>
                    <a:pt x="300064" y="74197"/>
                  </a:lnTo>
                  <a:lnTo>
                    <a:pt x="300064" y="62357"/>
                  </a:lnTo>
                  <a:lnTo>
                    <a:pt x="244133" y="62357"/>
                  </a:lnTo>
                  <a:lnTo>
                    <a:pt x="244133" y="30237"/>
                  </a:lnTo>
                  <a:close/>
                </a:path>
                <a:path w="606425" h="293370">
                  <a:moveTo>
                    <a:pt x="300064" y="74197"/>
                  </a:moveTo>
                  <a:lnTo>
                    <a:pt x="286545" y="74197"/>
                  </a:lnTo>
                  <a:lnTo>
                    <a:pt x="286545" y="105853"/>
                  </a:lnTo>
                  <a:lnTo>
                    <a:pt x="300064" y="105853"/>
                  </a:lnTo>
                  <a:lnTo>
                    <a:pt x="300064" y="74197"/>
                  </a:lnTo>
                  <a:close/>
                </a:path>
                <a:path w="606425" h="293370">
                  <a:moveTo>
                    <a:pt x="300064" y="30237"/>
                  </a:moveTo>
                  <a:lnTo>
                    <a:pt x="286545" y="30237"/>
                  </a:lnTo>
                  <a:lnTo>
                    <a:pt x="286545" y="62357"/>
                  </a:lnTo>
                  <a:lnTo>
                    <a:pt x="300064" y="62357"/>
                  </a:lnTo>
                  <a:lnTo>
                    <a:pt x="300064" y="30237"/>
                  </a:lnTo>
                  <a:close/>
                </a:path>
                <a:path w="606425" h="293370">
                  <a:moveTo>
                    <a:pt x="376332" y="0"/>
                  </a:moveTo>
                  <a:lnTo>
                    <a:pt x="363103" y="0"/>
                  </a:lnTo>
                  <a:lnTo>
                    <a:pt x="363103" y="29527"/>
                  </a:lnTo>
                  <a:lnTo>
                    <a:pt x="353151" y="30647"/>
                  </a:lnTo>
                  <a:lnTo>
                    <a:pt x="319979" y="59611"/>
                  </a:lnTo>
                  <a:lnTo>
                    <a:pt x="319269" y="67910"/>
                  </a:lnTo>
                  <a:lnTo>
                    <a:pt x="319979" y="76281"/>
                  </a:lnTo>
                  <a:lnTo>
                    <a:pt x="353226" y="105732"/>
                  </a:lnTo>
                  <a:lnTo>
                    <a:pt x="363103" y="106856"/>
                  </a:lnTo>
                  <a:lnTo>
                    <a:pt x="363103" y="133521"/>
                  </a:lnTo>
                  <a:lnTo>
                    <a:pt x="376332" y="133521"/>
                  </a:lnTo>
                  <a:lnTo>
                    <a:pt x="376332" y="106856"/>
                  </a:lnTo>
                  <a:lnTo>
                    <a:pt x="386196" y="105723"/>
                  </a:lnTo>
                  <a:lnTo>
                    <a:pt x="394893" y="103464"/>
                  </a:lnTo>
                  <a:lnTo>
                    <a:pt x="402426" y="100082"/>
                  </a:lnTo>
                  <a:lnTo>
                    <a:pt x="408792" y="95578"/>
                  </a:lnTo>
                  <a:lnTo>
                    <a:pt x="409439" y="94868"/>
                  </a:lnTo>
                  <a:lnTo>
                    <a:pt x="376332" y="94868"/>
                  </a:lnTo>
                  <a:lnTo>
                    <a:pt x="376332" y="94721"/>
                  </a:lnTo>
                  <a:lnTo>
                    <a:pt x="363103" y="94721"/>
                  </a:lnTo>
                  <a:lnTo>
                    <a:pt x="352982" y="94061"/>
                  </a:lnTo>
                  <a:lnTo>
                    <a:pt x="345343" y="91443"/>
                  </a:lnTo>
                  <a:lnTo>
                    <a:pt x="335126" y="82318"/>
                  </a:lnTo>
                  <a:lnTo>
                    <a:pt x="332737" y="76281"/>
                  </a:lnTo>
                  <a:lnTo>
                    <a:pt x="332780" y="59611"/>
                  </a:lnTo>
                  <a:lnTo>
                    <a:pt x="335126" y="53820"/>
                  </a:lnTo>
                  <a:lnTo>
                    <a:pt x="345271" y="44890"/>
                  </a:lnTo>
                  <a:lnTo>
                    <a:pt x="352886" y="42321"/>
                  </a:lnTo>
                  <a:lnTo>
                    <a:pt x="363103" y="41661"/>
                  </a:lnTo>
                  <a:lnTo>
                    <a:pt x="409748" y="41661"/>
                  </a:lnTo>
                  <a:lnTo>
                    <a:pt x="408792" y="40633"/>
                  </a:lnTo>
                  <a:lnTo>
                    <a:pt x="402426" y="36197"/>
                  </a:lnTo>
                  <a:lnTo>
                    <a:pt x="394893" y="32869"/>
                  </a:lnTo>
                  <a:lnTo>
                    <a:pt x="386149" y="30641"/>
                  </a:lnTo>
                  <a:lnTo>
                    <a:pt x="376332" y="29527"/>
                  </a:lnTo>
                  <a:lnTo>
                    <a:pt x="376332" y="0"/>
                  </a:lnTo>
                  <a:close/>
                </a:path>
                <a:path w="606425" h="293370">
                  <a:moveTo>
                    <a:pt x="409748" y="41661"/>
                  </a:moveTo>
                  <a:lnTo>
                    <a:pt x="376332" y="41661"/>
                  </a:lnTo>
                  <a:lnTo>
                    <a:pt x="386429" y="42321"/>
                  </a:lnTo>
                  <a:lnTo>
                    <a:pt x="394068" y="44890"/>
                  </a:lnTo>
                  <a:lnTo>
                    <a:pt x="399225" y="49367"/>
                  </a:lnTo>
                  <a:lnTo>
                    <a:pt x="404383" y="53746"/>
                  </a:lnTo>
                  <a:lnTo>
                    <a:pt x="406836" y="59611"/>
                  </a:lnTo>
                  <a:lnTo>
                    <a:pt x="376332" y="94868"/>
                  </a:lnTo>
                  <a:lnTo>
                    <a:pt x="409439" y="94868"/>
                  </a:lnTo>
                  <a:lnTo>
                    <a:pt x="420311" y="67910"/>
                  </a:lnTo>
                  <a:lnTo>
                    <a:pt x="419618" y="60008"/>
                  </a:lnTo>
                  <a:lnTo>
                    <a:pt x="419568" y="59611"/>
                  </a:lnTo>
                  <a:lnTo>
                    <a:pt x="417425" y="52391"/>
                  </a:lnTo>
                  <a:lnTo>
                    <a:pt x="413825" y="46041"/>
                  </a:lnTo>
                  <a:lnTo>
                    <a:pt x="409748" y="41661"/>
                  </a:lnTo>
                  <a:close/>
                </a:path>
                <a:path w="606425" h="293370">
                  <a:moveTo>
                    <a:pt x="376332" y="41661"/>
                  </a:moveTo>
                  <a:lnTo>
                    <a:pt x="363103" y="41661"/>
                  </a:lnTo>
                  <a:lnTo>
                    <a:pt x="363103" y="94721"/>
                  </a:lnTo>
                  <a:lnTo>
                    <a:pt x="376332" y="94721"/>
                  </a:lnTo>
                  <a:lnTo>
                    <a:pt x="376332" y="41661"/>
                  </a:lnTo>
                  <a:close/>
                </a:path>
                <a:path w="606425" h="293370">
                  <a:moveTo>
                    <a:pt x="452890" y="30237"/>
                  </a:moveTo>
                  <a:lnTo>
                    <a:pt x="439373" y="30237"/>
                  </a:lnTo>
                  <a:lnTo>
                    <a:pt x="439373" y="105853"/>
                  </a:lnTo>
                  <a:lnTo>
                    <a:pt x="451758" y="105853"/>
                  </a:lnTo>
                  <a:lnTo>
                    <a:pt x="468745" y="85303"/>
                  </a:lnTo>
                  <a:lnTo>
                    <a:pt x="452890" y="85303"/>
                  </a:lnTo>
                  <a:lnTo>
                    <a:pt x="452890" y="30237"/>
                  </a:lnTo>
                  <a:close/>
                </a:path>
                <a:path w="606425" h="293370">
                  <a:moveTo>
                    <a:pt x="510749" y="50786"/>
                  </a:moveTo>
                  <a:lnTo>
                    <a:pt x="497278" y="50786"/>
                  </a:lnTo>
                  <a:lnTo>
                    <a:pt x="497278" y="105853"/>
                  </a:lnTo>
                  <a:lnTo>
                    <a:pt x="510749" y="105853"/>
                  </a:lnTo>
                  <a:lnTo>
                    <a:pt x="510749" y="50786"/>
                  </a:lnTo>
                  <a:close/>
                </a:path>
                <a:path w="606425" h="293370">
                  <a:moveTo>
                    <a:pt x="510749" y="30237"/>
                  </a:moveTo>
                  <a:lnTo>
                    <a:pt x="498532" y="30237"/>
                  </a:lnTo>
                  <a:lnTo>
                    <a:pt x="452890" y="85303"/>
                  </a:lnTo>
                  <a:lnTo>
                    <a:pt x="468745" y="85303"/>
                  </a:lnTo>
                  <a:lnTo>
                    <a:pt x="497278" y="50786"/>
                  </a:lnTo>
                  <a:lnTo>
                    <a:pt x="510749" y="50786"/>
                  </a:lnTo>
                  <a:lnTo>
                    <a:pt x="510749" y="30237"/>
                  </a:lnTo>
                  <a:close/>
                </a:path>
                <a:path w="606425" h="293370">
                  <a:moveTo>
                    <a:pt x="550438" y="30237"/>
                  </a:moveTo>
                  <a:lnTo>
                    <a:pt x="536943" y="30237"/>
                  </a:lnTo>
                  <a:lnTo>
                    <a:pt x="536943" y="105853"/>
                  </a:lnTo>
                  <a:lnTo>
                    <a:pt x="550438" y="105853"/>
                  </a:lnTo>
                  <a:lnTo>
                    <a:pt x="550438" y="74197"/>
                  </a:lnTo>
                  <a:lnTo>
                    <a:pt x="606369" y="74197"/>
                  </a:lnTo>
                  <a:lnTo>
                    <a:pt x="606369" y="62357"/>
                  </a:lnTo>
                  <a:lnTo>
                    <a:pt x="550438" y="62357"/>
                  </a:lnTo>
                  <a:lnTo>
                    <a:pt x="550438" y="30237"/>
                  </a:lnTo>
                  <a:close/>
                </a:path>
                <a:path w="606425" h="293370">
                  <a:moveTo>
                    <a:pt x="606369" y="74197"/>
                  </a:moveTo>
                  <a:lnTo>
                    <a:pt x="592874" y="74197"/>
                  </a:lnTo>
                  <a:lnTo>
                    <a:pt x="592874" y="105853"/>
                  </a:lnTo>
                  <a:lnTo>
                    <a:pt x="606369" y="105853"/>
                  </a:lnTo>
                  <a:lnTo>
                    <a:pt x="606369" y="74197"/>
                  </a:lnTo>
                  <a:close/>
                </a:path>
                <a:path w="606425" h="293370">
                  <a:moveTo>
                    <a:pt x="606369" y="30237"/>
                  </a:moveTo>
                  <a:lnTo>
                    <a:pt x="592874" y="30237"/>
                  </a:lnTo>
                  <a:lnTo>
                    <a:pt x="592874" y="62357"/>
                  </a:lnTo>
                  <a:lnTo>
                    <a:pt x="606369" y="62357"/>
                  </a:lnTo>
                  <a:lnTo>
                    <a:pt x="606369" y="30237"/>
                  </a:lnTo>
                  <a:close/>
                </a:path>
                <a:path w="606425" h="293370">
                  <a:moveTo>
                    <a:pt x="38387" y="192379"/>
                  </a:moveTo>
                  <a:lnTo>
                    <a:pt x="0" y="192379"/>
                  </a:lnTo>
                  <a:lnTo>
                    <a:pt x="0" y="292238"/>
                  </a:lnTo>
                  <a:lnTo>
                    <a:pt x="14048" y="292238"/>
                  </a:lnTo>
                  <a:lnTo>
                    <a:pt x="14048" y="261976"/>
                  </a:lnTo>
                  <a:lnTo>
                    <a:pt x="38387" y="261976"/>
                  </a:lnTo>
                  <a:lnTo>
                    <a:pt x="71394" y="249574"/>
                  </a:lnTo>
                  <a:lnTo>
                    <a:pt x="14048" y="249574"/>
                  </a:lnTo>
                  <a:lnTo>
                    <a:pt x="14048" y="204782"/>
                  </a:lnTo>
                  <a:lnTo>
                    <a:pt x="71417" y="204782"/>
                  </a:lnTo>
                  <a:lnTo>
                    <a:pt x="68437" y="201626"/>
                  </a:lnTo>
                  <a:lnTo>
                    <a:pt x="62450" y="197580"/>
                  </a:lnTo>
                  <a:lnTo>
                    <a:pt x="55445" y="194691"/>
                  </a:lnTo>
                  <a:lnTo>
                    <a:pt x="47423" y="192957"/>
                  </a:lnTo>
                  <a:lnTo>
                    <a:pt x="38387" y="192379"/>
                  </a:lnTo>
                  <a:close/>
                </a:path>
                <a:path w="606425" h="293370">
                  <a:moveTo>
                    <a:pt x="71417" y="204782"/>
                  </a:moveTo>
                  <a:lnTo>
                    <a:pt x="46821" y="204782"/>
                  </a:lnTo>
                  <a:lnTo>
                    <a:pt x="53616" y="206739"/>
                  </a:lnTo>
                  <a:lnTo>
                    <a:pt x="58315" y="210629"/>
                  </a:lnTo>
                  <a:lnTo>
                    <a:pt x="62990" y="214420"/>
                  </a:lnTo>
                  <a:lnTo>
                    <a:pt x="65352" y="219950"/>
                  </a:lnTo>
                  <a:lnTo>
                    <a:pt x="65352" y="234407"/>
                  </a:lnTo>
                  <a:lnTo>
                    <a:pt x="62990" y="239960"/>
                  </a:lnTo>
                  <a:lnTo>
                    <a:pt x="58315" y="243874"/>
                  </a:lnTo>
                  <a:lnTo>
                    <a:pt x="53616" y="247666"/>
                  </a:lnTo>
                  <a:lnTo>
                    <a:pt x="46821" y="249574"/>
                  </a:lnTo>
                  <a:lnTo>
                    <a:pt x="71394" y="249574"/>
                  </a:lnTo>
                  <a:lnTo>
                    <a:pt x="73231" y="247628"/>
                  </a:lnTo>
                  <a:lnTo>
                    <a:pt x="76657" y="241679"/>
                  </a:lnTo>
                  <a:lnTo>
                    <a:pt x="78715" y="234858"/>
                  </a:lnTo>
                  <a:lnTo>
                    <a:pt x="79401" y="227166"/>
                  </a:lnTo>
                  <a:lnTo>
                    <a:pt x="78715" y="219474"/>
                  </a:lnTo>
                  <a:lnTo>
                    <a:pt x="76657" y="212653"/>
                  </a:lnTo>
                  <a:lnTo>
                    <a:pt x="73231" y="206703"/>
                  </a:lnTo>
                  <a:lnTo>
                    <a:pt x="71417" y="204782"/>
                  </a:lnTo>
                  <a:close/>
                </a:path>
                <a:path w="606425" h="293370">
                  <a:moveTo>
                    <a:pt x="135718" y="215912"/>
                  </a:moveTo>
                  <a:lnTo>
                    <a:pt x="120921" y="215912"/>
                  </a:lnTo>
                  <a:lnTo>
                    <a:pt x="114270" y="217552"/>
                  </a:lnTo>
                  <a:lnTo>
                    <a:pt x="108366" y="220903"/>
                  </a:lnTo>
                  <a:lnTo>
                    <a:pt x="102463" y="224133"/>
                  </a:lnTo>
                  <a:lnTo>
                    <a:pt x="97836" y="228682"/>
                  </a:lnTo>
                  <a:lnTo>
                    <a:pt x="94462" y="234579"/>
                  </a:lnTo>
                  <a:lnTo>
                    <a:pt x="91186" y="240400"/>
                  </a:lnTo>
                  <a:lnTo>
                    <a:pt x="89546" y="247006"/>
                  </a:lnTo>
                  <a:lnTo>
                    <a:pt x="89546" y="261830"/>
                  </a:lnTo>
                  <a:lnTo>
                    <a:pt x="114270" y="291406"/>
                  </a:lnTo>
                  <a:lnTo>
                    <a:pt x="120921" y="293070"/>
                  </a:lnTo>
                  <a:lnTo>
                    <a:pt x="135718" y="293070"/>
                  </a:lnTo>
                  <a:lnTo>
                    <a:pt x="142321" y="291406"/>
                  </a:lnTo>
                  <a:lnTo>
                    <a:pt x="154031" y="284753"/>
                  </a:lnTo>
                  <a:lnTo>
                    <a:pt x="157718" y="281108"/>
                  </a:lnTo>
                  <a:lnTo>
                    <a:pt x="123548" y="281108"/>
                  </a:lnTo>
                  <a:lnTo>
                    <a:pt x="119235" y="280007"/>
                  </a:lnTo>
                  <a:lnTo>
                    <a:pt x="103186" y="259652"/>
                  </a:lnTo>
                  <a:lnTo>
                    <a:pt x="103186" y="249182"/>
                  </a:lnTo>
                  <a:lnTo>
                    <a:pt x="123548" y="227900"/>
                  </a:lnTo>
                  <a:lnTo>
                    <a:pt x="157842" y="227900"/>
                  </a:lnTo>
                  <a:lnTo>
                    <a:pt x="154031" y="224133"/>
                  </a:lnTo>
                  <a:lnTo>
                    <a:pt x="148127" y="220903"/>
                  </a:lnTo>
                  <a:lnTo>
                    <a:pt x="142321" y="217552"/>
                  </a:lnTo>
                  <a:lnTo>
                    <a:pt x="135718" y="215912"/>
                  </a:lnTo>
                  <a:close/>
                </a:path>
                <a:path w="606425" h="293370">
                  <a:moveTo>
                    <a:pt x="157842" y="227900"/>
                  </a:moveTo>
                  <a:lnTo>
                    <a:pt x="133090" y="227900"/>
                  </a:lnTo>
                  <a:lnTo>
                    <a:pt x="137356" y="228975"/>
                  </a:lnTo>
                  <a:lnTo>
                    <a:pt x="141091" y="231178"/>
                  </a:lnTo>
                  <a:lnTo>
                    <a:pt x="144947" y="233354"/>
                  </a:lnTo>
                  <a:lnTo>
                    <a:pt x="147960" y="236486"/>
                  </a:lnTo>
                  <a:lnTo>
                    <a:pt x="150103" y="240596"/>
                  </a:lnTo>
                  <a:lnTo>
                    <a:pt x="152273" y="244560"/>
                  </a:lnTo>
                  <a:lnTo>
                    <a:pt x="153333" y="249182"/>
                  </a:lnTo>
                  <a:lnTo>
                    <a:pt x="153333" y="259652"/>
                  </a:lnTo>
                  <a:lnTo>
                    <a:pt x="133090" y="281108"/>
                  </a:lnTo>
                  <a:lnTo>
                    <a:pt x="157718" y="281108"/>
                  </a:lnTo>
                  <a:lnTo>
                    <a:pt x="158634" y="280202"/>
                  </a:lnTo>
                  <a:lnTo>
                    <a:pt x="165261" y="268484"/>
                  </a:lnTo>
                  <a:lnTo>
                    <a:pt x="166971" y="261830"/>
                  </a:lnTo>
                  <a:lnTo>
                    <a:pt x="166971" y="247006"/>
                  </a:lnTo>
                  <a:lnTo>
                    <a:pt x="165261" y="240400"/>
                  </a:lnTo>
                  <a:lnTo>
                    <a:pt x="161912" y="234579"/>
                  </a:lnTo>
                  <a:lnTo>
                    <a:pt x="158634" y="228682"/>
                  </a:lnTo>
                  <a:lnTo>
                    <a:pt x="157842" y="227900"/>
                  </a:lnTo>
                  <a:close/>
                </a:path>
                <a:path w="606425" h="293370">
                  <a:moveTo>
                    <a:pt x="225649" y="215912"/>
                  </a:moveTo>
                  <a:lnTo>
                    <a:pt x="211312" y="215912"/>
                  </a:lnTo>
                  <a:lnTo>
                    <a:pt x="204541" y="217552"/>
                  </a:lnTo>
                  <a:lnTo>
                    <a:pt x="198540" y="220903"/>
                  </a:lnTo>
                  <a:lnTo>
                    <a:pt x="192636" y="224133"/>
                  </a:lnTo>
                  <a:lnTo>
                    <a:pt x="187985" y="228682"/>
                  </a:lnTo>
                  <a:lnTo>
                    <a:pt x="184636" y="234579"/>
                  </a:lnTo>
                  <a:lnTo>
                    <a:pt x="181237" y="240400"/>
                  </a:lnTo>
                  <a:lnTo>
                    <a:pt x="179551" y="247006"/>
                  </a:lnTo>
                  <a:lnTo>
                    <a:pt x="179551" y="261830"/>
                  </a:lnTo>
                  <a:lnTo>
                    <a:pt x="204541" y="291406"/>
                  </a:lnTo>
                  <a:lnTo>
                    <a:pt x="211312" y="293070"/>
                  </a:lnTo>
                  <a:lnTo>
                    <a:pt x="225649" y="293070"/>
                  </a:lnTo>
                  <a:lnTo>
                    <a:pt x="231650" y="291699"/>
                  </a:lnTo>
                  <a:lnTo>
                    <a:pt x="242253" y="286097"/>
                  </a:lnTo>
                  <a:lnTo>
                    <a:pt x="246350" y="282037"/>
                  </a:lnTo>
                  <a:lnTo>
                    <a:pt x="246870" y="281108"/>
                  </a:lnTo>
                  <a:lnTo>
                    <a:pt x="213890" y="281108"/>
                  </a:lnTo>
                  <a:lnTo>
                    <a:pt x="209481" y="280007"/>
                  </a:lnTo>
                  <a:lnTo>
                    <a:pt x="193191" y="259751"/>
                  </a:lnTo>
                  <a:lnTo>
                    <a:pt x="193191" y="249182"/>
                  </a:lnTo>
                  <a:lnTo>
                    <a:pt x="213890" y="227900"/>
                  </a:lnTo>
                  <a:lnTo>
                    <a:pt x="246963" y="227900"/>
                  </a:lnTo>
                  <a:lnTo>
                    <a:pt x="246350" y="226799"/>
                  </a:lnTo>
                  <a:lnTo>
                    <a:pt x="242253" y="222811"/>
                  </a:lnTo>
                  <a:lnTo>
                    <a:pt x="231650" y="217283"/>
                  </a:lnTo>
                  <a:lnTo>
                    <a:pt x="225649" y="215912"/>
                  </a:lnTo>
                  <a:close/>
                </a:path>
                <a:path w="606425" h="293370">
                  <a:moveTo>
                    <a:pt x="239024" y="270269"/>
                  </a:moveTo>
                  <a:lnTo>
                    <a:pt x="236663" y="273866"/>
                  </a:lnTo>
                  <a:lnTo>
                    <a:pt x="233747" y="276581"/>
                  </a:lnTo>
                  <a:lnTo>
                    <a:pt x="226830" y="280202"/>
                  </a:lnTo>
                  <a:lnTo>
                    <a:pt x="222999" y="281108"/>
                  </a:lnTo>
                  <a:lnTo>
                    <a:pt x="246870" y="281108"/>
                  </a:lnTo>
                  <a:lnTo>
                    <a:pt x="249265" y="276826"/>
                  </a:lnTo>
                  <a:lnTo>
                    <a:pt x="239024" y="270269"/>
                  </a:lnTo>
                  <a:close/>
                </a:path>
                <a:path w="606425" h="293370">
                  <a:moveTo>
                    <a:pt x="246963" y="227900"/>
                  </a:moveTo>
                  <a:lnTo>
                    <a:pt x="222999" y="227900"/>
                  </a:lnTo>
                  <a:lnTo>
                    <a:pt x="226830" y="228780"/>
                  </a:lnTo>
                  <a:lnTo>
                    <a:pt x="233747" y="232401"/>
                  </a:lnTo>
                  <a:lnTo>
                    <a:pt x="236663" y="235116"/>
                  </a:lnTo>
                  <a:lnTo>
                    <a:pt x="239024" y="238737"/>
                  </a:lnTo>
                  <a:lnTo>
                    <a:pt x="249265" y="232034"/>
                  </a:lnTo>
                  <a:lnTo>
                    <a:pt x="246963" y="227900"/>
                  </a:lnTo>
                  <a:close/>
                </a:path>
                <a:path w="606425" h="293370">
                  <a:moveTo>
                    <a:pt x="304835" y="215912"/>
                  </a:moveTo>
                  <a:lnTo>
                    <a:pt x="290521" y="215912"/>
                  </a:lnTo>
                  <a:lnTo>
                    <a:pt x="283725" y="217552"/>
                  </a:lnTo>
                  <a:lnTo>
                    <a:pt x="277724" y="220903"/>
                  </a:lnTo>
                  <a:lnTo>
                    <a:pt x="271821" y="224133"/>
                  </a:lnTo>
                  <a:lnTo>
                    <a:pt x="267171" y="228682"/>
                  </a:lnTo>
                  <a:lnTo>
                    <a:pt x="263820" y="234579"/>
                  </a:lnTo>
                  <a:lnTo>
                    <a:pt x="260423" y="240400"/>
                  </a:lnTo>
                  <a:lnTo>
                    <a:pt x="258735" y="247006"/>
                  </a:lnTo>
                  <a:lnTo>
                    <a:pt x="258735" y="261830"/>
                  </a:lnTo>
                  <a:lnTo>
                    <a:pt x="283725" y="291406"/>
                  </a:lnTo>
                  <a:lnTo>
                    <a:pt x="290521" y="293070"/>
                  </a:lnTo>
                  <a:lnTo>
                    <a:pt x="304835" y="293070"/>
                  </a:lnTo>
                  <a:lnTo>
                    <a:pt x="310835" y="291699"/>
                  </a:lnTo>
                  <a:lnTo>
                    <a:pt x="321438" y="286097"/>
                  </a:lnTo>
                  <a:lnTo>
                    <a:pt x="325559" y="282037"/>
                  </a:lnTo>
                  <a:lnTo>
                    <a:pt x="326075" y="281108"/>
                  </a:lnTo>
                  <a:lnTo>
                    <a:pt x="293075" y="281108"/>
                  </a:lnTo>
                  <a:lnTo>
                    <a:pt x="288665" y="280007"/>
                  </a:lnTo>
                  <a:lnTo>
                    <a:pt x="272399" y="259751"/>
                  </a:lnTo>
                  <a:lnTo>
                    <a:pt x="272399" y="249182"/>
                  </a:lnTo>
                  <a:lnTo>
                    <a:pt x="293075" y="227900"/>
                  </a:lnTo>
                  <a:lnTo>
                    <a:pt x="326167" y="227900"/>
                  </a:lnTo>
                  <a:lnTo>
                    <a:pt x="325559" y="226799"/>
                  </a:lnTo>
                  <a:lnTo>
                    <a:pt x="321438" y="222811"/>
                  </a:lnTo>
                  <a:lnTo>
                    <a:pt x="310835" y="217283"/>
                  </a:lnTo>
                  <a:lnTo>
                    <a:pt x="304835" y="215912"/>
                  </a:lnTo>
                  <a:close/>
                </a:path>
                <a:path w="606425" h="293370">
                  <a:moveTo>
                    <a:pt x="318209" y="270269"/>
                  </a:moveTo>
                  <a:lnTo>
                    <a:pt x="315847" y="273866"/>
                  </a:lnTo>
                  <a:lnTo>
                    <a:pt x="312931" y="276581"/>
                  </a:lnTo>
                  <a:lnTo>
                    <a:pt x="306015" y="280202"/>
                  </a:lnTo>
                  <a:lnTo>
                    <a:pt x="302185" y="281108"/>
                  </a:lnTo>
                  <a:lnTo>
                    <a:pt x="326075" y="281108"/>
                  </a:lnTo>
                  <a:lnTo>
                    <a:pt x="328451" y="276826"/>
                  </a:lnTo>
                  <a:lnTo>
                    <a:pt x="318209" y="270269"/>
                  </a:lnTo>
                  <a:close/>
                </a:path>
                <a:path w="606425" h="293370">
                  <a:moveTo>
                    <a:pt x="326167" y="227900"/>
                  </a:moveTo>
                  <a:lnTo>
                    <a:pt x="302185" y="227900"/>
                  </a:lnTo>
                  <a:lnTo>
                    <a:pt x="306015" y="228780"/>
                  </a:lnTo>
                  <a:lnTo>
                    <a:pt x="312931" y="232401"/>
                  </a:lnTo>
                  <a:lnTo>
                    <a:pt x="315847" y="235116"/>
                  </a:lnTo>
                  <a:lnTo>
                    <a:pt x="318209" y="238737"/>
                  </a:lnTo>
                  <a:lnTo>
                    <a:pt x="328451" y="232034"/>
                  </a:lnTo>
                  <a:lnTo>
                    <a:pt x="326167" y="227900"/>
                  </a:lnTo>
                  <a:close/>
                </a:path>
                <a:path w="606425" h="293370">
                  <a:moveTo>
                    <a:pt x="359416" y="216622"/>
                  </a:moveTo>
                  <a:lnTo>
                    <a:pt x="345921" y="216622"/>
                  </a:lnTo>
                  <a:lnTo>
                    <a:pt x="345921" y="292238"/>
                  </a:lnTo>
                  <a:lnTo>
                    <a:pt x="358283" y="292238"/>
                  </a:lnTo>
                  <a:lnTo>
                    <a:pt x="375299" y="271664"/>
                  </a:lnTo>
                  <a:lnTo>
                    <a:pt x="359416" y="271664"/>
                  </a:lnTo>
                  <a:lnTo>
                    <a:pt x="359416" y="216622"/>
                  </a:lnTo>
                  <a:close/>
                </a:path>
                <a:path w="606425" h="293370">
                  <a:moveTo>
                    <a:pt x="417299" y="237171"/>
                  </a:moveTo>
                  <a:lnTo>
                    <a:pt x="403828" y="237171"/>
                  </a:lnTo>
                  <a:lnTo>
                    <a:pt x="403828" y="292238"/>
                  </a:lnTo>
                  <a:lnTo>
                    <a:pt x="417299" y="292238"/>
                  </a:lnTo>
                  <a:lnTo>
                    <a:pt x="417299" y="237171"/>
                  </a:lnTo>
                  <a:close/>
                </a:path>
                <a:path w="606425" h="293370">
                  <a:moveTo>
                    <a:pt x="417299" y="216622"/>
                  </a:moveTo>
                  <a:lnTo>
                    <a:pt x="405081" y="216622"/>
                  </a:lnTo>
                  <a:lnTo>
                    <a:pt x="359416" y="271664"/>
                  </a:lnTo>
                  <a:lnTo>
                    <a:pt x="375299" y="271664"/>
                  </a:lnTo>
                  <a:lnTo>
                    <a:pt x="403828" y="237171"/>
                  </a:lnTo>
                  <a:lnTo>
                    <a:pt x="417299" y="237171"/>
                  </a:lnTo>
                  <a:lnTo>
                    <a:pt x="417299" y="216622"/>
                  </a:lnTo>
                  <a:close/>
                </a:path>
                <a:path w="606425" h="293370">
                  <a:moveTo>
                    <a:pt x="456987" y="216622"/>
                  </a:moveTo>
                  <a:lnTo>
                    <a:pt x="443492" y="216622"/>
                  </a:lnTo>
                  <a:lnTo>
                    <a:pt x="443492" y="292238"/>
                  </a:lnTo>
                  <a:lnTo>
                    <a:pt x="455855" y="292238"/>
                  </a:lnTo>
                  <a:lnTo>
                    <a:pt x="472862" y="271664"/>
                  </a:lnTo>
                  <a:lnTo>
                    <a:pt x="456987" y="271664"/>
                  </a:lnTo>
                  <a:lnTo>
                    <a:pt x="456987" y="216622"/>
                  </a:lnTo>
                  <a:close/>
                </a:path>
                <a:path w="606425" h="293370">
                  <a:moveTo>
                    <a:pt x="514870" y="237171"/>
                  </a:moveTo>
                  <a:lnTo>
                    <a:pt x="501375" y="237171"/>
                  </a:lnTo>
                  <a:lnTo>
                    <a:pt x="501375" y="292238"/>
                  </a:lnTo>
                  <a:lnTo>
                    <a:pt x="514870" y="292238"/>
                  </a:lnTo>
                  <a:lnTo>
                    <a:pt x="514870" y="237171"/>
                  </a:lnTo>
                  <a:close/>
                </a:path>
                <a:path w="606425" h="293370">
                  <a:moveTo>
                    <a:pt x="514870" y="216622"/>
                  </a:moveTo>
                  <a:lnTo>
                    <a:pt x="502653" y="216622"/>
                  </a:lnTo>
                  <a:lnTo>
                    <a:pt x="456987" y="271664"/>
                  </a:lnTo>
                  <a:lnTo>
                    <a:pt x="472862" y="271664"/>
                  </a:lnTo>
                  <a:lnTo>
                    <a:pt x="501375" y="237171"/>
                  </a:lnTo>
                  <a:lnTo>
                    <a:pt x="514870" y="237171"/>
                  </a:lnTo>
                  <a:lnTo>
                    <a:pt x="514870" y="2166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23770" y="633948"/>
              <a:ext cx="272655" cy="799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48553" y="593430"/>
              <a:ext cx="192824" cy="1525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62769" y="633948"/>
              <a:ext cx="150275" cy="791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32747" y="633953"/>
              <a:ext cx="265478" cy="7997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814018" y="494283"/>
              <a:ext cx="994410" cy="40005"/>
            </a:xfrm>
            <a:custGeom>
              <a:avLst/>
              <a:gdLst/>
              <a:ahLst/>
              <a:cxnLst/>
              <a:rect l="l" t="t" r="r" b="b"/>
              <a:pathLst>
                <a:path w="994409" h="40004">
                  <a:moveTo>
                    <a:pt x="205892" y="12"/>
                  </a:moveTo>
                  <a:lnTo>
                    <a:pt x="19494" y="12"/>
                  </a:lnTo>
                  <a:lnTo>
                    <a:pt x="11899" y="1562"/>
                  </a:lnTo>
                  <a:lnTo>
                    <a:pt x="5715" y="5803"/>
                  </a:lnTo>
                  <a:lnTo>
                    <a:pt x="1536" y="12077"/>
                  </a:lnTo>
                  <a:lnTo>
                    <a:pt x="0" y="19773"/>
                  </a:lnTo>
                  <a:lnTo>
                    <a:pt x="1536" y="27482"/>
                  </a:lnTo>
                  <a:lnTo>
                    <a:pt x="5715" y="33769"/>
                  </a:lnTo>
                  <a:lnTo>
                    <a:pt x="11899" y="38011"/>
                  </a:lnTo>
                  <a:lnTo>
                    <a:pt x="19494" y="39560"/>
                  </a:lnTo>
                  <a:lnTo>
                    <a:pt x="205892" y="39560"/>
                  </a:lnTo>
                  <a:lnTo>
                    <a:pt x="205892" y="12"/>
                  </a:lnTo>
                  <a:close/>
                </a:path>
                <a:path w="994409" h="40004">
                  <a:moveTo>
                    <a:pt x="492848" y="0"/>
                  </a:moveTo>
                  <a:lnTo>
                    <a:pt x="213677" y="0"/>
                  </a:lnTo>
                  <a:lnTo>
                    <a:pt x="213677" y="39560"/>
                  </a:lnTo>
                  <a:lnTo>
                    <a:pt x="492848" y="39560"/>
                  </a:lnTo>
                  <a:lnTo>
                    <a:pt x="492848" y="0"/>
                  </a:lnTo>
                  <a:close/>
                </a:path>
                <a:path w="994409" h="40004">
                  <a:moveTo>
                    <a:pt x="643242" y="0"/>
                  </a:moveTo>
                  <a:lnTo>
                    <a:pt x="500634" y="0"/>
                  </a:lnTo>
                  <a:lnTo>
                    <a:pt x="500634" y="39560"/>
                  </a:lnTo>
                  <a:lnTo>
                    <a:pt x="643242" y="39560"/>
                  </a:lnTo>
                  <a:lnTo>
                    <a:pt x="643242" y="0"/>
                  </a:lnTo>
                  <a:close/>
                </a:path>
                <a:path w="994409" h="40004">
                  <a:moveTo>
                    <a:pt x="741616" y="0"/>
                  </a:moveTo>
                  <a:lnTo>
                    <a:pt x="651027" y="0"/>
                  </a:lnTo>
                  <a:lnTo>
                    <a:pt x="651027" y="39560"/>
                  </a:lnTo>
                  <a:lnTo>
                    <a:pt x="741616" y="39560"/>
                  </a:lnTo>
                  <a:lnTo>
                    <a:pt x="741616" y="0"/>
                  </a:lnTo>
                  <a:close/>
                </a:path>
                <a:path w="994409" h="40004">
                  <a:moveTo>
                    <a:pt x="839330" y="0"/>
                  </a:moveTo>
                  <a:lnTo>
                    <a:pt x="749414" y="0"/>
                  </a:lnTo>
                  <a:lnTo>
                    <a:pt x="749414" y="39560"/>
                  </a:lnTo>
                  <a:lnTo>
                    <a:pt x="839330" y="39560"/>
                  </a:lnTo>
                  <a:lnTo>
                    <a:pt x="839330" y="0"/>
                  </a:lnTo>
                  <a:close/>
                </a:path>
                <a:path w="994409" h="40004">
                  <a:moveTo>
                    <a:pt x="993978" y="19773"/>
                  </a:moveTo>
                  <a:lnTo>
                    <a:pt x="992441" y="12077"/>
                  </a:lnTo>
                  <a:lnTo>
                    <a:pt x="988250" y="5803"/>
                  </a:lnTo>
                  <a:lnTo>
                    <a:pt x="982040" y="1562"/>
                  </a:lnTo>
                  <a:lnTo>
                    <a:pt x="974458" y="12"/>
                  </a:lnTo>
                  <a:lnTo>
                    <a:pt x="847115" y="12"/>
                  </a:lnTo>
                  <a:lnTo>
                    <a:pt x="847115" y="39560"/>
                  </a:lnTo>
                  <a:lnTo>
                    <a:pt x="974458" y="39560"/>
                  </a:lnTo>
                  <a:lnTo>
                    <a:pt x="982040" y="38011"/>
                  </a:lnTo>
                  <a:lnTo>
                    <a:pt x="988250" y="33769"/>
                  </a:lnTo>
                  <a:lnTo>
                    <a:pt x="992441" y="27482"/>
                  </a:lnTo>
                  <a:lnTo>
                    <a:pt x="993978" y="197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10426" y="497667"/>
              <a:ext cx="2662654" cy="322244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71800" y="2444495"/>
            <a:ext cx="1825752" cy="18288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93842" y="2748788"/>
            <a:ext cx="2030095" cy="14065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0"/>
              </a:spcBef>
            </a:pPr>
            <a:r>
              <a:rPr sz="1800" spc="55" dirty="0">
                <a:solidFill>
                  <a:srgbClr val="004E9E"/>
                </a:solidFill>
                <a:latin typeface="Trebuchet MS"/>
                <a:cs typeface="Trebuchet MS"/>
              </a:rPr>
              <a:t>Повышайте</a:t>
            </a:r>
            <a:r>
              <a:rPr sz="1800" spc="-55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004E9E"/>
                </a:solidFill>
                <a:latin typeface="Trebuchet MS"/>
                <a:cs typeface="Trebuchet MS"/>
              </a:rPr>
              <a:t>свою </a:t>
            </a:r>
            <a:r>
              <a:rPr sz="1800" spc="-10" dirty="0">
                <a:solidFill>
                  <a:srgbClr val="004E9E"/>
                </a:solidFill>
                <a:latin typeface="Trebuchet MS"/>
                <a:cs typeface="Trebuchet MS"/>
              </a:rPr>
              <a:t>финансовую </a:t>
            </a:r>
            <a:r>
              <a:rPr sz="1800" spc="10" dirty="0">
                <a:solidFill>
                  <a:srgbClr val="004E9E"/>
                </a:solidFill>
                <a:latin typeface="Trebuchet MS"/>
                <a:cs typeface="Trebuchet MS"/>
              </a:rPr>
              <a:t>грамотность</a:t>
            </a:r>
            <a:r>
              <a:rPr sz="1800" spc="114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004E9E"/>
                </a:solidFill>
                <a:latin typeface="Trebuchet MS"/>
                <a:cs typeface="Trebuchet MS"/>
              </a:rPr>
              <a:t>и</a:t>
            </a:r>
            <a:r>
              <a:rPr sz="1800" spc="135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004E9E"/>
                </a:solidFill>
                <a:latin typeface="Trebuchet MS"/>
                <a:cs typeface="Trebuchet MS"/>
              </a:rPr>
              <a:t>не </a:t>
            </a:r>
            <a:r>
              <a:rPr sz="1800" spc="-10" dirty="0">
                <a:solidFill>
                  <a:srgbClr val="004E9E"/>
                </a:solidFill>
                <a:latin typeface="Trebuchet MS"/>
                <a:cs typeface="Trebuchet MS"/>
              </a:rPr>
              <a:t>останавливайтесь </a:t>
            </a:r>
            <a:r>
              <a:rPr sz="1800" dirty="0">
                <a:solidFill>
                  <a:srgbClr val="004E9E"/>
                </a:solidFill>
                <a:latin typeface="Trebuchet MS"/>
                <a:cs typeface="Trebuchet MS"/>
              </a:rPr>
              <a:t>на</a:t>
            </a:r>
            <a:r>
              <a:rPr sz="1800" spc="-15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4E9E"/>
                </a:solidFill>
                <a:latin typeface="Trebuchet MS"/>
                <a:cs typeface="Trebuchet MS"/>
              </a:rPr>
              <a:t>достигнутом!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22179" y="4291076"/>
            <a:ext cx="1754505" cy="565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7500"/>
              </a:lnSpc>
              <a:spcBef>
                <a:spcPts val="135"/>
              </a:spcBef>
            </a:pPr>
            <a:r>
              <a:rPr sz="1200" spc="-10" dirty="0">
                <a:latin typeface="Trebuchet MS"/>
                <a:cs typeface="Trebuchet MS"/>
              </a:rPr>
              <a:t>Персональный </a:t>
            </a:r>
            <a:r>
              <a:rPr sz="1200" dirty="0">
                <a:latin typeface="Trebuchet MS"/>
                <a:cs typeface="Trebuchet MS"/>
              </a:rPr>
              <a:t>навигатор</a:t>
            </a:r>
            <a:r>
              <a:rPr sz="1200" spc="9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по</a:t>
            </a:r>
            <a:r>
              <a:rPr sz="1200" spc="9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финансам Моифинансы.Рф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85103" y="2444495"/>
            <a:ext cx="1761744" cy="1764792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164931" y="1602739"/>
            <a:ext cx="4926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70" dirty="0">
                <a:solidFill>
                  <a:srgbClr val="FFFFFF"/>
                </a:solidFill>
              </a:rPr>
              <a:t>СПАСИБО</a:t>
            </a:r>
            <a:r>
              <a:rPr sz="3000" spc="-185" dirty="0">
                <a:solidFill>
                  <a:srgbClr val="FFFFFF"/>
                </a:solidFill>
              </a:rPr>
              <a:t> </a:t>
            </a:r>
            <a:r>
              <a:rPr sz="3000" spc="110" dirty="0">
                <a:solidFill>
                  <a:srgbClr val="FFFFFF"/>
                </a:solidFill>
              </a:rPr>
              <a:t>ЗА</a:t>
            </a:r>
            <a:r>
              <a:rPr sz="3000" spc="-180" dirty="0">
                <a:solidFill>
                  <a:srgbClr val="FFFFFF"/>
                </a:solidFill>
              </a:rPr>
              <a:t> </a:t>
            </a:r>
            <a:r>
              <a:rPr sz="3000" spc="114" dirty="0">
                <a:solidFill>
                  <a:srgbClr val="FFFFFF"/>
                </a:solidFill>
              </a:rPr>
              <a:t>ВНИМАНИЕ!</a:t>
            </a:r>
            <a:endParaRPr sz="3000"/>
          </a:p>
        </p:txBody>
      </p:sp>
      <p:sp>
        <p:nvSpPr>
          <p:cNvPr id="18" name="object 18"/>
          <p:cNvSpPr txBox="1"/>
          <p:nvPr/>
        </p:nvSpPr>
        <p:spPr>
          <a:xfrm>
            <a:off x="5958025" y="4291076"/>
            <a:ext cx="2929890" cy="571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200"/>
              </a:lnSpc>
              <a:spcBef>
                <a:spcPts val="110"/>
              </a:spcBef>
              <a:tabLst>
                <a:tab pos="2801620" algn="l"/>
              </a:tabLst>
            </a:pPr>
            <a:r>
              <a:rPr sz="1200" spc="20" dirty="0">
                <a:latin typeface="Trebuchet MS"/>
                <a:cs typeface="Trebuchet MS"/>
              </a:rPr>
              <a:t>Общедоступные</a:t>
            </a:r>
            <a:r>
              <a:rPr sz="1200" spc="225" dirty="0">
                <a:latin typeface="Trebuchet MS"/>
                <a:cs typeface="Trebuchet MS"/>
              </a:rPr>
              <a:t> </a:t>
            </a:r>
            <a:r>
              <a:rPr sz="1200" spc="20" dirty="0">
                <a:latin typeface="Trebuchet MS"/>
                <a:cs typeface="Trebuchet MS"/>
              </a:rPr>
              <a:t>онлайн-</a:t>
            </a:r>
            <a:r>
              <a:rPr sz="1200" spc="-20" dirty="0">
                <a:latin typeface="Trebuchet MS"/>
                <a:cs typeface="Trebuchet MS"/>
              </a:rPr>
              <a:t>курсы </a:t>
            </a:r>
            <a:r>
              <a:rPr sz="1200" dirty="0">
                <a:latin typeface="Trebuchet MS"/>
                <a:cs typeface="Trebuchet MS"/>
              </a:rPr>
              <a:t>федерального</a:t>
            </a:r>
            <a:r>
              <a:rPr sz="1200" spc="1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методического</a:t>
            </a:r>
            <a:r>
              <a:rPr sz="1200" spc="13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центра</a:t>
            </a:r>
            <a:r>
              <a:rPr sz="1200" spc="500" dirty="0">
                <a:latin typeface="Trebuchet MS"/>
                <a:cs typeface="Trebuchet MS"/>
              </a:rPr>
              <a:t> </a:t>
            </a:r>
            <a:r>
              <a:rPr sz="1800" spc="15" baseline="2314" dirty="0">
                <a:latin typeface="Trebuchet MS"/>
                <a:cs typeface="Trebuchet MS"/>
              </a:rPr>
              <a:t>на</a:t>
            </a:r>
            <a:r>
              <a:rPr sz="1800" spc="82" baseline="2314" dirty="0">
                <a:latin typeface="Trebuchet MS"/>
                <a:cs typeface="Trebuchet MS"/>
              </a:rPr>
              <a:t> </a:t>
            </a:r>
            <a:r>
              <a:rPr sz="1800" spc="15" baseline="2314" dirty="0">
                <a:latin typeface="Trebuchet MS"/>
                <a:cs typeface="Trebuchet MS"/>
              </a:rPr>
              <a:t>базе</a:t>
            </a:r>
            <a:r>
              <a:rPr sz="1800" spc="82" baseline="2314" dirty="0">
                <a:latin typeface="Trebuchet MS"/>
                <a:cs typeface="Trebuchet MS"/>
              </a:rPr>
              <a:t> </a:t>
            </a:r>
            <a:r>
              <a:rPr sz="1800" spc="15" baseline="2314" dirty="0">
                <a:latin typeface="Trebuchet MS"/>
                <a:cs typeface="Trebuchet MS"/>
              </a:rPr>
              <a:t>Финансового</a:t>
            </a:r>
            <a:r>
              <a:rPr sz="1800" spc="97" baseline="2314" dirty="0">
                <a:latin typeface="Trebuchet MS"/>
                <a:cs typeface="Trebuchet MS"/>
              </a:rPr>
              <a:t> </a:t>
            </a:r>
            <a:r>
              <a:rPr sz="1800" spc="-15" baseline="2314" dirty="0">
                <a:latin typeface="Trebuchet MS"/>
                <a:cs typeface="Trebuchet MS"/>
              </a:rPr>
              <a:t>Университета</a:t>
            </a:r>
            <a:r>
              <a:rPr sz="1800" baseline="2314" dirty="0">
                <a:latin typeface="Trebuchet MS"/>
                <a:cs typeface="Trebuchet MS"/>
              </a:rPr>
              <a:t>	</a:t>
            </a:r>
            <a:r>
              <a:rPr sz="800" spc="-25" dirty="0">
                <a:latin typeface="Arial MT"/>
                <a:cs typeface="Arial MT"/>
              </a:rPr>
              <a:t>20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</a:rPr>
              <a:t>Зачем</a:t>
            </a:r>
            <a:r>
              <a:rPr sz="2400" spc="8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вести</a:t>
            </a:r>
            <a:r>
              <a:rPr sz="2400" spc="9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семейный</a:t>
            </a:r>
            <a:r>
              <a:rPr sz="2400" spc="90" dirty="0">
                <a:solidFill>
                  <a:srgbClr val="FFFFFF"/>
                </a:solidFill>
              </a:rPr>
              <a:t> </a:t>
            </a:r>
            <a:r>
              <a:rPr sz="2400" spc="70" dirty="0">
                <a:solidFill>
                  <a:srgbClr val="FFFFFF"/>
                </a:solidFill>
              </a:rPr>
              <a:t>бюджет?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87298" rIns="0" bIns="0" rtlCol="0">
            <a:spAutoFit/>
          </a:bodyPr>
          <a:lstStyle/>
          <a:p>
            <a:pPr marL="2956560" marR="5080">
              <a:lnSpc>
                <a:spcPct val="89600"/>
              </a:lnSpc>
              <a:spcBef>
                <a:spcPts val="325"/>
              </a:spcBef>
            </a:pPr>
            <a:r>
              <a:rPr sz="1800" spc="70" dirty="0"/>
              <a:t>Бюджет</a:t>
            </a:r>
            <a:r>
              <a:rPr sz="1800" spc="50" dirty="0"/>
              <a:t> </a:t>
            </a:r>
            <a:r>
              <a:rPr sz="1800" dirty="0"/>
              <a:t>составляют,</a:t>
            </a:r>
            <a:r>
              <a:rPr sz="1800" spc="35" dirty="0"/>
              <a:t> </a:t>
            </a:r>
            <a:r>
              <a:rPr sz="1800" dirty="0"/>
              <a:t>когда</a:t>
            </a:r>
            <a:r>
              <a:rPr sz="1800" spc="40" dirty="0"/>
              <a:t> </a:t>
            </a:r>
            <a:r>
              <a:rPr sz="1800" spc="50" dirty="0"/>
              <a:t>нужно </a:t>
            </a:r>
            <a:r>
              <a:rPr sz="1800" spc="45" dirty="0"/>
              <a:t>проанализировать</a:t>
            </a:r>
            <a:r>
              <a:rPr sz="1800" spc="-40" dirty="0"/>
              <a:t> </a:t>
            </a:r>
            <a:r>
              <a:rPr sz="1800" b="1" dirty="0">
                <a:latin typeface="Trebuchet MS"/>
                <a:cs typeface="Trebuchet MS"/>
              </a:rPr>
              <a:t>доходы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dirty="0"/>
              <a:t>и</a:t>
            </a:r>
            <a:r>
              <a:rPr sz="1800" spc="-25" dirty="0"/>
              <a:t> </a:t>
            </a:r>
            <a:r>
              <a:rPr sz="1800" b="1" spc="-10" dirty="0">
                <a:latin typeface="Trebuchet MS"/>
                <a:cs typeface="Trebuchet MS"/>
              </a:rPr>
              <a:t>расходы </a:t>
            </a:r>
            <a:r>
              <a:rPr sz="1800" spc="-10" dirty="0"/>
              <a:t>семьи,</a:t>
            </a:r>
            <a:r>
              <a:rPr sz="1800" spc="-35" dirty="0"/>
              <a:t> </a:t>
            </a:r>
            <a:r>
              <a:rPr sz="1800" dirty="0"/>
              <a:t>когда</a:t>
            </a:r>
            <a:r>
              <a:rPr sz="1800" spc="-35" dirty="0"/>
              <a:t> </a:t>
            </a:r>
            <a:r>
              <a:rPr sz="1800" spc="55" dirty="0"/>
              <a:t>необходимо</a:t>
            </a:r>
            <a:r>
              <a:rPr sz="1800" spc="-25" dirty="0"/>
              <a:t> </a:t>
            </a:r>
            <a:r>
              <a:rPr sz="1800" spc="-10" dirty="0"/>
              <a:t>накопить </a:t>
            </a:r>
            <a:r>
              <a:rPr sz="1800" spc="55" dirty="0"/>
              <a:t>средства</a:t>
            </a:r>
            <a:r>
              <a:rPr sz="1800" spc="-20" dirty="0"/>
              <a:t> </a:t>
            </a:r>
            <a:r>
              <a:rPr sz="1800" dirty="0"/>
              <a:t>для крупных</a:t>
            </a:r>
            <a:r>
              <a:rPr sz="1800" spc="-5" dirty="0"/>
              <a:t> </a:t>
            </a:r>
            <a:r>
              <a:rPr sz="1800" spc="-10" dirty="0"/>
              <a:t>покупок.</a:t>
            </a:r>
            <a:endParaRPr sz="1800">
              <a:latin typeface="Trebuchet MS"/>
              <a:cs typeface="Trebuchet MS"/>
            </a:endParaRPr>
          </a:p>
          <a:p>
            <a:pPr marL="2956560" marR="372110">
              <a:lnSpc>
                <a:spcPct val="91100"/>
              </a:lnSpc>
              <a:spcBef>
                <a:spcPts val="1920"/>
              </a:spcBef>
            </a:pPr>
            <a:r>
              <a:rPr sz="1800" spc="90" dirty="0"/>
              <a:t>При</a:t>
            </a:r>
            <a:r>
              <a:rPr sz="1800" spc="-55" dirty="0"/>
              <a:t> </a:t>
            </a:r>
            <a:r>
              <a:rPr sz="1800" spc="50" dirty="0"/>
              <a:t>составлении</a:t>
            </a:r>
            <a:r>
              <a:rPr sz="1800" spc="-55" dirty="0"/>
              <a:t> </a:t>
            </a:r>
            <a:r>
              <a:rPr sz="1800" spc="60" dirty="0"/>
              <a:t>бюджета</a:t>
            </a:r>
            <a:r>
              <a:rPr sz="1800" spc="-70" dirty="0"/>
              <a:t> </a:t>
            </a:r>
            <a:r>
              <a:rPr sz="1800" spc="50" dirty="0"/>
              <a:t>можно </a:t>
            </a:r>
            <a:r>
              <a:rPr sz="1800" spc="10" dirty="0"/>
              <a:t>выявить</a:t>
            </a:r>
            <a:r>
              <a:rPr sz="1800" spc="75" dirty="0"/>
              <a:t> </a:t>
            </a:r>
            <a:r>
              <a:rPr sz="1800" spc="10" dirty="0"/>
              <a:t>дополнительные</a:t>
            </a:r>
            <a:r>
              <a:rPr sz="1800" spc="90" dirty="0"/>
              <a:t> </a:t>
            </a:r>
            <a:r>
              <a:rPr sz="1800" spc="-10" dirty="0"/>
              <a:t>резервы, </a:t>
            </a:r>
            <a:r>
              <a:rPr sz="1800" spc="55" dirty="0"/>
              <a:t>наиболее</a:t>
            </a:r>
            <a:r>
              <a:rPr sz="1800" spc="-65" dirty="0"/>
              <a:t> </a:t>
            </a:r>
            <a:r>
              <a:rPr sz="1800" spc="55" dirty="0"/>
              <a:t>разумно</a:t>
            </a:r>
            <a:r>
              <a:rPr sz="1800" spc="-60" dirty="0"/>
              <a:t> </a:t>
            </a:r>
            <a:r>
              <a:rPr sz="1800" spc="-10" dirty="0"/>
              <a:t>спланировать </a:t>
            </a:r>
            <a:r>
              <a:rPr sz="1800" spc="65" dirty="0"/>
              <a:t>будущие</a:t>
            </a:r>
            <a:r>
              <a:rPr sz="1800" spc="-60" dirty="0"/>
              <a:t> </a:t>
            </a:r>
            <a:r>
              <a:rPr sz="1800" spc="-10" dirty="0"/>
              <a:t>расходы.</a:t>
            </a:r>
            <a:endParaRPr sz="1800"/>
          </a:p>
        </p:txBody>
      </p:sp>
      <p:grpSp>
        <p:nvGrpSpPr>
          <p:cNvPr id="5" name="object 5"/>
          <p:cNvGrpSpPr/>
          <p:nvPr/>
        </p:nvGrpSpPr>
        <p:grpSpPr>
          <a:xfrm>
            <a:off x="0" y="272929"/>
            <a:ext cx="8872220" cy="4871085"/>
            <a:chOff x="0" y="272929"/>
            <a:chExt cx="8872220" cy="48710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3035" y="272929"/>
              <a:ext cx="402126" cy="4271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383843" y="381647"/>
              <a:ext cx="962025" cy="217170"/>
            </a:xfrm>
            <a:custGeom>
              <a:avLst/>
              <a:gdLst/>
              <a:ahLst/>
              <a:cxnLst/>
              <a:rect l="l" t="t" r="r" b="b"/>
              <a:pathLst>
                <a:path w="962025" h="217170">
                  <a:moveTo>
                    <a:pt x="58724" y="159994"/>
                  </a:moveTo>
                  <a:lnTo>
                    <a:pt x="56019" y="153695"/>
                  </a:lnTo>
                  <a:lnTo>
                    <a:pt x="53365" y="151447"/>
                  </a:lnTo>
                  <a:lnTo>
                    <a:pt x="48336" y="147205"/>
                  </a:lnTo>
                  <a:lnTo>
                    <a:pt x="48336" y="162661"/>
                  </a:lnTo>
                  <a:lnTo>
                    <a:pt x="48336" y="173355"/>
                  </a:lnTo>
                  <a:lnTo>
                    <a:pt x="46583" y="177469"/>
                  </a:lnTo>
                  <a:lnTo>
                    <a:pt x="43129" y="180365"/>
                  </a:lnTo>
                  <a:lnTo>
                    <a:pt x="39649" y="183172"/>
                  </a:lnTo>
                  <a:lnTo>
                    <a:pt x="34632" y="184581"/>
                  </a:lnTo>
                  <a:lnTo>
                    <a:pt x="10388" y="184581"/>
                  </a:lnTo>
                  <a:lnTo>
                    <a:pt x="10388" y="151447"/>
                  </a:lnTo>
                  <a:lnTo>
                    <a:pt x="34632" y="151447"/>
                  </a:lnTo>
                  <a:lnTo>
                    <a:pt x="39649" y="152895"/>
                  </a:lnTo>
                  <a:lnTo>
                    <a:pt x="43129" y="155778"/>
                  </a:lnTo>
                  <a:lnTo>
                    <a:pt x="46583" y="158584"/>
                  </a:lnTo>
                  <a:lnTo>
                    <a:pt x="48336" y="162661"/>
                  </a:lnTo>
                  <a:lnTo>
                    <a:pt x="48336" y="147205"/>
                  </a:lnTo>
                  <a:lnTo>
                    <a:pt x="45212" y="144551"/>
                  </a:lnTo>
                  <a:lnTo>
                    <a:pt x="37795" y="142278"/>
                  </a:lnTo>
                  <a:lnTo>
                    <a:pt x="0" y="142278"/>
                  </a:lnTo>
                  <a:lnTo>
                    <a:pt x="0" y="216128"/>
                  </a:lnTo>
                  <a:lnTo>
                    <a:pt x="10388" y="216128"/>
                  </a:lnTo>
                  <a:lnTo>
                    <a:pt x="10388" y="193751"/>
                  </a:lnTo>
                  <a:lnTo>
                    <a:pt x="37795" y="193751"/>
                  </a:lnTo>
                  <a:lnTo>
                    <a:pt x="45212" y="191465"/>
                  </a:lnTo>
                  <a:lnTo>
                    <a:pt x="53340" y="184581"/>
                  </a:lnTo>
                  <a:lnTo>
                    <a:pt x="56019" y="182321"/>
                  </a:lnTo>
                  <a:lnTo>
                    <a:pt x="58724" y="176022"/>
                  </a:lnTo>
                  <a:lnTo>
                    <a:pt x="58724" y="159994"/>
                  </a:lnTo>
                  <a:close/>
                </a:path>
                <a:path w="962025" h="217170">
                  <a:moveTo>
                    <a:pt x="77431" y="78282"/>
                  </a:moveTo>
                  <a:lnTo>
                    <a:pt x="77355" y="24460"/>
                  </a:lnTo>
                  <a:lnTo>
                    <a:pt x="77330" y="4419"/>
                  </a:lnTo>
                  <a:lnTo>
                    <a:pt x="68795" y="4419"/>
                  </a:lnTo>
                  <a:lnTo>
                    <a:pt x="38874" y="56337"/>
                  </a:lnTo>
                  <a:lnTo>
                    <a:pt x="20421" y="24790"/>
                  </a:lnTo>
                  <a:lnTo>
                    <a:pt x="8521" y="4419"/>
                  </a:lnTo>
                  <a:lnTo>
                    <a:pt x="0" y="4419"/>
                  </a:lnTo>
                  <a:lnTo>
                    <a:pt x="0" y="78282"/>
                  </a:lnTo>
                  <a:lnTo>
                    <a:pt x="9982" y="78282"/>
                  </a:lnTo>
                  <a:lnTo>
                    <a:pt x="9982" y="24790"/>
                  </a:lnTo>
                  <a:lnTo>
                    <a:pt x="36271" y="69316"/>
                  </a:lnTo>
                  <a:lnTo>
                    <a:pt x="41059" y="69316"/>
                  </a:lnTo>
                  <a:lnTo>
                    <a:pt x="48666" y="56337"/>
                  </a:lnTo>
                  <a:lnTo>
                    <a:pt x="67348" y="24460"/>
                  </a:lnTo>
                  <a:lnTo>
                    <a:pt x="67449" y="78282"/>
                  </a:lnTo>
                  <a:lnTo>
                    <a:pt x="77431" y="78282"/>
                  </a:lnTo>
                  <a:close/>
                </a:path>
                <a:path w="962025" h="217170">
                  <a:moveTo>
                    <a:pt x="123482" y="182676"/>
                  </a:moveTo>
                  <a:lnTo>
                    <a:pt x="122224" y="177787"/>
                  </a:lnTo>
                  <a:lnTo>
                    <a:pt x="119748" y="173482"/>
                  </a:lnTo>
                  <a:lnTo>
                    <a:pt x="117322" y="169125"/>
                  </a:lnTo>
                  <a:lnTo>
                    <a:pt x="116738" y="168541"/>
                  </a:lnTo>
                  <a:lnTo>
                    <a:pt x="113919" y="165760"/>
                  </a:lnTo>
                  <a:lnTo>
                    <a:pt x="113398" y="165481"/>
                  </a:lnTo>
                  <a:lnTo>
                    <a:pt x="113398" y="184289"/>
                  </a:lnTo>
                  <a:lnTo>
                    <a:pt x="113398" y="192036"/>
                  </a:lnTo>
                  <a:lnTo>
                    <a:pt x="98425" y="207899"/>
                  </a:lnTo>
                  <a:lnTo>
                    <a:pt x="91376" y="207899"/>
                  </a:lnTo>
                  <a:lnTo>
                    <a:pt x="76314" y="192036"/>
                  </a:lnTo>
                  <a:lnTo>
                    <a:pt x="76314" y="184289"/>
                  </a:lnTo>
                  <a:lnTo>
                    <a:pt x="91376" y="168541"/>
                  </a:lnTo>
                  <a:lnTo>
                    <a:pt x="98425" y="168541"/>
                  </a:lnTo>
                  <a:lnTo>
                    <a:pt x="101587" y="169341"/>
                  </a:lnTo>
                  <a:lnTo>
                    <a:pt x="104343" y="170967"/>
                  </a:lnTo>
                  <a:lnTo>
                    <a:pt x="107200" y="172580"/>
                  </a:lnTo>
                  <a:lnTo>
                    <a:pt x="109423" y="174891"/>
                  </a:lnTo>
                  <a:lnTo>
                    <a:pt x="111010" y="177939"/>
                  </a:lnTo>
                  <a:lnTo>
                    <a:pt x="112610" y="180873"/>
                  </a:lnTo>
                  <a:lnTo>
                    <a:pt x="113398" y="184289"/>
                  </a:lnTo>
                  <a:lnTo>
                    <a:pt x="113398" y="165481"/>
                  </a:lnTo>
                  <a:lnTo>
                    <a:pt x="109550" y="163372"/>
                  </a:lnTo>
                  <a:lnTo>
                    <a:pt x="105257" y="160896"/>
                  </a:lnTo>
                  <a:lnTo>
                    <a:pt x="100368" y="159677"/>
                  </a:lnTo>
                  <a:lnTo>
                    <a:pt x="89433" y="159677"/>
                  </a:lnTo>
                  <a:lnTo>
                    <a:pt x="84505" y="160896"/>
                  </a:lnTo>
                  <a:lnTo>
                    <a:pt x="80149" y="163372"/>
                  </a:lnTo>
                  <a:lnTo>
                    <a:pt x="75780" y="165760"/>
                  </a:lnTo>
                  <a:lnTo>
                    <a:pt x="72351" y="169125"/>
                  </a:lnTo>
                  <a:lnTo>
                    <a:pt x="69862" y="173482"/>
                  </a:lnTo>
                  <a:lnTo>
                    <a:pt x="67437" y="177787"/>
                  </a:lnTo>
                  <a:lnTo>
                    <a:pt x="66230" y="182676"/>
                  </a:lnTo>
                  <a:lnTo>
                    <a:pt x="66230" y="193636"/>
                  </a:lnTo>
                  <a:lnTo>
                    <a:pt x="89433" y="216750"/>
                  </a:lnTo>
                  <a:lnTo>
                    <a:pt x="100368" y="216750"/>
                  </a:lnTo>
                  <a:lnTo>
                    <a:pt x="123482" y="193636"/>
                  </a:lnTo>
                  <a:lnTo>
                    <a:pt x="123482" y="182676"/>
                  </a:lnTo>
                  <a:close/>
                </a:path>
                <a:path w="962025" h="217170">
                  <a:moveTo>
                    <a:pt x="151193" y="22364"/>
                  </a:moveTo>
                  <a:lnTo>
                    <a:pt x="142163" y="22364"/>
                  </a:lnTo>
                  <a:lnTo>
                    <a:pt x="108394" y="63093"/>
                  </a:lnTo>
                  <a:lnTo>
                    <a:pt x="108394" y="22364"/>
                  </a:lnTo>
                  <a:lnTo>
                    <a:pt x="98399" y="22364"/>
                  </a:lnTo>
                  <a:lnTo>
                    <a:pt x="98399" y="78282"/>
                  </a:lnTo>
                  <a:lnTo>
                    <a:pt x="107556" y="78282"/>
                  </a:lnTo>
                  <a:lnTo>
                    <a:pt x="120129" y="63093"/>
                  </a:lnTo>
                  <a:lnTo>
                    <a:pt x="141236" y="37566"/>
                  </a:lnTo>
                  <a:lnTo>
                    <a:pt x="141236" y="78282"/>
                  </a:lnTo>
                  <a:lnTo>
                    <a:pt x="151193" y="78282"/>
                  </a:lnTo>
                  <a:lnTo>
                    <a:pt x="151193" y="37566"/>
                  </a:lnTo>
                  <a:lnTo>
                    <a:pt x="151193" y="22364"/>
                  </a:lnTo>
                  <a:close/>
                </a:path>
                <a:path w="962025" h="217170">
                  <a:moveTo>
                    <a:pt x="184353" y="171602"/>
                  </a:moveTo>
                  <a:lnTo>
                    <a:pt x="182638" y="168541"/>
                  </a:lnTo>
                  <a:lnTo>
                    <a:pt x="182194" y="167728"/>
                  </a:lnTo>
                  <a:lnTo>
                    <a:pt x="179158" y="164782"/>
                  </a:lnTo>
                  <a:lnTo>
                    <a:pt x="171323" y="160693"/>
                  </a:lnTo>
                  <a:lnTo>
                    <a:pt x="166878" y="159677"/>
                  </a:lnTo>
                  <a:lnTo>
                    <a:pt x="156273" y="159677"/>
                  </a:lnTo>
                  <a:lnTo>
                    <a:pt x="151269" y="160896"/>
                  </a:lnTo>
                  <a:lnTo>
                    <a:pt x="146837" y="163372"/>
                  </a:lnTo>
                  <a:lnTo>
                    <a:pt x="142468" y="165760"/>
                  </a:lnTo>
                  <a:lnTo>
                    <a:pt x="139026" y="169125"/>
                  </a:lnTo>
                  <a:lnTo>
                    <a:pt x="136550" y="173482"/>
                  </a:lnTo>
                  <a:lnTo>
                    <a:pt x="134035" y="177787"/>
                  </a:lnTo>
                  <a:lnTo>
                    <a:pt x="132791" y="182676"/>
                  </a:lnTo>
                  <a:lnTo>
                    <a:pt x="132791" y="193636"/>
                  </a:lnTo>
                  <a:lnTo>
                    <a:pt x="156273" y="216750"/>
                  </a:lnTo>
                  <a:lnTo>
                    <a:pt x="166878" y="216750"/>
                  </a:lnTo>
                  <a:lnTo>
                    <a:pt x="171323" y="215734"/>
                  </a:lnTo>
                  <a:lnTo>
                    <a:pt x="179158" y="211594"/>
                  </a:lnTo>
                  <a:lnTo>
                    <a:pt x="182194" y="208584"/>
                  </a:lnTo>
                  <a:lnTo>
                    <a:pt x="182575" y="207899"/>
                  </a:lnTo>
                  <a:lnTo>
                    <a:pt x="184353" y="204736"/>
                  </a:lnTo>
                  <a:lnTo>
                    <a:pt x="176771" y="199885"/>
                  </a:lnTo>
                  <a:lnTo>
                    <a:pt x="175031" y="202539"/>
                  </a:lnTo>
                  <a:lnTo>
                    <a:pt x="172872" y="204546"/>
                  </a:lnTo>
                  <a:lnTo>
                    <a:pt x="167754" y="207225"/>
                  </a:lnTo>
                  <a:lnTo>
                    <a:pt x="164922" y="207899"/>
                  </a:lnTo>
                  <a:lnTo>
                    <a:pt x="158191" y="207899"/>
                  </a:lnTo>
                  <a:lnTo>
                    <a:pt x="142875" y="192100"/>
                  </a:lnTo>
                  <a:lnTo>
                    <a:pt x="142875" y="184289"/>
                  </a:lnTo>
                  <a:lnTo>
                    <a:pt x="158191" y="168541"/>
                  </a:lnTo>
                  <a:lnTo>
                    <a:pt x="164922" y="168541"/>
                  </a:lnTo>
                  <a:lnTo>
                    <a:pt x="167754" y="169202"/>
                  </a:lnTo>
                  <a:lnTo>
                    <a:pt x="172872" y="171881"/>
                  </a:lnTo>
                  <a:lnTo>
                    <a:pt x="175031" y="173888"/>
                  </a:lnTo>
                  <a:lnTo>
                    <a:pt x="176771" y="176568"/>
                  </a:lnTo>
                  <a:lnTo>
                    <a:pt x="184353" y="171602"/>
                  </a:lnTo>
                  <a:close/>
                </a:path>
                <a:path w="962025" h="217170">
                  <a:moveTo>
                    <a:pt x="221919" y="22364"/>
                  </a:moveTo>
                  <a:lnTo>
                    <a:pt x="211912" y="22364"/>
                  </a:lnTo>
                  <a:lnTo>
                    <a:pt x="211912" y="46113"/>
                  </a:lnTo>
                  <a:lnTo>
                    <a:pt x="180555" y="46113"/>
                  </a:lnTo>
                  <a:lnTo>
                    <a:pt x="180555" y="22364"/>
                  </a:lnTo>
                  <a:lnTo>
                    <a:pt x="170573" y="22364"/>
                  </a:lnTo>
                  <a:lnTo>
                    <a:pt x="170573" y="78282"/>
                  </a:lnTo>
                  <a:lnTo>
                    <a:pt x="180555" y="78282"/>
                  </a:lnTo>
                  <a:lnTo>
                    <a:pt x="180555" y="54876"/>
                  </a:lnTo>
                  <a:lnTo>
                    <a:pt x="211912" y="54876"/>
                  </a:lnTo>
                  <a:lnTo>
                    <a:pt x="211912" y="78282"/>
                  </a:lnTo>
                  <a:lnTo>
                    <a:pt x="221919" y="78282"/>
                  </a:lnTo>
                  <a:lnTo>
                    <a:pt x="221919" y="54876"/>
                  </a:lnTo>
                  <a:lnTo>
                    <a:pt x="221919" y="46113"/>
                  </a:lnTo>
                  <a:lnTo>
                    <a:pt x="221919" y="22364"/>
                  </a:lnTo>
                  <a:close/>
                </a:path>
                <a:path w="962025" h="217170">
                  <a:moveTo>
                    <a:pt x="242912" y="171602"/>
                  </a:moveTo>
                  <a:lnTo>
                    <a:pt x="225450" y="159677"/>
                  </a:lnTo>
                  <a:lnTo>
                    <a:pt x="214858" y="159677"/>
                  </a:lnTo>
                  <a:lnTo>
                    <a:pt x="209829" y="160896"/>
                  </a:lnTo>
                  <a:lnTo>
                    <a:pt x="205397" y="163372"/>
                  </a:lnTo>
                  <a:lnTo>
                    <a:pt x="201028" y="165760"/>
                  </a:lnTo>
                  <a:lnTo>
                    <a:pt x="197586" y="169125"/>
                  </a:lnTo>
                  <a:lnTo>
                    <a:pt x="195110" y="173482"/>
                  </a:lnTo>
                  <a:lnTo>
                    <a:pt x="192595" y="177787"/>
                  </a:lnTo>
                  <a:lnTo>
                    <a:pt x="191350" y="182676"/>
                  </a:lnTo>
                  <a:lnTo>
                    <a:pt x="191350" y="193636"/>
                  </a:lnTo>
                  <a:lnTo>
                    <a:pt x="214858" y="216750"/>
                  </a:lnTo>
                  <a:lnTo>
                    <a:pt x="225450" y="216750"/>
                  </a:lnTo>
                  <a:lnTo>
                    <a:pt x="229882" y="215734"/>
                  </a:lnTo>
                  <a:lnTo>
                    <a:pt x="237718" y="211594"/>
                  </a:lnTo>
                  <a:lnTo>
                    <a:pt x="240766" y="208584"/>
                  </a:lnTo>
                  <a:lnTo>
                    <a:pt x="241147" y="207899"/>
                  </a:lnTo>
                  <a:lnTo>
                    <a:pt x="242912" y="204736"/>
                  </a:lnTo>
                  <a:lnTo>
                    <a:pt x="235331" y="199885"/>
                  </a:lnTo>
                  <a:lnTo>
                    <a:pt x="233591" y="202539"/>
                  </a:lnTo>
                  <a:lnTo>
                    <a:pt x="231432" y="204546"/>
                  </a:lnTo>
                  <a:lnTo>
                    <a:pt x="226314" y="207225"/>
                  </a:lnTo>
                  <a:lnTo>
                    <a:pt x="223481" y="207899"/>
                  </a:lnTo>
                  <a:lnTo>
                    <a:pt x="216750" y="207899"/>
                  </a:lnTo>
                  <a:lnTo>
                    <a:pt x="201460" y="192100"/>
                  </a:lnTo>
                  <a:lnTo>
                    <a:pt x="201460" y="184289"/>
                  </a:lnTo>
                  <a:lnTo>
                    <a:pt x="216750" y="168541"/>
                  </a:lnTo>
                  <a:lnTo>
                    <a:pt x="223481" y="168541"/>
                  </a:lnTo>
                  <a:lnTo>
                    <a:pt x="226314" y="169202"/>
                  </a:lnTo>
                  <a:lnTo>
                    <a:pt x="231432" y="171881"/>
                  </a:lnTo>
                  <a:lnTo>
                    <a:pt x="233591" y="173888"/>
                  </a:lnTo>
                  <a:lnTo>
                    <a:pt x="235331" y="176568"/>
                  </a:lnTo>
                  <a:lnTo>
                    <a:pt x="242912" y="171602"/>
                  </a:lnTo>
                  <a:close/>
                </a:path>
                <a:path w="962025" h="217170">
                  <a:moveTo>
                    <a:pt x="308622" y="160210"/>
                  </a:moveTo>
                  <a:lnTo>
                    <a:pt x="299580" y="160210"/>
                  </a:lnTo>
                  <a:lnTo>
                    <a:pt x="265811" y="200914"/>
                  </a:lnTo>
                  <a:lnTo>
                    <a:pt x="265811" y="160210"/>
                  </a:lnTo>
                  <a:lnTo>
                    <a:pt x="255828" y="160210"/>
                  </a:lnTo>
                  <a:lnTo>
                    <a:pt x="255828" y="216128"/>
                  </a:lnTo>
                  <a:lnTo>
                    <a:pt x="264972" y="216128"/>
                  </a:lnTo>
                  <a:lnTo>
                    <a:pt x="277558" y="200914"/>
                  </a:lnTo>
                  <a:lnTo>
                    <a:pt x="298653" y="175399"/>
                  </a:lnTo>
                  <a:lnTo>
                    <a:pt x="298653" y="216128"/>
                  </a:lnTo>
                  <a:lnTo>
                    <a:pt x="308622" y="216128"/>
                  </a:lnTo>
                  <a:lnTo>
                    <a:pt x="308622" y="175399"/>
                  </a:lnTo>
                  <a:lnTo>
                    <a:pt x="308622" y="160210"/>
                  </a:lnTo>
                  <a:close/>
                </a:path>
                <a:path w="962025" h="217170">
                  <a:moveTo>
                    <a:pt x="310819" y="58940"/>
                  </a:moveTo>
                  <a:lnTo>
                    <a:pt x="310807" y="41554"/>
                  </a:lnTo>
                  <a:lnTo>
                    <a:pt x="308000" y="34925"/>
                  </a:lnTo>
                  <a:lnTo>
                    <a:pt x="303225" y="30810"/>
                  </a:lnTo>
                  <a:lnTo>
                    <a:pt x="300977" y="28879"/>
                  </a:lnTo>
                  <a:lnTo>
                    <a:pt x="300977" y="44310"/>
                  </a:lnTo>
                  <a:lnTo>
                    <a:pt x="300977" y="50228"/>
                  </a:lnTo>
                  <a:lnTo>
                    <a:pt x="299554" y="58267"/>
                  </a:lnTo>
                  <a:lnTo>
                    <a:pt x="295313" y="64274"/>
                  </a:lnTo>
                  <a:lnTo>
                    <a:pt x="288226" y="68237"/>
                  </a:lnTo>
                  <a:lnTo>
                    <a:pt x="278320" y="70167"/>
                  </a:lnTo>
                  <a:lnTo>
                    <a:pt x="278320" y="30810"/>
                  </a:lnTo>
                  <a:lnTo>
                    <a:pt x="285788" y="31305"/>
                  </a:lnTo>
                  <a:lnTo>
                    <a:pt x="291439" y="33197"/>
                  </a:lnTo>
                  <a:lnTo>
                    <a:pt x="295249" y="36512"/>
                  </a:lnTo>
                  <a:lnTo>
                    <a:pt x="299072" y="39751"/>
                  </a:lnTo>
                  <a:lnTo>
                    <a:pt x="300977" y="44310"/>
                  </a:lnTo>
                  <a:lnTo>
                    <a:pt x="300977" y="28879"/>
                  </a:lnTo>
                  <a:lnTo>
                    <a:pt x="296621" y="25133"/>
                  </a:lnTo>
                  <a:lnTo>
                    <a:pt x="288620" y="22402"/>
                  </a:lnTo>
                  <a:lnTo>
                    <a:pt x="278320" y="21844"/>
                  </a:lnTo>
                  <a:lnTo>
                    <a:pt x="278320" y="0"/>
                  </a:lnTo>
                  <a:lnTo>
                    <a:pt x="268541" y="0"/>
                  </a:lnTo>
                  <a:lnTo>
                    <a:pt x="268541" y="21844"/>
                  </a:lnTo>
                  <a:lnTo>
                    <a:pt x="268541" y="30810"/>
                  </a:lnTo>
                  <a:lnTo>
                    <a:pt x="268541" y="70053"/>
                  </a:lnTo>
                  <a:lnTo>
                    <a:pt x="261048" y="69570"/>
                  </a:lnTo>
                  <a:lnTo>
                    <a:pt x="255409" y="67627"/>
                  </a:lnTo>
                  <a:lnTo>
                    <a:pt x="247853" y="60883"/>
                  </a:lnTo>
                  <a:lnTo>
                    <a:pt x="245999" y="56197"/>
                  </a:lnTo>
                  <a:lnTo>
                    <a:pt x="246024" y="44310"/>
                  </a:lnTo>
                  <a:lnTo>
                    <a:pt x="247853" y="39801"/>
                  </a:lnTo>
                  <a:lnTo>
                    <a:pt x="255346" y="33197"/>
                  </a:lnTo>
                  <a:lnTo>
                    <a:pt x="260985" y="31305"/>
                  </a:lnTo>
                  <a:lnTo>
                    <a:pt x="268541" y="30810"/>
                  </a:lnTo>
                  <a:lnTo>
                    <a:pt x="268541" y="21844"/>
                  </a:lnTo>
                  <a:lnTo>
                    <a:pt x="258152" y="22402"/>
                  </a:lnTo>
                  <a:lnTo>
                    <a:pt x="250126" y="25133"/>
                  </a:lnTo>
                  <a:lnTo>
                    <a:pt x="238912" y="34823"/>
                  </a:lnTo>
                  <a:lnTo>
                    <a:pt x="236118" y="41554"/>
                  </a:lnTo>
                  <a:lnTo>
                    <a:pt x="236118" y="58940"/>
                  </a:lnTo>
                  <a:lnTo>
                    <a:pt x="268541" y="79032"/>
                  </a:lnTo>
                  <a:lnTo>
                    <a:pt x="268541" y="98742"/>
                  </a:lnTo>
                  <a:lnTo>
                    <a:pt x="278320" y="98742"/>
                  </a:lnTo>
                  <a:lnTo>
                    <a:pt x="278320" y="79032"/>
                  </a:lnTo>
                  <a:lnTo>
                    <a:pt x="285610" y="78193"/>
                  </a:lnTo>
                  <a:lnTo>
                    <a:pt x="308000" y="65697"/>
                  </a:lnTo>
                  <a:lnTo>
                    <a:pt x="310819" y="58940"/>
                  </a:lnTo>
                  <a:close/>
                </a:path>
                <a:path w="962025" h="217170">
                  <a:moveTo>
                    <a:pt x="377736" y="22364"/>
                  </a:moveTo>
                  <a:lnTo>
                    <a:pt x="368693" y="22364"/>
                  </a:lnTo>
                  <a:lnTo>
                    <a:pt x="334937" y="63093"/>
                  </a:lnTo>
                  <a:lnTo>
                    <a:pt x="334937" y="22364"/>
                  </a:lnTo>
                  <a:lnTo>
                    <a:pt x="324942" y="22364"/>
                  </a:lnTo>
                  <a:lnTo>
                    <a:pt x="324942" y="78282"/>
                  </a:lnTo>
                  <a:lnTo>
                    <a:pt x="334098" y="78282"/>
                  </a:lnTo>
                  <a:lnTo>
                    <a:pt x="346671" y="63093"/>
                  </a:lnTo>
                  <a:lnTo>
                    <a:pt x="367766" y="37566"/>
                  </a:lnTo>
                  <a:lnTo>
                    <a:pt x="367766" y="78282"/>
                  </a:lnTo>
                  <a:lnTo>
                    <a:pt x="377736" y="78282"/>
                  </a:lnTo>
                  <a:lnTo>
                    <a:pt x="377736" y="37566"/>
                  </a:lnTo>
                  <a:lnTo>
                    <a:pt x="377736" y="22364"/>
                  </a:lnTo>
                  <a:close/>
                </a:path>
                <a:path w="962025" h="217170">
                  <a:moveTo>
                    <a:pt x="380784" y="160210"/>
                  </a:moveTo>
                  <a:lnTo>
                    <a:pt x="371741" y="160210"/>
                  </a:lnTo>
                  <a:lnTo>
                    <a:pt x="337972" y="200914"/>
                  </a:lnTo>
                  <a:lnTo>
                    <a:pt x="337972" y="160210"/>
                  </a:lnTo>
                  <a:lnTo>
                    <a:pt x="327990" y="160210"/>
                  </a:lnTo>
                  <a:lnTo>
                    <a:pt x="327990" y="216128"/>
                  </a:lnTo>
                  <a:lnTo>
                    <a:pt x="337134" y="216128"/>
                  </a:lnTo>
                  <a:lnTo>
                    <a:pt x="349707" y="200914"/>
                  </a:lnTo>
                  <a:lnTo>
                    <a:pt x="370801" y="175399"/>
                  </a:lnTo>
                  <a:lnTo>
                    <a:pt x="370801" y="216128"/>
                  </a:lnTo>
                  <a:lnTo>
                    <a:pt x="380784" y="216128"/>
                  </a:lnTo>
                  <a:lnTo>
                    <a:pt x="380784" y="175399"/>
                  </a:lnTo>
                  <a:lnTo>
                    <a:pt x="380784" y="160210"/>
                  </a:lnTo>
                  <a:close/>
                </a:path>
                <a:path w="962025" h="217170">
                  <a:moveTo>
                    <a:pt x="448449" y="22364"/>
                  </a:moveTo>
                  <a:lnTo>
                    <a:pt x="438467" y="22364"/>
                  </a:lnTo>
                  <a:lnTo>
                    <a:pt x="438467" y="46113"/>
                  </a:lnTo>
                  <a:lnTo>
                    <a:pt x="407085" y="46113"/>
                  </a:lnTo>
                  <a:lnTo>
                    <a:pt x="407085" y="22364"/>
                  </a:lnTo>
                  <a:lnTo>
                    <a:pt x="397103" y="22364"/>
                  </a:lnTo>
                  <a:lnTo>
                    <a:pt x="397103" y="78282"/>
                  </a:lnTo>
                  <a:lnTo>
                    <a:pt x="407085" y="78282"/>
                  </a:lnTo>
                  <a:lnTo>
                    <a:pt x="407085" y="54876"/>
                  </a:lnTo>
                  <a:lnTo>
                    <a:pt x="438467" y="54876"/>
                  </a:lnTo>
                  <a:lnTo>
                    <a:pt x="438467" y="78282"/>
                  </a:lnTo>
                  <a:lnTo>
                    <a:pt x="448449" y="78282"/>
                  </a:lnTo>
                  <a:lnTo>
                    <a:pt x="448449" y="54876"/>
                  </a:lnTo>
                  <a:lnTo>
                    <a:pt x="448449" y="46113"/>
                  </a:lnTo>
                  <a:lnTo>
                    <a:pt x="448449" y="22364"/>
                  </a:lnTo>
                  <a:close/>
                </a:path>
                <a:path w="962025" h="217170">
                  <a:moveTo>
                    <a:pt x="822312" y="110350"/>
                  </a:moveTo>
                  <a:lnTo>
                    <a:pt x="809853" y="110350"/>
                  </a:lnTo>
                  <a:lnTo>
                    <a:pt x="791946" y="133921"/>
                  </a:lnTo>
                  <a:lnTo>
                    <a:pt x="773074" y="110350"/>
                  </a:lnTo>
                  <a:lnTo>
                    <a:pt x="760222" y="110350"/>
                  </a:lnTo>
                  <a:lnTo>
                    <a:pt x="760222" y="166751"/>
                  </a:lnTo>
                  <a:lnTo>
                    <a:pt x="774433" y="166751"/>
                  </a:lnTo>
                  <a:lnTo>
                    <a:pt x="774433" y="132270"/>
                  </a:lnTo>
                  <a:lnTo>
                    <a:pt x="791337" y="153327"/>
                  </a:lnTo>
                  <a:lnTo>
                    <a:pt x="791718" y="153327"/>
                  </a:lnTo>
                  <a:lnTo>
                    <a:pt x="808126" y="132270"/>
                  </a:lnTo>
                  <a:lnTo>
                    <a:pt x="808126" y="166751"/>
                  </a:lnTo>
                  <a:lnTo>
                    <a:pt x="822312" y="166751"/>
                  </a:lnTo>
                  <a:lnTo>
                    <a:pt x="822312" y="110350"/>
                  </a:lnTo>
                  <a:close/>
                </a:path>
                <a:path w="962025" h="217170">
                  <a:moveTo>
                    <a:pt x="895184" y="138544"/>
                  </a:moveTo>
                  <a:lnTo>
                    <a:pt x="893051" y="126784"/>
                  </a:lnTo>
                  <a:lnTo>
                    <a:pt x="890270" y="122516"/>
                  </a:lnTo>
                  <a:lnTo>
                    <a:pt x="886955" y="117424"/>
                  </a:lnTo>
                  <a:lnTo>
                    <a:pt x="880122" y="112979"/>
                  </a:lnTo>
                  <a:lnTo>
                    <a:pt x="880122" y="129032"/>
                  </a:lnTo>
                  <a:lnTo>
                    <a:pt x="880122" y="148336"/>
                  </a:lnTo>
                  <a:lnTo>
                    <a:pt x="873696" y="154711"/>
                  </a:lnTo>
                  <a:lnTo>
                    <a:pt x="856297" y="154711"/>
                  </a:lnTo>
                  <a:lnTo>
                    <a:pt x="849871" y="147955"/>
                  </a:lnTo>
                  <a:lnTo>
                    <a:pt x="849871" y="128778"/>
                  </a:lnTo>
                  <a:lnTo>
                    <a:pt x="856526" y="122516"/>
                  </a:lnTo>
                  <a:lnTo>
                    <a:pt x="873569" y="122516"/>
                  </a:lnTo>
                  <a:lnTo>
                    <a:pt x="880122" y="129032"/>
                  </a:lnTo>
                  <a:lnTo>
                    <a:pt x="880122" y="112979"/>
                  </a:lnTo>
                  <a:lnTo>
                    <a:pt x="877430" y="111226"/>
                  </a:lnTo>
                  <a:lnTo>
                    <a:pt x="864946" y="108978"/>
                  </a:lnTo>
                  <a:lnTo>
                    <a:pt x="852462" y="111226"/>
                  </a:lnTo>
                  <a:lnTo>
                    <a:pt x="842924" y="117424"/>
                  </a:lnTo>
                  <a:lnTo>
                    <a:pt x="836841" y="126784"/>
                  </a:lnTo>
                  <a:lnTo>
                    <a:pt x="834694" y="138544"/>
                  </a:lnTo>
                  <a:lnTo>
                    <a:pt x="836841" y="150304"/>
                  </a:lnTo>
                  <a:lnTo>
                    <a:pt x="842924" y="159689"/>
                  </a:lnTo>
                  <a:lnTo>
                    <a:pt x="852462" y="165887"/>
                  </a:lnTo>
                  <a:lnTo>
                    <a:pt x="864946" y="168122"/>
                  </a:lnTo>
                  <a:lnTo>
                    <a:pt x="877430" y="165887"/>
                  </a:lnTo>
                  <a:lnTo>
                    <a:pt x="886955" y="159689"/>
                  </a:lnTo>
                  <a:lnTo>
                    <a:pt x="890181" y="154711"/>
                  </a:lnTo>
                  <a:lnTo>
                    <a:pt x="893051" y="150304"/>
                  </a:lnTo>
                  <a:lnTo>
                    <a:pt x="895184" y="138544"/>
                  </a:lnTo>
                  <a:close/>
                </a:path>
                <a:path w="962025" h="217170">
                  <a:moveTo>
                    <a:pt x="961872" y="110350"/>
                  </a:moveTo>
                  <a:lnTo>
                    <a:pt x="947686" y="110350"/>
                  </a:lnTo>
                  <a:lnTo>
                    <a:pt x="921753" y="146062"/>
                  </a:lnTo>
                  <a:lnTo>
                    <a:pt x="921753" y="110350"/>
                  </a:lnTo>
                  <a:lnTo>
                    <a:pt x="907554" y="110350"/>
                  </a:lnTo>
                  <a:lnTo>
                    <a:pt x="907554" y="166763"/>
                  </a:lnTo>
                  <a:lnTo>
                    <a:pt x="921753" y="166763"/>
                  </a:lnTo>
                  <a:lnTo>
                    <a:pt x="947686" y="131025"/>
                  </a:lnTo>
                  <a:lnTo>
                    <a:pt x="947686" y="166763"/>
                  </a:lnTo>
                  <a:lnTo>
                    <a:pt x="961872" y="166763"/>
                  </a:lnTo>
                  <a:lnTo>
                    <a:pt x="961872" y="110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4271" y="460656"/>
              <a:ext cx="480474" cy="11280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136865" y="387337"/>
              <a:ext cx="735330" cy="29845"/>
            </a:xfrm>
            <a:custGeom>
              <a:avLst/>
              <a:gdLst/>
              <a:ahLst/>
              <a:cxnLst/>
              <a:rect l="l" t="t" r="r" b="b"/>
              <a:pathLst>
                <a:path w="735329" h="29845">
                  <a:moveTo>
                    <a:pt x="152260" y="12"/>
                  </a:moveTo>
                  <a:lnTo>
                    <a:pt x="3302" y="12"/>
                  </a:lnTo>
                  <a:lnTo>
                    <a:pt x="3302" y="6362"/>
                  </a:lnTo>
                  <a:lnTo>
                    <a:pt x="0" y="6362"/>
                  </a:lnTo>
                  <a:lnTo>
                    <a:pt x="0" y="22872"/>
                  </a:lnTo>
                  <a:lnTo>
                    <a:pt x="3289" y="22872"/>
                  </a:lnTo>
                  <a:lnTo>
                    <a:pt x="3289" y="29222"/>
                  </a:lnTo>
                  <a:lnTo>
                    <a:pt x="152260" y="29222"/>
                  </a:lnTo>
                  <a:lnTo>
                    <a:pt x="152260" y="22872"/>
                  </a:lnTo>
                  <a:lnTo>
                    <a:pt x="152260" y="6362"/>
                  </a:lnTo>
                  <a:lnTo>
                    <a:pt x="152260" y="12"/>
                  </a:lnTo>
                  <a:close/>
                </a:path>
                <a:path w="735329" h="29845">
                  <a:moveTo>
                    <a:pt x="364490" y="0"/>
                  </a:moveTo>
                  <a:lnTo>
                    <a:pt x="158026" y="0"/>
                  </a:lnTo>
                  <a:lnTo>
                    <a:pt x="158026" y="29248"/>
                  </a:lnTo>
                  <a:lnTo>
                    <a:pt x="364490" y="29248"/>
                  </a:lnTo>
                  <a:lnTo>
                    <a:pt x="364490" y="0"/>
                  </a:lnTo>
                  <a:close/>
                </a:path>
                <a:path w="735329" h="29845">
                  <a:moveTo>
                    <a:pt x="475716" y="0"/>
                  </a:moveTo>
                  <a:lnTo>
                    <a:pt x="370243" y="0"/>
                  </a:lnTo>
                  <a:lnTo>
                    <a:pt x="370243" y="29248"/>
                  </a:lnTo>
                  <a:lnTo>
                    <a:pt x="475716" y="29248"/>
                  </a:lnTo>
                  <a:lnTo>
                    <a:pt x="475716" y="0"/>
                  </a:lnTo>
                  <a:close/>
                </a:path>
                <a:path w="735329" h="29845">
                  <a:moveTo>
                    <a:pt x="548462" y="0"/>
                  </a:moveTo>
                  <a:lnTo>
                    <a:pt x="481469" y="0"/>
                  </a:lnTo>
                  <a:lnTo>
                    <a:pt x="481469" y="29248"/>
                  </a:lnTo>
                  <a:lnTo>
                    <a:pt x="548462" y="29248"/>
                  </a:lnTo>
                  <a:lnTo>
                    <a:pt x="548462" y="0"/>
                  </a:lnTo>
                  <a:close/>
                </a:path>
                <a:path w="735329" h="29845">
                  <a:moveTo>
                    <a:pt x="620725" y="0"/>
                  </a:moveTo>
                  <a:lnTo>
                    <a:pt x="554240" y="0"/>
                  </a:lnTo>
                  <a:lnTo>
                    <a:pt x="554240" y="29248"/>
                  </a:lnTo>
                  <a:lnTo>
                    <a:pt x="620725" y="29248"/>
                  </a:lnTo>
                  <a:lnTo>
                    <a:pt x="620725" y="0"/>
                  </a:lnTo>
                  <a:close/>
                </a:path>
                <a:path w="735329" h="29845">
                  <a:moveTo>
                    <a:pt x="735101" y="6362"/>
                  </a:moveTo>
                  <a:lnTo>
                    <a:pt x="731786" y="6362"/>
                  </a:lnTo>
                  <a:lnTo>
                    <a:pt x="731786" y="12"/>
                  </a:lnTo>
                  <a:lnTo>
                    <a:pt x="626491" y="12"/>
                  </a:lnTo>
                  <a:lnTo>
                    <a:pt x="626491" y="6362"/>
                  </a:lnTo>
                  <a:lnTo>
                    <a:pt x="626491" y="22872"/>
                  </a:lnTo>
                  <a:lnTo>
                    <a:pt x="626491" y="29222"/>
                  </a:lnTo>
                  <a:lnTo>
                    <a:pt x="731799" y="29222"/>
                  </a:lnTo>
                  <a:lnTo>
                    <a:pt x="731799" y="22872"/>
                  </a:lnTo>
                  <a:lnTo>
                    <a:pt x="735101" y="22872"/>
                  </a:lnTo>
                  <a:lnTo>
                    <a:pt x="735101" y="63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209151"/>
              <a:ext cx="3599749" cy="393434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0023" y="431291"/>
            <a:ext cx="2526665" cy="5956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425"/>
              </a:spcBef>
            </a:pPr>
            <a:r>
              <a:rPr spc="70" dirty="0">
                <a:solidFill>
                  <a:srgbClr val="000000"/>
                </a:solidFill>
              </a:rPr>
              <a:t>Из</a:t>
            </a:r>
            <a:r>
              <a:rPr spc="-13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чего</a:t>
            </a:r>
            <a:r>
              <a:rPr spc="-12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состоит </a:t>
            </a:r>
            <a:r>
              <a:rPr dirty="0">
                <a:solidFill>
                  <a:srgbClr val="000000"/>
                </a:solidFill>
              </a:rPr>
              <a:t>семейный</a:t>
            </a:r>
            <a:r>
              <a:rPr spc="100" dirty="0">
                <a:solidFill>
                  <a:srgbClr val="000000"/>
                </a:solidFill>
              </a:rPr>
              <a:t> </a:t>
            </a:r>
            <a:r>
              <a:rPr spc="60" dirty="0">
                <a:solidFill>
                  <a:srgbClr val="000000"/>
                </a:solidFill>
              </a:rPr>
              <a:t>бюджет?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84351"/>
            <a:ext cx="425450" cy="859790"/>
          </a:xfrm>
          <a:custGeom>
            <a:avLst/>
            <a:gdLst/>
            <a:ahLst/>
            <a:cxnLst/>
            <a:rect l="l" t="t" r="r" b="b"/>
            <a:pathLst>
              <a:path w="425450" h="859790">
                <a:moveTo>
                  <a:pt x="425302" y="0"/>
                </a:moveTo>
                <a:lnTo>
                  <a:pt x="0" y="0"/>
                </a:lnTo>
                <a:lnTo>
                  <a:pt x="0" y="859657"/>
                </a:lnTo>
                <a:lnTo>
                  <a:pt x="425302" y="859657"/>
                </a:lnTo>
                <a:lnTo>
                  <a:pt x="425302" y="0"/>
                </a:lnTo>
                <a:close/>
              </a:path>
            </a:pathLst>
          </a:custGeom>
          <a:solidFill>
            <a:srgbClr val="33B5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17" y="4094435"/>
            <a:ext cx="1001187" cy="86042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61447" y="1734820"/>
            <a:ext cx="3556635" cy="19824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2069">
              <a:lnSpc>
                <a:spcPct val="100800"/>
              </a:lnSpc>
              <a:spcBef>
                <a:spcPts val="85"/>
              </a:spcBef>
            </a:pPr>
            <a:r>
              <a:rPr sz="1600" spc="65" dirty="0">
                <a:solidFill>
                  <a:srgbClr val="004E9E"/>
                </a:solidFill>
                <a:latin typeface="Trebuchet MS"/>
                <a:cs typeface="Trebuchet MS"/>
              </a:rPr>
              <a:t>Под </a:t>
            </a:r>
            <a:r>
              <a:rPr sz="1600" dirty="0">
                <a:solidFill>
                  <a:srgbClr val="004E9E"/>
                </a:solidFill>
                <a:latin typeface="Trebuchet MS"/>
                <a:cs typeface="Trebuchet MS"/>
              </a:rPr>
              <a:t>семейным</a:t>
            </a:r>
            <a:r>
              <a:rPr sz="1600" spc="70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45" dirty="0">
                <a:solidFill>
                  <a:srgbClr val="004E9E"/>
                </a:solidFill>
                <a:latin typeface="Trebuchet MS"/>
                <a:cs typeface="Trebuchet MS"/>
              </a:rPr>
              <a:t>бюджетом </a:t>
            </a:r>
            <a:r>
              <a:rPr sz="1600" spc="20" dirty="0">
                <a:solidFill>
                  <a:srgbClr val="004E9E"/>
                </a:solidFill>
                <a:latin typeface="Trebuchet MS"/>
                <a:cs typeface="Trebuchet MS"/>
              </a:rPr>
              <a:t>подразумевается</a:t>
            </a:r>
            <a:r>
              <a:rPr sz="1600" spc="65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004E9E"/>
                </a:solidFill>
                <a:latin typeface="Trebuchet MS"/>
                <a:cs typeface="Trebuchet MS"/>
              </a:rPr>
              <a:t>финансовый</a:t>
            </a:r>
            <a:r>
              <a:rPr sz="1600" spc="75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004E9E"/>
                </a:solidFill>
                <a:latin typeface="Trebuchet MS"/>
                <a:cs typeface="Trebuchet MS"/>
              </a:rPr>
              <a:t>план </a:t>
            </a:r>
            <a:r>
              <a:rPr sz="1600" spc="10" dirty="0">
                <a:solidFill>
                  <a:srgbClr val="004E9E"/>
                </a:solidFill>
                <a:latin typeface="Trebuchet MS"/>
                <a:cs typeface="Trebuchet MS"/>
              </a:rPr>
              <a:t>на</a:t>
            </a:r>
            <a:r>
              <a:rPr sz="1600" spc="125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004E9E"/>
                </a:solidFill>
                <a:latin typeface="Trebuchet MS"/>
                <a:cs typeface="Trebuchet MS"/>
              </a:rPr>
              <a:t>определенный</a:t>
            </a:r>
            <a:r>
              <a:rPr sz="1600" spc="130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004E9E"/>
                </a:solidFill>
                <a:latin typeface="Trebuchet MS"/>
                <a:cs typeface="Trebuchet MS"/>
              </a:rPr>
              <a:t>период</a:t>
            </a:r>
            <a:r>
              <a:rPr sz="1600" spc="125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004E9E"/>
                </a:solidFill>
                <a:latin typeface="Trebuchet MS"/>
                <a:cs typeface="Trebuchet MS"/>
              </a:rPr>
              <a:t>времени </a:t>
            </a:r>
            <a:r>
              <a:rPr sz="1600" dirty="0">
                <a:solidFill>
                  <a:srgbClr val="004E9E"/>
                </a:solidFill>
                <a:latin typeface="Trebuchet MS"/>
                <a:cs typeface="Trebuchet MS"/>
              </a:rPr>
              <a:t>(чаще</a:t>
            </a:r>
            <a:r>
              <a:rPr sz="1600" spc="-5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04E9E"/>
                </a:solidFill>
                <a:latin typeface="Trebuchet MS"/>
                <a:cs typeface="Trebuchet MS"/>
              </a:rPr>
              <a:t>всего на</a:t>
            </a:r>
            <a:r>
              <a:rPr sz="1600" spc="5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004E9E"/>
                </a:solidFill>
                <a:latin typeface="Trebuchet MS"/>
                <a:cs typeface="Trebuchet MS"/>
              </a:rPr>
              <a:t>месяц).</a:t>
            </a:r>
            <a:endParaRPr sz="1600">
              <a:latin typeface="Trebuchet MS"/>
              <a:cs typeface="Trebuchet MS"/>
            </a:endParaRPr>
          </a:p>
          <a:p>
            <a:pPr marL="12700" marR="5080" algn="just">
              <a:lnSpc>
                <a:spcPct val="101200"/>
              </a:lnSpc>
              <a:spcBef>
                <a:spcPts val="1845"/>
              </a:spcBef>
            </a:pPr>
            <a:r>
              <a:rPr sz="1600" spc="75" dirty="0">
                <a:latin typeface="Trebuchet MS"/>
                <a:cs typeface="Trebuchet MS"/>
              </a:rPr>
              <a:t>Он </a:t>
            </a:r>
            <a:r>
              <a:rPr sz="1600" dirty="0">
                <a:latin typeface="Trebuchet MS"/>
                <a:cs typeface="Trebuchet MS"/>
              </a:rPr>
              <a:t>представляет</a:t>
            </a:r>
            <a:r>
              <a:rPr sz="1600" spc="70" dirty="0">
                <a:latin typeface="Trebuchet MS"/>
                <a:cs typeface="Trebuchet MS"/>
              </a:rPr>
              <a:t> </a:t>
            </a:r>
            <a:r>
              <a:rPr sz="1600" spc="65" dirty="0">
                <a:latin typeface="Trebuchet MS"/>
                <a:cs typeface="Trebuchet MS"/>
              </a:rPr>
              <a:t>собой</a:t>
            </a:r>
            <a:r>
              <a:rPr sz="1600" spc="70" dirty="0">
                <a:latin typeface="Trebuchet MS"/>
                <a:cs typeface="Trebuchet MS"/>
              </a:rPr>
              <a:t> </a:t>
            </a:r>
            <a:r>
              <a:rPr sz="1600" spc="45" dirty="0">
                <a:latin typeface="Trebuchet MS"/>
                <a:cs typeface="Trebuchet MS"/>
              </a:rPr>
              <a:t>подробную </a:t>
            </a:r>
            <a:r>
              <a:rPr sz="1600" dirty="0">
                <a:latin typeface="Trebuchet MS"/>
                <a:cs typeface="Trebuchet MS"/>
              </a:rPr>
              <a:t>опись</a:t>
            </a:r>
            <a:r>
              <a:rPr sz="1600" spc="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доходов</a:t>
            </a:r>
            <a:r>
              <a:rPr sz="1600" spc="4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и</a:t>
            </a:r>
            <a:r>
              <a:rPr sz="1600" spc="55" dirty="0">
                <a:latin typeface="Trebuchet MS"/>
                <a:cs typeface="Trebuchet MS"/>
              </a:rPr>
              <a:t> </a:t>
            </a:r>
            <a:r>
              <a:rPr sz="1600" spc="45" dirty="0">
                <a:latin typeface="Trebuchet MS"/>
                <a:cs typeface="Trebuchet MS"/>
              </a:rPr>
              <a:t>расходов </a:t>
            </a:r>
            <a:r>
              <a:rPr sz="1600" spc="-10" dirty="0">
                <a:latin typeface="Trebuchet MS"/>
                <a:cs typeface="Trebuchet MS"/>
              </a:rPr>
              <a:t>отдельно </a:t>
            </a:r>
            <a:r>
              <a:rPr sz="1600" dirty="0">
                <a:latin typeface="Trebuchet MS"/>
                <a:cs typeface="Trebuchet MS"/>
              </a:rPr>
              <a:t>взятой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семьи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4762" y="1433854"/>
            <a:ext cx="4129237" cy="370964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8844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70" dirty="0">
                <a:solidFill>
                  <a:srgbClr val="393B3B"/>
                </a:solidFill>
              </a:rPr>
              <a:t>Как</a:t>
            </a:r>
            <a:r>
              <a:rPr spc="-60" dirty="0">
                <a:solidFill>
                  <a:srgbClr val="393B3B"/>
                </a:solidFill>
              </a:rPr>
              <a:t> </a:t>
            </a:r>
            <a:r>
              <a:rPr dirty="0">
                <a:solidFill>
                  <a:srgbClr val="393B3B"/>
                </a:solidFill>
              </a:rPr>
              <a:t>ведение</a:t>
            </a:r>
            <a:r>
              <a:rPr spc="-45" dirty="0">
                <a:solidFill>
                  <a:srgbClr val="393B3B"/>
                </a:solidFill>
              </a:rPr>
              <a:t> </a:t>
            </a:r>
            <a:r>
              <a:rPr spc="65" dirty="0">
                <a:solidFill>
                  <a:srgbClr val="393B3B"/>
                </a:solidFill>
              </a:rPr>
              <a:t>бюджета</a:t>
            </a:r>
            <a:r>
              <a:rPr spc="-50" dirty="0">
                <a:solidFill>
                  <a:srgbClr val="393B3B"/>
                </a:solidFill>
              </a:rPr>
              <a:t> </a:t>
            </a:r>
            <a:r>
              <a:rPr spc="50" dirty="0">
                <a:solidFill>
                  <a:srgbClr val="393B3B"/>
                </a:solidFill>
              </a:rPr>
              <a:t>может</a:t>
            </a:r>
            <a:r>
              <a:rPr spc="-45" dirty="0">
                <a:solidFill>
                  <a:srgbClr val="393B3B"/>
                </a:solidFill>
              </a:rPr>
              <a:t> </a:t>
            </a:r>
            <a:r>
              <a:rPr dirty="0">
                <a:solidFill>
                  <a:srgbClr val="393B3B"/>
                </a:solidFill>
              </a:rPr>
              <a:t>укрепить</a:t>
            </a:r>
            <a:r>
              <a:rPr spc="-50" dirty="0">
                <a:solidFill>
                  <a:srgbClr val="393B3B"/>
                </a:solidFill>
              </a:rPr>
              <a:t> </a:t>
            </a:r>
            <a:r>
              <a:rPr spc="-10" dirty="0">
                <a:solidFill>
                  <a:srgbClr val="393B3B"/>
                </a:solidFill>
              </a:rPr>
              <a:t>отношения </a:t>
            </a:r>
            <a:r>
              <a:rPr dirty="0">
                <a:solidFill>
                  <a:srgbClr val="393B3B"/>
                </a:solidFill>
              </a:rPr>
              <a:t>и</a:t>
            </a:r>
            <a:r>
              <a:rPr spc="40" dirty="0">
                <a:solidFill>
                  <a:srgbClr val="393B3B"/>
                </a:solidFill>
              </a:rPr>
              <a:t> </a:t>
            </a:r>
            <a:r>
              <a:rPr dirty="0">
                <a:solidFill>
                  <a:srgbClr val="393B3B"/>
                </a:solidFill>
              </a:rPr>
              <a:t>решить</a:t>
            </a:r>
            <a:r>
              <a:rPr spc="45" dirty="0">
                <a:solidFill>
                  <a:srgbClr val="393B3B"/>
                </a:solidFill>
              </a:rPr>
              <a:t> </a:t>
            </a:r>
            <a:r>
              <a:rPr dirty="0">
                <a:solidFill>
                  <a:srgbClr val="393B3B"/>
                </a:solidFill>
              </a:rPr>
              <a:t>семейные</a:t>
            </a:r>
            <a:r>
              <a:rPr spc="50" dirty="0">
                <a:solidFill>
                  <a:srgbClr val="393B3B"/>
                </a:solidFill>
              </a:rPr>
              <a:t> </a:t>
            </a:r>
            <a:r>
              <a:rPr spc="35" dirty="0">
                <a:solidFill>
                  <a:srgbClr val="393B3B"/>
                </a:solidFill>
              </a:rPr>
              <a:t>проблемы?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84351"/>
            <a:ext cx="425450" cy="859790"/>
          </a:xfrm>
          <a:custGeom>
            <a:avLst/>
            <a:gdLst/>
            <a:ahLst/>
            <a:cxnLst/>
            <a:rect l="l" t="t" r="r" b="b"/>
            <a:pathLst>
              <a:path w="425450" h="859790">
                <a:moveTo>
                  <a:pt x="425302" y="0"/>
                </a:moveTo>
                <a:lnTo>
                  <a:pt x="0" y="0"/>
                </a:lnTo>
                <a:lnTo>
                  <a:pt x="0" y="859657"/>
                </a:lnTo>
                <a:lnTo>
                  <a:pt x="425302" y="859657"/>
                </a:lnTo>
                <a:lnTo>
                  <a:pt x="425302" y="0"/>
                </a:lnTo>
                <a:close/>
              </a:path>
            </a:pathLst>
          </a:custGeom>
          <a:solidFill>
            <a:srgbClr val="33B5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17" y="4094435"/>
            <a:ext cx="1001187" cy="86042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73208" y="1997964"/>
            <a:ext cx="3918585" cy="17386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103505">
              <a:lnSpc>
                <a:spcPct val="101400"/>
              </a:lnSpc>
              <a:spcBef>
                <a:spcPts val="75"/>
              </a:spcBef>
            </a:pPr>
            <a:r>
              <a:rPr sz="1400" dirty="0">
                <a:latin typeface="Trebuchet MS"/>
                <a:cs typeface="Trebuchet MS"/>
              </a:rPr>
              <a:t>Бюджет</a:t>
            </a:r>
            <a:r>
              <a:rPr sz="1400" spc="9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составляют,</a:t>
            </a:r>
            <a:r>
              <a:rPr sz="1400" spc="10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когда</a:t>
            </a:r>
            <a:r>
              <a:rPr sz="1400" spc="11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нужно </a:t>
            </a:r>
            <a:r>
              <a:rPr sz="1400" spc="20" dirty="0">
                <a:latin typeface="Trebuchet MS"/>
                <a:cs typeface="Trebuchet MS"/>
              </a:rPr>
              <a:t>проанализировать</a:t>
            </a:r>
            <a:r>
              <a:rPr sz="1400" spc="3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доходы</a:t>
            </a:r>
            <a:r>
              <a:rPr sz="1400" spc="3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и</a:t>
            </a:r>
            <a:r>
              <a:rPr sz="1400" spc="3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расходы</a:t>
            </a:r>
            <a:r>
              <a:rPr sz="1400" spc="3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семьи, </a:t>
            </a:r>
            <a:r>
              <a:rPr sz="1400" spc="10" dirty="0">
                <a:latin typeface="Trebuchet MS"/>
                <a:cs typeface="Trebuchet MS"/>
              </a:rPr>
              <a:t>когда</a:t>
            </a:r>
            <a:r>
              <a:rPr sz="1400" spc="10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необходимо</a:t>
            </a:r>
            <a:r>
              <a:rPr sz="1400" spc="10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накопить</a:t>
            </a:r>
            <a:r>
              <a:rPr sz="1400" spc="10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средства</a:t>
            </a:r>
            <a:r>
              <a:rPr sz="1400" spc="10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для </a:t>
            </a:r>
            <a:r>
              <a:rPr sz="1400" dirty="0">
                <a:latin typeface="Trebuchet MS"/>
                <a:cs typeface="Trebuchet MS"/>
              </a:rPr>
              <a:t>крупных</a:t>
            </a:r>
            <a:r>
              <a:rPr sz="1400" spc="9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покупок.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1400"/>
              </a:lnSpc>
              <a:spcBef>
                <a:spcPts val="1585"/>
              </a:spcBef>
            </a:pPr>
            <a:r>
              <a:rPr sz="1400" spc="70" dirty="0">
                <a:latin typeface="Trebuchet MS"/>
                <a:cs typeface="Trebuchet MS"/>
              </a:rPr>
              <a:t>При </a:t>
            </a:r>
            <a:r>
              <a:rPr sz="1400" dirty="0">
                <a:latin typeface="Trebuchet MS"/>
                <a:cs typeface="Trebuchet MS"/>
              </a:rPr>
              <a:t>ведении</a:t>
            </a:r>
            <a:r>
              <a:rPr sz="1400" spc="7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бюджета</a:t>
            </a:r>
            <a:r>
              <a:rPr sz="1400" spc="70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можно</a:t>
            </a:r>
            <a:r>
              <a:rPr sz="1400" spc="7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выявить </a:t>
            </a:r>
            <a:r>
              <a:rPr sz="1400" dirty="0">
                <a:latin typeface="Trebuchet MS"/>
                <a:cs typeface="Trebuchet MS"/>
              </a:rPr>
              <a:t>дополнительные</a:t>
            </a:r>
            <a:r>
              <a:rPr sz="1400" spc="20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резервы,</a:t>
            </a:r>
            <a:r>
              <a:rPr sz="1400" spc="19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наиболее</a:t>
            </a:r>
            <a:r>
              <a:rPr sz="1400" spc="200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разумно </a:t>
            </a:r>
            <a:r>
              <a:rPr sz="1400" spc="10" dirty="0">
                <a:latin typeface="Trebuchet MS"/>
                <a:cs typeface="Trebuchet MS"/>
              </a:rPr>
              <a:t>спланировать</a:t>
            </a:r>
            <a:r>
              <a:rPr sz="1400" spc="90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будущие</a:t>
            </a:r>
            <a:r>
              <a:rPr sz="1400" spc="8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расходы.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1100" y="2016251"/>
            <a:ext cx="2099945" cy="17386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447040">
              <a:lnSpc>
                <a:spcPct val="101400"/>
              </a:lnSpc>
              <a:spcBef>
                <a:spcPts val="75"/>
              </a:spcBef>
            </a:pPr>
            <a:r>
              <a:rPr sz="1400" dirty="0">
                <a:solidFill>
                  <a:srgbClr val="009655"/>
                </a:solidFill>
                <a:latin typeface="Trebuchet MS"/>
                <a:cs typeface="Trebuchet MS"/>
              </a:rPr>
              <a:t>Одной</a:t>
            </a:r>
            <a:r>
              <a:rPr sz="1400" spc="170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009655"/>
                </a:solidFill>
                <a:latin typeface="Trebuchet MS"/>
                <a:cs typeface="Trebuchet MS"/>
              </a:rPr>
              <a:t>из </a:t>
            </a:r>
            <a:r>
              <a:rPr sz="1400" spc="-10" dirty="0">
                <a:solidFill>
                  <a:srgbClr val="009655"/>
                </a:solidFill>
                <a:latin typeface="Trebuchet MS"/>
                <a:cs typeface="Trebuchet MS"/>
              </a:rPr>
              <a:t>распространенных </a:t>
            </a:r>
            <a:r>
              <a:rPr sz="1400" dirty="0">
                <a:solidFill>
                  <a:srgbClr val="009655"/>
                </a:solidFill>
                <a:latin typeface="Trebuchet MS"/>
                <a:cs typeface="Trebuchet MS"/>
              </a:rPr>
              <a:t>причин</a:t>
            </a:r>
            <a:r>
              <a:rPr sz="1400" spc="95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009655"/>
                </a:solidFill>
                <a:latin typeface="Trebuchet MS"/>
                <a:cs typeface="Trebuchet MS"/>
              </a:rPr>
              <a:t>размолвок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009655"/>
                </a:solidFill>
                <a:latin typeface="Trebuchet MS"/>
                <a:cs typeface="Trebuchet MS"/>
              </a:rPr>
              <a:t>в</a:t>
            </a:r>
            <a:r>
              <a:rPr sz="1400" spc="65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9655"/>
                </a:solidFill>
                <a:latin typeface="Trebuchet MS"/>
                <a:cs typeface="Trebuchet MS"/>
              </a:rPr>
              <a:t>семье</a:t>
            </a:r>
            <a:r>
              <a:rPr sz="1400" spc="65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9655"/>
                </a:solidFill>
                <a:latin typeface="Trebuchet MS"/>
                <a:cs typeface="Trebuchet MS"/>
              </a:rPr>
              <a:t>бывают</a:t>
            </a:r>
            <a:r>
              <a:rPr sz="1400" spc="55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009655"/>
                </a:solidFill>
                <a:latin typeface="Trebuchet MS"/>
                <a:cs typeface="Trebuchet MS"/>
              </a:rPr>
              <a:t>деньги, </a:t>
            </a:r>
            <a:r>
              <a:rPr sz="1400" dirty="0">
                <a:solidFill>
                  <a:srgbClr val="009655"/>
                </a:solidFill>
                <a:latin typeface="Trebuchet MS"/>
                <a:cs typeface="Trebuchet MS"/>
              </a:rPr>
              <a:t>а</a:t>
            </a:r>
            <a:r>
              <a:rPr sz="1400" spc="50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9655"/>
                </a:solidFill>
                <a:latin typeface="Trebuchet MS"/>
                <a:cs typeface="Trebuchet MS"/>
              </a:rPr>
              <a:t>вернее</a:t>
            </a:r>
            <a:r>
              <a:rPr sz="1400" spc="60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9655"/>
                </a:solidFill>
                <a:latin typeface="Trebuchet MS"/>
                <a:cs typeface="Trebuchet MS"/>
              </a:rPr>
              <a:t>их</a:t>
            </a:r>
            <a:r>
              <a:rPr sz="1400" spc="45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009655"/>
                </a:solidFill>
                <a:latin typeface="Trebuchet MS"/>
                <a:cs typeface="Trebuchet MS"/>
              </a:rPr>
              <a:t>нехватка </a:t>
            </a:r>
            <a:r>
              <a:rPr sz="1400" dirty="0">
                <a:solidFill>
                  <a:srgbClr val="009655"/>
                </a:solidFill>
                <a:latin typeface="Trebuchet MS"/>
                <a:cs typeface="Trebuchet MS"/>
              </a:rPr>
              <a:t>или</a:t>
            </a:r>
            <a:r>
              <a:rPr sz="1400" spc="5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009655"/>
                </a:solidFill>
                <a:latin typeface="Trebuchet MS"/>
                <a:cs typeface="Trebuchet MS"/>
              </a:rPr>
              <a:t>несправедливое,</a:t>
            </a:r>
            <a:r>
              <a:rPr sz="1400" spc="500" dirty="0">
                <a:solidFill>
                  <a:srgbClr val="009655"/>
                </a:solidFill>
                <a:latin typeface="Trebuchet MS"/>
                <a:cs typeface="Trebuchet MS"/>
              </a:rPr>
              <a:t>  </a:t>
            </a:r>
            <a:r>
              <a:rPr sz="1400" spc="50" dirty="0">
                <a:solidFill>
                  <a:srgbClr val="009655"/>
                </a:solidFill>
                <a:latin typeface="Trebuchet MS"/>
                <a:cs typeface="Trebuchet MS"/>
              </a:rPr>
              <a:t>по</a:t>
            </a:r>
            <a:r>
              <a:rPr sz="1400" spc="90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9655"/>
                </a:solidFill>
                <a:latin typeface="Trebuchet MS"/>
                <a:cs typeface="Trebuchet MS"/>
              </a:rPr>
              <a:t>мнению</a:t>
            </a:r>
            <a:r>
              <a:rPr sz="1400" spc="75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9655"/>
                </a:solidFill>
                <a:latin typeface="Trebuchet MS"/>
                <a:cs typeface="Trebuchet MS"/>
              </a:rPr>
              <a:t>одной</a:t>
            </a:r>
            <a:r>
              <a:rPr sz="1400" spc="95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009655"/>
                </a:solidFill>
                <a:latin typeface="Trebuchet MS"/>
                <a:cs typeface="Trebuchet MS"/>
              </a:rPr>
              <a:t>из </a:t>
            </a:r>
            <a:r>
              <a:rPr sz="1400" dirty="0">
                <a:solidFill>
                  <a:srgbClr val="009655"/>
                </a:solidFill>
                <a:latin typeface="Trebuchet MS"/>
                <a:cs typeface="Trebuchet MS"/>
              </a:rPr>
              <a:t>сторон,</a:t>
            </a:r>
            <a:r>
              <a:rPr sz="1400" spc="85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009655"/>
                </a:solidFill>
                <a:latin typeface="Trebuchet MS"/>
                <a:cs typeface="Trebuchet MS"/>
              </a:rPr>
              <a:t>распределение.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28285" y="1978041"/>
            <a:ext cx="0" cy="1816100"/>
          </a:xfrm>
          <a:custGeom>
            <a:avLst/>
            <a:gdLst/>
            <a:ahLst/>
            <a:cxnLst/>
            <a:rect l="l" t="t" r="r" b="b"/>
            <a:pathLst>
              <a:path h="1816100">
                <a:moveTo>
                  <a:pt x="0" y="0"/>
                </a:moveTo>
                <a:lnTo>
                  <a:pt x="1" y="1815841"/>
                </a:lnTo>
              </a:path>
            </a:pathLst>
          </a:custGeom>
          <a:ln w="28575">
            <a:solidFill>
              <a:srgbClr val="0096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5801" y="1439346"/>
            <a:ext cx="4268470" cy="3704590"/>
          </a:xfrm>
          <a:custGeom>
            <a:avLst/>
            <a:gdLst/>
            <a:ahLst/>
            <a:cxnLst/>
            <a:rect l="l" t="t" r="r" b="b"/>
            <a:pathLst>
              <a:path w="4268470" h="3704590">
                <a:moveTo>
                  <a:pt x="2071375" y="0"/>
                </a:moveTo>
                <a:lnTo>
                  <a:pt x="2027240" y="279"/>
                </a:lnTo>
                <a:lnTo>
                  <a:pt x="1983317" y="1258"/>
                </a:lnTo>
                <a:lnTo>
                  <a:pt x="1939615" y="2937"/>
                </a:lnTo>
                <a:lnTo>
                  <a:pt x="1896143" y="5317"/>
                </a:lnTo>
                <a:lnTo>
                  <a:pt x="1852910" y="8399"/>
                </a:lnTo>
                <a:lnTo>
                  <a:pt x="1809924" y="12183"/>
                </a:lnTo>
                <a:lnTo>
                  <a:pt x="1767196" y="16671"/>
                </a:lnTo>
                <a:lnTo>
                  <a:pt x="1724733" y="21862"/>
                </a:lnTo>
                <a:lnTo>
                  <a:pt x="1682545" y="27759"/>
                </a:lnTo>
                <a:lnTo>
                  <a:pt x="1640641" y="34362"/>
                </a:lnTo>
                <a:lnTo>
                  <a:pt x="1599030" y="41671"/>
                </a:lnTo>
                <a:lnTo>
                  <a:pt x="1557720" y="49688"/>
                </a:lnTo>
                <a:lnTo>
                  <a:pt x="1516721" y="58413"/>
                </a:lnTo>
                <a:lnTo>
                  <a:pt x="1476042" y="67847"/>
                </a:lnTo>
                <a:lnTo>
                  <a:pt x="1435692" y="77991"/>
                </a:lnTo>
                <a:lnTo>
                  <a:pt x="1395679" y="88846"/>
                </a:lnTo>
                <a:lnTo>
                  <a:pt x="1356013" y="100412"/>
                </a:lnTo>
                <a:lnTo>
                  <a:pt x="1316703" y="112691"/>
                </a:lnTo>
                <a:lnTo>
                  <a:pt x="1277757" y="125684"/>
                </a:lnTo>
                <a:lnTo>
                  <a:pt x="1239185" y="139390"/>
                </a:lnTo>
                <a:lnTo>
                  <a:pt x="1200996" y="153811"/>
                </a:lnTo>
                <a:lnTo>
                  <a:pt x="1163198" y="168948"/>
                </a:lnTo>
                <a:lnTo>
                  <a:pt x="1125801" y="184802"/>
                </a:lnTo>
                <a:lnTo>
                  <a:pt x="1088813" y="201373"/>
                </a:lnTo>
                <a:lnTo>
                  <a:pt x="1052244" y="218662"/>
                </a:lnTo>
                <a:lnTo>
                  <a:pt x="1016102" y="236670"/>
                </a:lnTo>
                <a:lnTo>
                  <a:pt x="980397" y="255398"/>
                </a:lnTo>
                <a:lnTo>
                  <a:pt x="945137" y="274847"/>
                </a:lnTo>
                <a:lnTo>
                  <a:pt x="910332" y="295017"/>
                </a:lnTo>
                <a:lnTo>
                  <a:pt x="875990" y="315910"/>
                </a:lnTo>
                <a:lnTo>
                  <a:pt x="842120" y="337525"/>
                </a:lnTo>
                <a:lnTo>
                  <a:pt x="808732" y="359865"/>
                </a:lnTo>
                <a:lnTo>
                  <a:pt x="775835" y="382930"/>
                </a:lnTo>
                <a:lnTo>
                  <a:pt x="743437" y="406720"/>
                </a:lnTo>
                <a:lnTo>
                  <a:pt x="711547" y="431237"/>
                </a:lnTo>
                <a:lnTo>
                  <a:pt x="680174" y="456481"/>
                </a:lnTo>
                <a:lnTo>
                  <a:pt x="649328" y="482453"/>
                </a:lnTo>
                <a:lnTo>
                  <a:pt x="619017" y="509154"/>
                </a:lnTo>
                <a:lnTo>
                  <a:pt x="589250" y="536585"/>
                </a:lnTo>
                <a:lnTo>
                  <a:pt x="560037" y="564746"/>
                </a:lnTo>
                <a:lnTo>
                  <a:pt x="531386" y="593639"/>
                </a:lnTo>
                <a:lnTo>
                  <a:pt x="503306" y="623264"/>
                </a:lnTo>
                <a:lnTo>
                  <a:pt x="475806" y="653622"/>
                </a:lnTo>
                <a:lnTo>
                  <a:pt x="448504" y="685185"/>
                </a:lnTo>
                <a:lnTo>
                  <a:pt x="422030" y="717253"/>
                </a:lnTo>
                <a:lnTo>
                  <a:pt x="396382" y="749817"/>
                </a:lnTo>
                <a:lnTo>
                  <a:pt x="371559" y="782867"/>
                </a:lnTo>
                <a:lnTo>
                  <a:pt x="347559" y="816396"/>
                </a:lnTo>
                <a:lnTo>
                  <a:pt x="324379" y="850392"/>
                </a:lnTo>
                <a:lnTo>
                  <a:pt x="302017" y="884847"/>
                </a:lnTo>
                <a:lnTo>
                  <a:pt x="280472" y="919752"/>
                </a:lnTo>
                <a:lnTo>
                  <a:pt x="259742" y="955097"/>
                </a:lnTo>
                <a:lnTo>
                  <a:pt x="239824" y="990873"/>
                </a:lnTo>
                <a:lnTo>
                  <a:pt x="220716" y="1027070"/>
                </a:lnTo>
                <a:lnTo>
                  <a:pt x="202417" y="1063679"/>
                </a:lnTo>
                <a:lnTo>
                  <a:pt x="184924" y="1100692"/>
                </a:lnTo>
                <a:lnTo>
                  <a:pt x="168235" y="1138097"/>
                </a:lnTo>
                <a:lnTo>
                  <a:pt x="152348" y="1175887"/>
                </a:lnTo>
                <a:lnTo>
                  <a:pt x="137262" y="1214052"/>
                </a:lnTo>
                <a:lnTo>
                  <a:pt x="122975" y="1252583"/>
                </a:lnTo>
                <a:lnTo>
                  <a:pt x="109483" y="1291469"/>
                </a:lnTo>
                <a:lnTo>
                  <a:pt x="96786" y="1330703"/>
                </a:lnTo>
                <a:lnTo>
                  <a:pt x="84881" y="1370274"/>
                </a:lnTo>
                <a:lnTo>
                  <a:pt x="73766" y="1410173"/>
                </a:lnTo>
                <a:lnTo>
                  <a:pt x="63439" y="1450392"/>
                </a:lnTo>
                <a:lnTo>
                  <a:pt x="53899" y="1490919"/>
                </a:lnTo>
                <a:lnTo>
                  <a:pt x="45142" y="1531748"/>
                </a:lnTo>
                <a:lnTo>
                  <a:pt x="37168" y="1572867"/>
                </a:lnTo>
                <a:lnTo>
                  <a:pt x="29974" y="1614268"/>
                </a:lnTo>
                <a:lnTo>
                  <a:pt x="23558" y="1655941"/>
                </a:lnTo>
                <a:lnTo>
                  <a:pt x="17918" y="1697877"/>
                </a:lnTo>
                <a:lnTo>
                  <a:pt x="13052" y="1740067"/>
                </a:lnTo>
                <a:lnTo>
                  <a:pt x="8959" y="1782501"/>
                </a:lnTo>
                <a:lnTo>
                  <a:pt x="5635" y="1825170"/>
                </a:lnTo>
                <a:lnTo>
                  <a:pt x="3079" y="1868065"/>
                </a:lnTo>
                <a:lnTo>
                  <a:pt x="1289" y="1911176"/>
                </a:lnTo>
                <a:lnTo>
                  <a:pt x="263" y="1954494"/>
                </a:lnTo>
                <a:lnTo>
                  <a:pt x="0" y="1998010"/>
                </a:lnTo>
                <a:lnTo>
                  <a:pt x="496" y="2041715"/>
                </a:lnTo>
                <a:lnTo>
                  <a:pt x="1750" y="2085598"/>
                </a:lnTo>
                <a:lnTo>
                  <a:pt x="3759" y="2129651"/>
                </a:lnTo>
                <a:lnTo>
                  <a:pt x="6523" y="2173865"/>
                </a:lnTo>
                <a:lnTo>
                  <a:pt x="10039" y="2218229"/>
                </a:lnTo>
                <a:lnTo>
                  <a:pt x="14304" y="2262736"/>
                </a:lnTo>
                <a:lnTo>
                  <a:pt x="19317" y="2307375"/>
                </a:lnTo>
                <a:lnTo>
                  <a:pt x="25076" y="2352137"/>
                </a:lnTo>
                <a:lnTo>
                  <a:pt x="31579" y="2397012"/>
                </a:lnTo>
                <a:lnTo>
                  <a:pt x="38824" y="2441993"/>
                </a:lnTo>
                <a:lnTo>
                  <a:pt x="46808" y="2487068"/>
                </a:lnTo>
                <a:lnTo>
                  <a:pt x="55530" y="2532229"/>
                </a:lnTo>
                <a:lnTo>
                  <a:pt x="64988" y="2577467"/>
                </a:lnTo>
                <a:lnTo>
                  <a:pt x="75180" y="2622772"/>
                </a:lnTo>
                <a:lnTo>
                  <a:pt x="86103" y="2668134"/>
                </a:lnTo>
                <a:lnTo>
                  <a:pt x="97755" y="2713546"/>
                </a:lnTo>
                <a:lnTo>
                  <a:pt x="110136" y="2758996"/>
                </a:lnTo>
                <a:lnTo>
                  <a:pt x="123242" y="2804477"/>
                </a:lnTo>
                <a:lnTo>
                  <a:pt x="137072" y="2849977"/>
                </a:lnTo>
                <a:lnTo>
                  <a:pt x="151623" y="2895489"/>
                </a:lnTo>
                <a:lnTo>
                  <a:pt x="166894" y="2941003"/>
                </a:lnTo>
                <a:lnTo>
                  <a:pt x="182882" y="2986510"/>
                </a:lnTo>
                <a:lnTo>
                  <a:pt x="199586" y="3032000"/>
                </a:lnTo>
                <a:lnTo>
                  <a:pt x="217003" y="3077464"/>
                </a:lnTo>
                <a:lnTo>
                  <a:pt x="235132" y="3122892"/>
                </a:lnTo>
                <a:lnTo>
                  <a:pt x="253970" y="3168276"/>
                </a:lnTo>
                <a:lnTo>
                  <a:pt x="273516" y="3213605"/>
                </a:lnTo>
                <a:lnTo>
                  <a:pt x="293767" y="3258871"/>
                </a:lnTo>
                <a:lnTo>
                  <a:pt x="314722" y="3304065"/>
                </a:lnTo>
                <a:lnTo>
                  <a:pt x="336378" y="3349176"/>
                </a:lnTo>
                <a:lnTo>
                  <a:pt x="358733" y="3394197"/>
                </a:lnTo>
                <a:lnTo>
                  <a:pt x="381786" y="3439116"/>
                </a:lnTo>
                <a:lnTo>
                  <a:pt x="405534" y="3483925"/>
                </a:lnTo>
                <a:lnTo>
                  <a:pt x="429975" y="3528616"/>
                </a:lnTo>
                <a:lnTo>
                  <a:pt x="455108" y="3573177"/>
                </a:lnTo>
                <a:lnTo>
                  <a:pt x="480930" y="3617601"/>
                </a:lnTo>
                <a:lnTo>
                  <a:pt x="507439" y="3661877"/>
                </a:lnTo>
                <a:lnTo>
                  <a:pt x="533497" y="3704153"/>
                </a:lnTo>
                <a:lnTo>
                  <a:pt x="4268198" y="3704153"/>
                </a:lnTo>
                <a:lnTo>
                  <a:pt x="4268198" y="796591"/>
                </a:lnTo>
                <a:lnTo>
                  <a:pt x="4263042" y="792685"/>
                </a:lnTo>
                <a:lnTo>
                  <a:pt x="4219297" y="760372"/>
                </a:lnTo>
                <a:lnTo>
                  <a:pt x="4175332" y="728719"/>
                </a:lnTo>
                <a:lnTo>
                  <a:pt x="4131158" y="697727"/>
                </a:lnTo>
                <a:lnTo>
                  <a:pt x="4086782" y="667396"/>
                </a:lnTo>
                <a:lnTo>
                  <a:pt x="4042214" y="637726"/>
                </a:lnTo>
                <a:lnTo>
                  <a:pt x="3997463" y="608720"/>
                </a:lnTo>
                <a:lnTo>
                  <a:pt x="3952538" y="580378"/>
                </a:lnTo>
                <a:lnTo>
                  <a:pt x="3907447" y="552700"/>
                </a:lnTo>
                <a:lnTo>
                  <a:pt x="3862200" y="525687"/>
                </a:lnTo>
                <a:lnTo>
                  <a:pt x="3816805" y="499341"/>
                </a:lnTo>
                <a:lnTo>
                  <a:pt x="3771272" y="473662"/>
                </a:lnTo>
                <a:lnTo>
                  <a:pt x="3725610" y="448650"/>
                </a:lnTo>
                <a:lnTo>
                  <a:pt x="3679827" y="424308"/>
                </a:lnTo>
                <a:lnTo>
                  <a:pt x="3633933" y="400634"/>
                </a:lnTo>
                <a:lnTo>
                  <a:pt x="3587937" y="377632"/>
                </a:lnTo>
                <a:lnTo>
                  <a:pt x="3541847" y="355300"/>
                </a:lnTo>
                <a:lnTo>
                  <a:pt x="3495672" y="333640"/>
                </a:lnTo>
                <a:lnTo>
                  <a:pt x="3449423" y="312653"/>
                </a:lnTo>
                <a:lnTo>
                  <a:pt x="3403106" y="292340"/>
                </a:lnTo>
                <a:lnTo>
                  <a:pt x="3356732" y="272701"/>
                </a:lnTo>
                <a:lnTo>
                  <a:pt x="3310310" y="253738"/>
                </a:lnTo>
                <a:lnTo>
                  <a:pt x="3263848" y="235450"/>
                </a:lnTo>
                <a:lnTo>
                  <a:pt x="3217355" y="217840"/>
                </a:lnTo>
                <a:lnTo>
                  <a:pt x="3170841" y="200907"/>
                </a:lnTo>
                <a:lnTo>
                  <a:pt x="3124314" y="184653"/>
                </a:lnTo>
                <a:lnTo>
                  <a:pt x="3077784" y="169078"/>
                </a:lnTo>
                <a:lnTo>
                  <a:pt x="3031258" y="154184"/>
                </a:lnTo>
                <a:lnTo>
                  <a:pt x="2984748" y="139971"/>
                </a:lnTo>
                <a:lnTo>
                  <a:pt x="2938260" y="126439"/>
                </a:lnTo>
                <a:lnTo>
                  <a:pt x="2891805" y="113591"/>
                </a:lnTo>
                <a:lnTo>
                  <a:pt x="2845391" y="101425"/>
                </a:lnTo>
                <a:lnTo>
                  <a:pt x="2799028" y="89945"/>
                </a:lnTo>
                <a:lnTo>
                  <a:pt x="2752723" y="79149"/>
                </a:lnTo>
                <a:lnTo>
                  <a:pt x="2706487" y="69039"/>
                </a:lnTo>
                <a:lnTo>
                  <a:pt x="2660328" y="59617"/>
                </a:lnTo>
                <a:lnTo>
                  <a:pt x="2614255" y="50881"/>
                </a:lnTo>
                <a:lnTo>
                  <a:pt x="2568278" y="42835"/>
                </a:lnTo>
                <a:lnTo>
                  <a:pt x="2522404" y="35478"/>
                </a:lnTo>
                <a:lnTo>
                  <a:pt x="2476644" y="28811"/>
                </a:lnTo>
                <a:lnTo>
                  <a:pt x="2431006" y="22834"/>
                </a:lnTo>
                <a:lnTo>
                  <a:pt x="2385499" y="17550"/>
                </a:lnTo>
                <a:lnTo>
                  <a:pt x="2340132" y="12958"/>
                </a:lnTo>
                <a:lnTo>
                  <a:pt x="2294914" y="9060"/>
                </a:lnTo>
                <a:lnTo>
                  <a:pt x="2249854" y="5856"/>
                </a:lnTo>
                <a:lnTo>
                  <a:pt x="2204961" y="3347"/>
                </a:lnTo>
                <a:lnTo>
                  <a:pt x="2160244" y="1534"/>
                </a:lnTo>
                <a:lnTo>
                  <a:pt x="2115713" y="418"/>
                </a:lnTo>
                <a:lnTo>
                  <a:pt x="2071375" y="0"/>
                </a:lnTo>
                <a:close/>
              </a:path>
            </a:pathLst>
          </a:custGeom>
          <a:solidFill>
            <a:srgbClr val="2FB5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9862" y="1545230"/>
            <a:ext cx="473075" cy="473075"/>
          </a:xfrm>
          <a:custGeom>
            <a:avLst/>
            <a:gdLst/>
            <a:ahLst/>
            <a:cxnLst/>
            <a:rect l="l" t="t" r="r" b="b"/>
            <a:pathLst>
              <a:path w="473075" h="473075">
                <a:moveTo>
                  <a:pt x="472706" y="0"/>
                </a:moveTo>
                <a:lnTo>
                  <a:pt x="0" y="0"/>
                </a:lnTo>
                <a:lnTo>
                  <a:pt x="0" y="472706"/>
                </a:lnTo>
                <a:lnTo>
                  <a:pt x="472706" y="472706"/>
                </a:lnTo>
                <a:lnTo>
                  <a:pt x="472706" y="0"/>
                </a:lnTo>
                <a:close/>
              </a:path>
            </a:pathLst>
          </a:custGeom>
          <a:solidFill>
            <a:srgbClr val="009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22375" y="1500123"/>
            <a:ext cx="2768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30" dirty="0">
                <a:solidFill>
                  <a:srgbClr val="FFFFFF"/>
                </a:solidFill>
              </a:rPr>
              <a:t>1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1439862" y="2460768"/>
            <a:ext cx="473075" cy="473075"/>
          </a:xfrm>
          <a:custGeom>
            <a:avLst/>
            <a:gdLst/>
            <a:ahLst/>
            <a:cxnLst/>
            <a:rect l="l" t="t" r="r" b="b"/>
            <a:pathLst>
              <a:path w="473075" h="473075">
                <a:moveTo>
                  <a:pt x="472706" y="0"/>
                </a:moveTo>
                <a:lnTo>
                  <a:pt x="0" y="0"/>
                </a:lnTo>
                <a:lnTo>
                  <a:pt x="0" y="472706"/>
                </a:lnTo>
                <a:lnTo>
                  <a:pt x="472706" y="472706"/>
                </a:lnTo>
                <a:lnTo>
                  <a:pt x="472706" y="0"/>
                </a:lnTo>
                <a:close/>
              </a:path>
            </a:pathLst>
          </a:custGeom>
          <a:solidFill>
            <a:srgbClr val="E62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95296" y="2435859"/>
            <a:ext cx="3124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9862" y="3255959"/>
            <a:ext cx="473075" cy="473075"/>
          </a:xfrm>
          <a:custGeom>
            <a:avLst/>
            <a:gdLst/>
            <a:ahLst/>
            <a:cxnLst/>
            <a:rect l="l" t="t" r="r" b="b"/>
            <a:pathLst>
              <a:path w="473075" h="473075">
                <a:moveTo>
                  <a:pt x="472706" y="0"/>
                </a:moveTo>
                <a:lnTo>
                  <a:pt x="0" y="0"/>
                </a:lnTo>
                <a:lnTo>
                  <a:pt x="0" y="472706"/>
                </a:lnTo>
                <a:lnTo>
                  <a:pt x="472706" y="472706"/>
                </a:lnTo>
                <a:lnTo>
                  <a:pt x="472706" y="0"/>
                </a:lnTo>
                <a:close/>
              </a:path>
            </a:pathLst>
          </a:custGeom>
          <a:solidFill>
            <a:srgbClr val="EE7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95296" y="3155187"/>
            <a:ext cx="3092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6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60550" y="1772411"/>
            <a:ext cx="2110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5" dirty="0">
                <a:solidFill>
                  <a:srgbClr val="009656"/>
                </a:solidFill>
                <a:latin typeface="Trebuchet MS"/>
                <a:cs typeface="Trebuchet MS"/>
              </a:rPr>
              <a:t>РАЗДЕЛЬНЫЙ</a:t>
            </a:r>
            <a:r>
              <a:rPr sz="1400" spc="-30" dirty="0">
                <a:solidFill>
                  <a:srgbClr val="009656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009656"/>
                </a:solidFill>
                <a:latin typeface="Trebuchet MS"/>
                <a:cs typeface="Trebuchet MS"/>
              </a:rPr>
              <a:t>БЮДЖЕТ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60550" y="2449067"/>
            <a:ext cx="2281555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95" dirty="0">
                <a:solidFill>
                  <a:srgbClr val="E6215A"/>
                </a:solidFill>
                <a:latin typeface="Trebuchet MS"/>
                <a:cs typeface="Trebuchet MS"/>
              </a:rPr>
              <a:t>ДОЛЕВОЙ</a:t>
            </a:r>
            <a:r>
              <a:rPr sz="1400" spc="-40" dirty="0">
                <a:solidFill>
                  <a:srgbClr val="E6215A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E6215A"/>
                </a:solidFill>
                <a:latin typeface="Trebuchet MS"/>
                <a:cs typeface="Trebuchet MS"/>
              </a:rPr>
              <a:t>(СМЕШАННЫЙ)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70" dirty="0">
                <a:solidFill>
                  <a:srgbClr val="E6215A"/>
                </a:solidFill>
                <a:latin typeface="Trebuchet MS"/>
                <a:cs typeface="Trebuchet MS"/>
              </a:rPr>
              <a:t>БЮДЖЕТ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60550" y="3348228"/>
            <a:ext cx="1311910" cy="4279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1490"/>
              </a:lnSpc>
              <a:spcBef>
                <a:spcPts val="305"/>
              </a:spcBef>
            </a:pPr>
            <a:r>
              <a:rPr sz="1400" spc="95" dirty="0">
                <a:solidFill>
                  <a:srgbClr val="ED7D00"/>
                </a:solidFill>
                <a:latin typeface="Trebuchet MS"/>
                <a:cs typeface="Trebuchet MS"/>
              </a:rPr>
              <a:t>СОВМЕСТНЫЙ </a:t>
            </a:r>
            <a:r>
              <a:rPr sz="1400" spc="70" dirty="0">
                <a:solidFill>
                  <a:srgbClr val="ED7D00"/>
                </a:solidFill>
                <a:latin typeface="Trebuchet MS"/>
                <a:cs typeface="Trebuchet MS"/>
              </a:rPr>
              <a:t>БЮДЖЕТ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00494" y="2466339"/>
            <a:ext cx="3018155" cy="15951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299085">
              <a:lnSpc>
                <a:spcPts val="3000"/>
              </a:lnSpc>
              <a:spcBef>
                <a:spcPts val="500"/>
              </a:spcBef>
            </a:pPr>
            <a:r>
              <a:rPr sz="2800" spc="-130" dirty="0">
                <a:solidFill>
                  <a:srgbClr val="FFFFFF"/>
                </a:solidFill>
                <a:latin typeface="Courier New"/>
                <a:cs typeface="Courier New"/>
              </a:rPr>
              <a:t>Как</a:t>
            </a:r>
            <a:r>
              <a:rPr sz="2800" spc="-9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Courier New"/>
                <a:cs typeface="Courier New"/>
              </a:rPr>
              <a:t>вы</a:t>
            </a:r>
            <a:r>
              <a:rPr sz="2800" spc="-9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Courier New"/>
                <a:cs typeface="Courier New"/>
              </a:rPr>
              <a:t>думаете</a:t>
            </a:r>
            <a:r>
              <a:rPr sz="2800" spc="-75" dirty="0">
                <a:solidFill>
                  <a:srgbClr val="FFFFFF"/>
                </a:solidFill>
                <a:latin typeface="Microsoft JhengHei Light"/>
                <a:cs typeface="Microsoft JhengHei Light"/>
              </a:rPr>
              <a:t>, </a:t>
            </a:r>
            <a:r>
              <a:rPr sz="2800" spc="-160" dirty="0">
                <a:solidFill>
                  <a:srgbClr val="FFFFFF"/>
                </a:solidFill>
                <a:latin typeface="Courier New"/>
                <a:cs typeface="Courier New"/>
              </a:rPr>
              <a:t>какие</a:t>
            </a:r>
            <a:r>
              <a:rPr sz="2800" spc="-90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urier New"/>
                <a:cs typeface="Courier New"/>
              </a:rPr>
              <a:t>отличия </a:t>
            </a:r>
            <a:r>
              <a:rPr sz="2800" spc="-175" dirty="0">
                <a:solidFill>
                  <a:srgbClr val="FFFFFF"/>
                </a:solidFill>
                <a:latin typeface="Courier New"/>
                <a:cs typeface="Courier New"/>
              </a:rPr>
              <a:t>у</a:t>
            </a:r>
            <a:r>
              <a:rPr sz="2800" spc="-9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800" spc="-220" dirty="0">
                <a:solidFill>
                  <a:srgbClr val="FFFFFF"/>
                </a:solidFill>
                <a:latin typeface="Courier New"/>
                <a:cs typeface="Courier New"/>
              </a:rPr>
              <a:t>этих</a:t>
            </a:r>
            <a:r>
              <a:rPr sz="2800" spc="-9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ourier New"/>
                <a:cs typeface="Courier New"/>
              </a:rPr>
              <a:t>форм</a:t>
            </a:r>
            <a:r>
              <a:rPr sz="2800" spc="75" dirty="0">
                <a:solidFill>
                  <a:srgbClr val="FFFFFF"/>
                </a:solidFill>
                <a:latin typeface="Microsoft JhengHei Light"/>
                <a:cs typeface="Microsoft JhengHei Light"/>
              </a:rPr>
              <a:t>?</a:t>
            </a:r>
            <a:endParaRPr sz="2800">
              <a:latin typeface="Microsoft JhengHei Light"/>
              <a:cs typeface="Microsoft JhengHei Light"/>
            </a:endParaRPr>
          </a:p>
          <a:p>
            <a:pPr marL="12700">
              <a:lnSpc>
                <a:spcPts val="2960"/>
              </a:lnSpc>
            </a:pPr>
            <a:r>
              <a:rPr sz="2800" spc="125" dirty="0">
                <a:solidFill>
                  <a:srgbClr val="FFFFFF"/>
                </a:solidFill>
                <a:latin typeface="Courier New"/>
                <a:cs typeface="Courier New"/>
              </a:rPr>
              <a:t>Плюсы</a:t>
            </a:r>
            <a:r>
              <a:rPr sz="2800" spc="-9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Courier New"/>
                <a:cs typeface="Courier New"/>
              </a:rPr>
              <a:t>и</a:t>
            </a:r>
            <a:r>
              <a:rPr sz="2800" spc="-944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urier New"/>
                <a:cs typeface="Courier New"/>
              </a:rPr>
              <a:t>минусы</a:t>
            </a:r>
            <a:r>
              <a:rPr sz="2800" spc="-10" dirty="0">
                <a:solidFill>
                  <a:srgbClr val="FFFFFF"/>
                </a:solidFill>
                <a:latin typeface="Microsoft JhengHei Light"/>
                <a:cs typeface="Microsoft JhengHei Light"/>
              </a:rPr>
              <a:t>?</a:t>
            </a:r>
            <a:endParaRPr sz="2800">
              <a:latin typeface="Microsoft JhengHei Light"/>
              <a:cs typeface="Microsoft JhengHe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0023" y="431291"/>
            <a:ext cx="2615565" cy="595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45"/>
              </a:lnSpc>
              <a:spcBef>
                <a:spcPts val="100"/>
              </a:spcBef>
            </a:pPr>
            <a:r>
              <a:rPr sz="2000" b="1" spc="-20" dirty="0">
                <a:latin typeface="Trebuchet MS"/>
                <a:cs typeface="Trebuchet MS"/>
              </a:rPr>
              <a:t>Типы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2245"/>
              </a:lnSpc>
            </a:pPr>
            <a:r>
              <a:rPr sz="2000" b="1" dirty="0">
                <a:latin typeface="Trebuchet MS"/>
                <a:cs typeface="Trebuchet MS"/>
              </a:rPr>
              <a:t>семейного</a:t>
            </a:r>
            <a:r>
              <a:rPr sz="2000" b="1" spc="95" dirty="0">
                <a:latin typeface="Trebuchet MS"/>
                <a:cs typeface="Trebuchet MS"/>
              </a:rPr>
              <a:t> </a:t>
            </a:r>
            <a:r>
              <a:rPr sz="2000" b="1" spc="55" dirty="0">
                <a:latin typeface="Trebuchet MS"/>
                <a:cs typeface="Trebuchet MS"/>
              </a:rPr>
              <a:t>бюджета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84351"/>
            <a:ext cx="425450" cy="859790"/>
          </a:xfrm>
          <a:custGeom>
            <a:avLst/>
            <a:gdLst/>
            <a:ahLst/>
            <a:cxnLst/>
            <a:rect l="l" t="t" r="r" b="b"/>
            <a:pathLst>
              <a:path w="425450" h="859790">
                <a:moveTo>
                  <a:pt x="425302" y="0"/>
                </a:moveTo>
                <a:lnTo>
                  <a:pt x="0" y="0"/>
                </a:lnTo>
                <a:lnTo>
                  <a:pt x="0" y="859657"/>
                </a:lnTo>
                <a:lnTo>
                  <a:pt x="425302" y="859657"/>
                </a:lnTo>
                <a:lnTo>
                  <a:pt x="425302" y="0"/>
                </a:lnTo>
                <a:close/>
              </a:path>
            </a:pathLst>
          </a:custGeom>
          <a:solidFill>
            <a:srgbClr val="33B5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17" y="4094435"/>
            <a:ext cx="1001187" cy="860422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0023" y="431291"/>
            <a:ext cx="2962275" cy="5956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425"/>
              </a:spcBef>
            </a:pPr>
            <a:r>
              <a:rPr spc="60" dirty="0">
                <a:solidFill>
                  <a:srgbClr val="000000"/>
                </a:solidFill>
              </a:rPr>
              <a:t>Плюсы</a:t>
            </a:r>
            <a:r>
              <a:rPr spc="-10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и</a:t>
            </a:r>
            <a:r>
              <a:rPr spc="-10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минусы </a:t>
            </a:r>
            <a:r>
              <a:rPr dirty="0">
                <a:solidFill>
                  <a:srgbClr val="000000"/>
                </a:solidFill>
              </a:rPr>
              <a:t>разных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типов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55" dirty="0">
                <a:solidFill>
                  <a:srgbClr val="000000"/>
                </a:solidFill>
              </a:rPr>
              <a:t>бюджета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84351"/>
            <a:ext cx="425450" cy="859790"/>
          </a:xfrm>
          <a:custGeom>
            <a:avLst/>
            <a:gdLst/>
            <a:ahLst/>
            <a:cxnLst/>
            <a:rect l="l" t="t" r="r" b="b"/>
            <a:pathLst>
              <a:path w="425450" h="859790">
                <a:moveTo>
                  <a:pt x="425302" y="0"/>
                </a:moveTo>
                <a:lnTo>
                  <a:pt x="0" y="0"/>
                </a:lnTo>
                <a:lnTo>
                  <a:pt x="0" y="859657"/>
                </a:lnTo>
                <a:lnTo>
                  <a:pt x="425302" y="859657"/>
                </a:lnTo>
                <a:lnTo>
                  <a:pt x="425302" y="0"/>
                </a:lnTo>
                <a:close/>
              </a:path>
            </a:pathLst>
          </a:custGeom>
          <a:solidFill>
            <a:srgbClr val="33B5B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07476" y="1164710"/>
          <a:ext cx="7936865" cy="3663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840"/>
                <a:gridCol w="3564254"/>
                <a:gridCol w="3029585"/>
              </a:tblGrid>
              <a:tr h="247015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тип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бюджета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6350">
                      <a:solidFill>
                        <a:srgbClr val="535353"/>
                      </a:solidFill>
                      <a:prstDash val="solid"/>
                    </a:lnL>
                    <a:lnR w="6350">
                      <a:solidFill>
                        <a:srgbClr val="535353"/>
                      </a:solidFill>
                      <a:prstDash val="solid"/>
                    </a:lnR>
                    <a:lnT w="6350">
                      <a:solidFill>
                        <a:srgbClr val="535353"/>
                      </a:solidFill>
                      <a:prstDash val="solid"/>
                    </a:lnT>
                    <a:lnB w="6350">
                      <a:solidFill>
                        <a:srgbClr val="535353"/>
                      </a:solidFill>
                      <a:prstDash val="solid"/>
                    </a:lnB>
                    <a:solidFill>
                      <a:srgbClr val="004E9E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преимущества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535353"/>
                      </a:solidFill>
                      <a:prstDash val="solid"/>
                    </a:lnL>
                    <a:lnR w="6350">
                      <a:solidFill>
                        <a:srgbClr val="535353"/>
                      </a:solidFill>
                      <a:prstDash val="solid"/>
                    </a:lnR>
                    <a:lnT w="6350">
                      <a:solidFill>
                        <a:srgbClr val="535353"/>
                      </a:solidFill>
                      <a:prstDash val="solid"/>
                    </a:lnT>
                    <a:lnB w="6350">
                      <a:solidFill>
                        <a:srgbClr val="535353"/>
                      </a:solidFill>
                      <a:prstDash val="solid"/>
                    </a:lnB>
                    <a:solidFill>
                      <a:srgbClr val="004E9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недостатки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535353"/>
                      </a:solidFill>
                      <a:prstDash val="solid"/>
                    </a:lnL>
                    <a:lnR w="6350">
                      <a:solidFill>
                        <a:srgbClr val="535353"/>
                      </a:solidFill>
                      <a:prstDash val="solid"/>
                    </a:lnR>
                    <a:lnT w="6350">
                      <a:solidFill>
                        <a:srgbClr val="535353"/>
                      </a:solidFill>
                      <a:prstDash val="solid"/>
                    </a:lnT>
                    <a:lnB w="6350">
                      <a:solidFill>
                        <a:srgbClr val="535353"/>
                      </a:solidFill>
                      <a:prstDash val="solid"/>
                    </a:lnB>
                    <a:solidFill>
                      <a:srgbClr val="004E9E"/>
                    </a:solidFill>
                  </a:tcPr>
                </a:tc>
              </a:tr>
              <a:tr h="1035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1755" marR="209550">
                        <a:lnSpc>
                          <a:spcPct val="100000"/>
                        </a:lnSpc>
                      </a:pPr>
                      <a:r>
                        <a:rPr sz="1100" b="1" spc="-45" dirty="0">
                          <a:solidFill>
                            <a:srgbClr val="009655"/>
                          </a:solidFill>
                          <a:latin typeface="Arial"/>
                          <a:cs typeface="Arial"/>
                        </a:rPr>
                        <a:t>РАЗДЕЛЬНЫЙ </a:t>
                      </a:r>
                      <a:r>
                        <a:rPr sz="1100" b="1" spc="-10" dirty="0">
                          <a:solidFill>
                            <a:srgbClr val="009655"/>
                          </a:solidFill>
                          <a:latin typeface="Arial"/>
                          <a:cs typeface="Arial"/>
                        </a:rPr>
                        <a:t>БЮДЖЕТ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535353"/>
                      </a:solidFill>
                      <a:prstDash val="solid"/>
                    </a:lnL>
                    <a:lnR w="6350">
                      <a:solidFill>
                        <a:srgbClr val="535353"/>
                      </a:solidFill>
                      <a:prstDash val="solid"/>
                    </a:lnR>
                    <a:lnT w="6350">
                      <a:solidFill>
                        <a:srgbClr val="535353"/>
                      </a:solidFill>
                      <a:prstDash val="solid"/>
                    </a:lnT>
                    <a:lnB w="635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815" indent="-99060">
                        <a:lnSpc>
                          <a:spcPct val="100000"/>
                        </a:lnSpc>
                        <a:spcBef>
                          <a:spcPts val="840"/>
                        </a:spcBef>
                        <a:buClr>
                          <a:srgbClr val="009655"/>
                        </a:buClr>
                        <a:buChar char="•"/>
                        <a:tabLst>
                          <a:tab pos="170815" algn="l"/>
                        </a:tabLst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финансовая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 независимость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супругов/партнеров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170815" indent="-99060">
                        <a:lnSpc>
                          <a:spcPts val="1045"/>
                        </a:lnSpc>
                        <a:spcBef>
                          <a:spcPts val="25"/>
                        </a:spcBef>
                        <a:buClr>
                          <a:srgbClr val="009655"/>
                        </a:buClr>
                        <a:buChar char="•"/>
                        <a:tabLst>
                          <a:tab pos="170815" algn="l"/>
                        </a:tabLst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каждый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распоряжается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своими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деньгами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170815" indent="-99060">
                        <a:lnSpc>
                          <a:spcPts val="1045"/>
                        </a:lnSpc>
                        <a:buClr>
                          <a:srgbClr val="009655"/>
                        </a:buClr>
                        <a:buChar char="•"/>
                        <a:tabLst>
                          <a:tab pos="170815" algn="l"/>
                        </a:tabLst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прозрачность</a:t>
                      </a:r>
                      <a:r>
                        <a:rPr sz="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контроль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1714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(каждый</a:t>
                      </a:r>
                      <a:r>
                        <a:rPr sz="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видит,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что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расходуются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средства)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170815" indent="-99060">
                        <a:lnSpc>
                          <a:spcPct val="100000"/>
                        </a:lnSpc>
                        <a:buClr>
                          <a:srgbClr val="009655"/>
                        </a:buClr>
                        <a:buChar char="•"/>
                        <a:tabLst>
                          <a:tab pos="170815" algn="l"/>
                        </a:tabLst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меньше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конфликтов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6680" marB="0">
                    <a:lnL w="6350">
                      <a:solidFill>
                        <a:srgbClr val="535353"/>
                      </a:solidFill>
                      <a:prstDash val="solid"/>
                    </a:lnL>
                    <a:lnR w="6350">
                      <a:solidFill>
                        <a:srgbClr val="535353"/>
                      </a:solidFill>
                      <a:prstDash val="solid"/>
                    </a:lnR>
                    <a:lnT w="6350">
                      <a:solidFill>
                        <a:srgbClr val="535353"/>
                      </a:solidFill>
                      <a:prstDash val="solid"/>
                    </a:lnT>
                    <a:lnB w="635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815" indent="-99060">
                        <a:lnSpc>
                          <a:spcPct val="100000"/>
                        </a:lnSpc>
                        <a:spcBef>
                          <a:spcPts val="840"/>
                        </a:spcBef>
                        <a:buClr>
                          <a:srgbClr val="009655"/>
                        </a:buClr>
                        <a:buChar char="•"/>
                        <a:tabLst>
                          <a:tab pos="170815" algn="l"/>
                        </a:tabLst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трудности</a:t>
                      </a:r>
                      <a:r>
                        <a:rPr sz="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решении</a:t>
                      </a:r>
                      <a:r>
                        <a:rPr sz="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общих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финансовых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 задач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171450" marR="470534" indent="-99695">
                        <a:lnSpc>
                          <a:spcPts val="1010"/>
                        </a:lnSpc>
                        <a:spcBef>
                          <a:spcPts val="120"/>
                        </a:spcBef>
                        <a:buClr>
                          <a:srgbClr val="009655"/>
                        </a:buClr>
                        <a:buChar char="•"/>
                        <a:tabLst>
                          <a:tab pos="171450" algn="l"/>
                        </a:tabLst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неэффективное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управление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долгосрочными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финансовыми</a:t>
                      </a:r>
                      <a:r>
                        <a:rPr sz="9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целями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171450" marR="1009015" indent="-99695">
                        <a:lnSpc>
                          <a:spcPct val="100000"/>
                        </a:lnSpc>
                        <a:buClr>
                          <a:srgbClr val="009655"/>
                        </a:buClr>
                        <a:buChar char="•"/>
                        <a:tabLst>
                          <a:tab pos="171450" algn="l"/>
                        </a:tabLst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незнание</a:t>
                      </a:r>
                      <a:r>
                        <a:rPr sz="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финансового</a:t>
                      </a:r>
                      <a:r>
                        <a:rPr sz="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положения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супруга/</a:t>
                      </a:r>
                      <a:r>
                        <a:rPr sz="9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партнера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170815" indent="-99060">
                        <a:lnSpc>
                          <a:spcPct val="100000"/>
                        </a:lnSpc>
                        <a:spcBef>
                          <a:spcPts val="20"/>
                        </a:spcBef>
                        <a:buClr>
                          <a:srgbClr val="009655"/>
                        </a:buClr>
                        <a:buChar char="•"/>
                        <a:tabLst>
                          <a:tab pos="170815" algn="l"/>
                        </a:tabLst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отсутствие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ответственности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 друг перед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другом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6680" marB="0">
                    <a:lnL w="6350">
                      <a:solidFill>
                        <a:srgbClr val="535353"/>
                      </a:solidFill>
                      <a:prstDash val="solid"/>
                    </a:lnL>
                    <a:lnR w="6350">
                      <a:solidFill>
                        <a:srgbClr val="535353"/>
                      </a:solidFill>
                      <a:prstDash val="solid"/>
                    </a:lnR>
                    <a:lnT w="6350">
                      <a:solidFill>
                        <a:srgbClr val="535353"/>
                      </a:solidFill>
                      <a:prstDash val="solid"/>
                    </a:lnT>
                    <a:lnB w="6350">
                      <a:solidFill>
                        <a:srgbClr val="535353"/>
                      </a:solidFill>
                      <a:prstDash val="solid"/>
                    </a:lnB>
                  </a:tcPr>
                </a:tc>
              </a:tr>
              <a:tr h="1129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1755" marR="142875">
                        <a:lnSpc>
                          <a:spcPct val="94500"/>
                        </a:lnSpc>
                      </a:pPr>
                      <a:r>
                        <a:rPr sz="1100" b="1" spc="-10" dirty="0">
                          <a:solidFill>
                            <a:srgbClr val="E5205A"/>
                          </a:solidFill>
                          <a:latin typeface="Arial"/>
                          <a:cs typeface="Arial"/>
                        </a:rPr>
                        <a:t>ДОЛЕВОЙ </a:t>
                      </a:r>
                      <a:r>
                        <a:rPr sz="1100" b="1" spc="-45" dirty="0">
                          <a:solidFill>
                            <a:srgbClr val="E5205A"/>
                          </a:solidFill>
                          <a:latin typeface="Arial"/>
                          <a:cs typeface="Arial"/>
                        </a:rPr>
                        <a:t>(СМЕШАННЫЙ) </a:t>
                      </a:r>
                      <a:r>
                        <a:rPr sz="1100" b="1" spc="-10" dirty="0">
                          <a:solidFill>
                            <a:srgbClr val="E5205A"/>
                          </a:solidFill>
                          <a:latin typeface="Arial"/>
                          <a:cs typeface="Arial"/>
                        </a:rPr>
                        <a:t>БЮДЖЕТ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6350">
                      <a:solidFill>
                        <a:srgbClr val="535353"/>
                      </a:solidFill>
                      <a:prstDash val="solid"/>
                    </a:lnL>
                    <a:lnR w="6350">
                      <a:solidFill>
                        <a:srgbClr val="535353"/>
                      </a:solidFill>
                      <a:prstDash val="solid"/>
                    </a:lnR>
                    <a:lnT w="6350">
                      <a:solidFill>
                        <a:srgbClr val="535353"/>
                      </a:solidFill>
                      <a:prstDash val="solid"/>
                    </a:lnT>
                    <a:lnB w="635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marR="1043305" indent="-99695">
                        <a:lnSpc>
                          <a:spcPct val="102200"/>
                        </a:lnSpc>
                        <a:spcBef>
                          <a:spcPts val="819"/>
                        </a:spcBef>
                        <a:buClr>
                          <a:srgbClr val="E5205A"/>
                        </a:buClr>
                        <a:buChar char="•"/>
                        <a:tabLst>
                          <a:tab pos="171450" algn="l"/>
                        </a:tabLst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есть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возможность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формирования</a:t>
                      </a:r>
                      <a:r>
                        <a:rPr sz="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общего,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личного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 бюджета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170815" indent="-99060">
                        <a:lnSpc>
                          <a:spcPts val="1010"/>
                        </a:lnSpc>
                        <a:buClr>
                          <a:srgbClr val="E5205A"/>
                        </a:buClr>
                        <a:buChar char="•"/>
                        <a:tabLst>
                          <a:tab pos="170815" algn="l"/>
                        </a:tabLst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доверие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открытость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между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супругами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170815" indent="-99060">
                        <a:lnSpc>
                          <a:spcPct val="100000"/>
                        </a:lnSpc>
                        <a:buClr>
                          <a:srgbClr val="E5205A"/>
                        </a:buClr>
                        <a:buChar char="•"/>
                        <a:tabLst>
                          <a:tab pos="170815" algn="l"/>
                        </a:tabLst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возможность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использования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денег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своих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личных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целей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170815" indent="-99060">
                        <a:lnSpc>
                          <a:spcPct val="100000"/>
                        </a:lnSpc>
                        <a:spcBef>
                          <a:spcPts val="25"/>
                        </a:spcBef>
                        <a:buClr>
                          <a:srgbClr val="E5205A"/>
                        </a:buClr>
                        <a:buChar char="•"/>
                        <a:tabLst>
                          <a:tab pos="170815" algn="l"/>
                        </a:tabLst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создание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личной,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совместной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 подушки безопасности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170815" indent="-99060">
                        <a:lnSpc>
                          <a:spcPct val="100000"/>
                        </a:lnSpc>
                        <a:spcBef>
                          <a:spcPts val="25"/>
                        </a:spcBef>
                        <a:buClr>
                          <a:srgbClr val="E5205A"/>
                        </a:buClr>
                        <a:buChar char="•"/>
                        <a:tabLst>
                          <a:tab pos="170815" algn="l"/>
                        </a:tabLst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более точное планирование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долгосрочных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трат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535353"/>
                      </a:solidFill>
                      <a:prstDash val="solid"/>
                    </a:lnL>
                    <a:lnR w="6350">
                      <a:solidFill>
                        <a:srgbClr val="535353"/>
                      </a:solidFill>
                      <a:prstDash val="solid"/>
                    </a:lnR>
                    <a:lnT w="6350">
                      <a:solidFill>
                        <a:srgbClr val="535353"/>
                      </a:solidFill>
                      <a:prstDash val="solid"/>
                    </a:lnT>
                    <a:lnB w="635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marR="381000" indent="-99695" algn="just">
                        <a:lnSpc>
                          <a:spcPct val="97800"/>
                        </a:lnSpc>
                        <a:spcBef>
                          <a:spcPts val="869"/>
                        </a:spcBef>
                        <a:buClr>
                          <a:srgbClr val="E5205A"/>
                        </a:buClr>
                        <a:buChar char="•"/>
                        <a:tabLst>
                          <a:tab pos="171450" algn="l"/>
                        </a:tabLst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разногласия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разном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уровне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дохода,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когда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каждый</a:t>
                      </a:r>
                      <a:r>
                        <a:rPr sz="9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из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супругов</a:t>
                      </a:r>
                      <a:r>
                        <a:rPr sz="9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может</a:t>
                      </a:r>
                      <a:r>
                        <a:rPr sz="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направить</a:t>
                      </a:r>
                      <a:r>
                        <a:rPr sz="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9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общий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кошелек</a:t>
                      </a:r>
                      <a:r>
                        <a:rPr sz="9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разные</a:t>
                      </a:r>
                      <a:r>
                        <a:rPr sz="9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суммы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171450" marR="435609" indent="-99695" algn="just">
                        <a:lnSpc>
                          <a:spcPts val="1100"/>
                        </a:lnSpc>
                        <a:spcBef>
                          <a:spcPts val="20"/>
                        </a:spcBef>
                        <a:buClr>
                          <a:srgbClr val="E5205A"/>
                        </a:buClr>
                        <a:buChar char="•"/>
                        <a:tabLst>
                          <a:tab pos="171450" algn="l"/>
                        </a:tabLst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недостаток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знаний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финансовом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положении супруга/партнера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0489" marB="0">
                    <a:lnL w="6350">
                      <a:solidFill>
                        <a:srgbClr val="535353"/>
                      </a:solidFill>
                      <a:prstDash val="solid"/>
                    </a:lnL>
                    <a:lnR w="6350">
                      <a:solidFill>
                        <a:srgbClr val="535353"/>
                      </a:solidFill>
                      <a:prstDash val="solid"/>
                    </a:lnR>
                    <a:lnT w="6350">
                      <a:solidFill>
                        <a:srgbClr val="535353"/>
                      </a:solidFill>
                      <a:prstDash val="solid"/>
                    </a:lnT>
                    <a:lnB w="6350">
                      <a:solidFill>
                        <a:srgbClr val="535353"/>
                      </a:solidFill>
                      <a:prstDash val="solid"/>
                    </a:lnB>
                  </a:tcPr>
                </a:tc>
              </a:tr>
              <a:tr h="1250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1755" marR="177800">
                        <a:lnSpc>
                          <a:spcPts val="1300"/>
                        </a:lnSpc>
                      </a:pPr>
                      <a:r>
                        <a:rPr sz="1100" b="1" spc="-45" dirty="0">
                          <a:solidFill>
                            <a:srgbClr val="ED7D00"/>
                          </a:solidFill>
                          <a:latin typeface="Arial"/>
                          <a:cs typeface="Arial"/>
                        </a:rPr>
                        <a:t>СОВМЕСТНЫЙ </a:t>
                      </a:r>
                      <a:r>
                        <a:rPr sz="1100" b="1" spc="-10" dirty="0">
                          <a:solidFill>
                            <a:srgbClr val="ED7D00"/>
                          </a:solidFill>
                          <a:latin typeface="Arial"/>
                          <a:cs typeface="Arial"/>
                        </a:rPr>
                        <a:t>БЮДЖЕТ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6350">
                      <a:solidFill>
                        <a:srgbClr val="535353"/>
                      </a:solidFill>
                      <a:prstDash val="solid"/>
                    </a:lnL>
                    <a:lnR w="6350">
                      <a:solidFill>
                        <a:srgbClr val="535353"/>
                      </a:solidFill>
                      <a:prstDash val="solid"/>
                    </a:lnR>
                    <a:lnT w="6350">
                      <a:solidFill>
                        <a:srgbClr val="535353"/>
                      </a:solidFill>
                      <a:prstDash val="solid"/>
                    </a:lnT>
                    <a:lnB w="635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815" indent="-99060">
                        <a:lnSpc>
                          <a:spcPct val="100000"/>
                        </a:lnSpc>
                        <a:spcBef>
                          <a:spcPts val="855"/>
                        </a:spcBef>
                        <a:buClr>
                          <a:srgbClr val="ED7D00"/>
                        </a:buClr>
                        <a:buChar char="•"/>
                        <a:tabLst>
                          <a:tab pos="170815" algn="l"/>
                        </a:tabLst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равноправие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170815" indent="-99060">
                        <a:lnSpc>
                          <a:spcPts val="1030"/>
                        </a:lnSpc>
                        <a:spcBef>
                          <a:spcPts val="25"/>
                        </a:spcBef>
                        <a:buClr>
                          <a:srgbClr val="ED7D00"/>
                        </a:buClr>
                        <a:buChar char="•"/>
                        <a:tabLst>
                          <a:tab pos="170815" algn="l"/>
                        </a:tabLst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возможность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сформировать</a:t>
                      </a:r>
                      <a:r>
                        <a:rPr sz="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семейную</a:t>
                      </a:r>
                      <a:r>
                        <a:rPr sz="9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подушку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безопасности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170815" indent="-99060">
                        <a:lnSpc>
                          <a:spcPts val="1030"/>
                        </a:lnSpc>
                        <a:buClr>
                          <a:srgbClr val="ED7D00"/>
                        </a:buClr>
                        <a:buChar char="•"/>
                        <a:tabLst>
                          <a:tab pos="170815" algn="l"/>
                        </a:tabLst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прозрачность</a:t>
                      </a:r>
                      <a:r>
                        <a:rPr sz="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бюджета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170815" indent="-99060">
                        <a:lnSpc>
                          <a:spcPct val="100000"/>
                        </a:lnSpc>
                        <a:spcBef>
                          <a:spcPts val="25"/>
                        </a:spcBef>
                        <a:buClr>
                          <a:srgbClr val="ED7D00"/>
                        </a:buClr>
                        <a:buChar char="•"/>
                        <a:tabLst>
                          <a:tab pos="170815" algn="l"/>
                        </a:tabLst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совместные</a:t>
                      </a:r>
                      <a:r>
                        <a:rPr sz="9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цели,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планирование,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распоряжение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170815" indent="-99060">
                        <a:lnSpc>
                          <a:spcPct val="100000"/>
                        </a:lnSpc>
                        <a:spcBef>
                          <a:spcPts val="20"/>
                        </a:spcBef>
                        <a:buClr>
                          <a:srgbClr val="ED7D00"/>
                        </a:buClr>
                        <a:buChar char="•"/>
                        <a:tabLst>
                          <a:tab pos="170815" algn="l"/>
                        </a:tabLst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психологический</a:t>
                      </a:r>
                      <a:r>
                        <a:rPr sz="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комфорт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171450" marR="536575">
                        <a:lnSpc>
                          <a:spcPct val="96700"/>
                        </a:lnSpc>
                        <a:spcBef>
                          <a:spcPts val="60"/>
                        </a:spcBef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(супруги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чувствуют</a:t>
                      </a:r>
                      <a:r>
                        <a:rPr sz="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свою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вовлеченность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решение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финансовых</a:t>
                      </a:r>
                      <a:r>
                        <a:rPr sz="9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вопросов,</a:t>
                      </a:r>
                      <a:r>
                        <a:rPr sz="9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что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способствует</a:t>
                      </a:r>
                      <a:r>
                        <a:rPr sz="9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укреплению отношений)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535353"/>
                      </a:solidFill>
                      <a:prstDash val="solid"/>
                    </a:lnL>
                    <a:lnR w="6350">
                      <a:solidFill>
                        <a:srgbClr val="535353"/>
                      </a:solidFill>
                      <a:prstDash val="solid"/>
                    </a:lnR>
                    <a:lnT w="6350">
                      <a:solidFill>
                        <a:srgbClr val="535353"/>
                      </a:solidFill>
                      <a:prstDash val="solid"/>
                    </a:lnT>
                    <a:lnB w="635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marR="1129030" indent="-99695">
                        <a:lnSpc>
                          <a:spcPct val="102200"/>
                        </a:lnSpc>
                        <a:spcBef>
                          <a:spcPts val="830"/>
                        </a:spcBef>
                        <a:buClr>
                          <a:srgbClr val="ED7D00"/>
                        </a:buClr>
                        <a:buChar char="•"/>
                        <a:tabLst>
                          <a:tab pos="171450" algn="l"/>
                        </a:tabLst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невозможность накопить деньги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собственные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потребности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170815" indent="-99060">
                        <a:lnSpc>
                          <a:spcPts val="985"/>
                        </a:lnSpc>
                        <a:buClr>
                          <a:srgbClr val="ED7D00"/>
                        </a:buClr>
                        <a:buChar char="•"/>
                        <a:tabLst>
                          <a:tab pos="170815" algn="l"/>
                        </a:tabLst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отсутствие</a:t>
                      </a:r>
                      <a:r>
                        <a:rPr sz="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личной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финансовой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свободы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ts val="800"/>
                        </a:lnSpc>
                      </a:pPr>
                      <a:r>
                        <a:rPr sz="800" spc="-50" dirty="0">
                          <a:latin typeface="Arial MT"/>
                          <a:cs typeface="Arial MT"/>
                        </a:rPr>
                        <a:t>7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535353"/>
                      </a:solidFill>
                      <a:prstDash val="solid"/>
                    </a:lnL>
                    <a:lnR w="6350">
                      <a:solidFill>
                        <a:srgbClr val="535353"/>
                      </a:solidFill>
                      <a:prstDash val="solid"/>
                    </a:lnR>
                    <a:lnT w="6350">
                      <a:solidFill>
                        <a:srgbClr val="535353"/>
                      </a:solidFill>
                      <a:prstDash val="solid"/>
                    </a:lnT>
                    <a:lnB w="6350">
                      <a:solidFill>
                        <a:srgbClr val="53535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158648"/>
            <a:ext cx="1439862" cy="9848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59" rIns="0" bIns="0" rtlCol="0">
            <a:spAutoFit/>
          </a:bodyPr>
          <a:lstStyle/>
          <a:p>
            <a:pPr marL="12700">
              <a:lnSpc>
                <a:spcPts val="2245"/>
              </a:lnSpc>
              <a:spcBef>
                <a:spcPts val="100"/>
              </a:spcBef>
            </a:pPr>
            <a:r>
              <a:rPr spc="70" dirty="0"/>
              <a:t>Из</a:t>
            </a:r>
            <a:r>
              <a:rPr spc="-135" dirty="0"/>
              <a:t> </a:t>
            </a:r>
            <a:r>
              <a:rPr spc="-20" dirty="0"/>
              <a:t>чего</a:t>
            </a:r>
          </a:p>
          <a:p>
            <a:pPr marL="12700">
              <a:lnSpc>
                <a:spcPts val="2245"/>
              </a:lnSpc>
            </a:pPr>
            <a:r>
              <a:rPr dirty="0"/>
              <a:t>состоят</a:t>
            </a:r>
            <a:r>
              <a:rPr spc="185" dirty="0"/>
              <a:t> </a:t>
            </a:r>
            <a:r>
              <a:rPr spc="-10" dirty="0"/>
              <a:t>доходы?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84351"/>
            <a:ext cx="425450" cy="859790"/>
          </a:xfrm>
          <a:custGeom>
            <a:avLst/>
            <a:gdLst/>
            <a:ahLst/>
            <a:cxnLst/>
            <a:rect l="l" t="t" r="r" b="b"/>
            <a:pathLst>
              <a:path w="425450" h="859790">
                <a:moveTo>
                  <a:pt x="425302" y="0"/>
                </a:moveTo>
                <a:lnTo>
                  <a:pt x="0" y="0"/>
                </a:lnTo>
                <a:lnTo>
                  <a:pt x="0" y="859657"/>
                </a:lnTo>
                <a:lnTo>
                  <a:pt x="425302" y="859657"/>
                </a:lnTo>
                <a:lnTo>
                  <a:pt x="425302" y="0"/>
                </a:lnTo>
                <a:close/>
              </a:path>
            </a:pathLst>
          </a:custGeom>
          <a:solidFill>
            <a:srgbClr val="33B5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17" y="4094435"/>
            <a:ext cx="1001187" cy="86042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44750" y="2016251"/>
            <a:ext cx="869950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1400" spc="-10" dirty="0">
                <a:solidFill>
                  <a:srgbClr val="009655"/>
                </a:solidFill>
                <a:latin typeface="Trebuchet MS"/>
                <a:cs typeface="Trebuchet MS"/>
              </a:rPr>
              <a:t>Трудовые доходы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5277" y="2016251"/>
            <a:ext cx="1024890" cy="67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09655"/>
                </a:solidFill>
                <a:latin typeface="Trebuchet MS"/>
                <a:cs typeface="Trebuchet MS"/>
              </a:rPr>
              <a:t>Доходы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1400"/>
              </a:lnSpc>
            </a:pPr>
            <a:r>
              <a:rPr sz="1400" spc="55" dirty="0">
                <a:solidFill>
                  <a:srgbClr val="009655"/>
                </a:solidFill>
                <a:latin typeface="Trebuchet MS"/>
                <a:cs typeface="Trebuchet MS"/>
              </a:rPr>
              <a:t>от</a:t>
            </a:r>
            <a:r>
              <a:rPr sz="1400" spc="-65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009655"/>
                </a:solidFill>
                <a:latin typeface="Trebuchet MS"/>
                <a:cs typeface="Trebuchet MS"/>
              </a:rPr>
              <a:t>продажи имущества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64724" y="3345179"/>
            <a:ext cx="2159000" cy="6686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400" dirty="0">
                <a:solidFill>
                  <a:srgbClr val="009655"/>
                </a:solidFill>
                <a:latin typeface="Trebuchet MS"/>
                <a:cs typeface="Trebuchet MS"/>
              </a:rPr>
              <a:t>Выплаты</a:t>
            </a:r>
            <a:r>
              <a:rPr sz="1400" spc="40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009655"/>
                </a:solidFill>
                <a:latin typeface="Trebuchet MS"/>
                <a:cs typeface="Trebuchet MS"/>
              </a:rPr>
              <a:t>от</a:t>
            </a:r>
            <a:r>
              <a:rPr sz="1400" spc="30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009655"/>
                </a:solidFill>
                <a:latin typeface="Trebuchet MS"/>
                <a:cs typeface="Trebuchet MS"/>
              </a:rPr>
              <a:t>государства, </a:t>
            </a:r>
            <a:r>
              <a:rPr sz="1400" dirty="0">
                <a:solidFill>
                  <a:srgbClr val="989898"/>
                </a:solidFill>
                <a:latin typeface="Trebuchet MS"/>
                <a:cs typeface="Trebuchet MS"/>
              </a:rPr>
              <a:t>в</a:t>
            </a:r>
            <a:r>
              <a:rPr sz="1400" spc="25" dirty="0">
                <a:solidFill>
                  <a:srgbClr val="989898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989898"/>
                </a:solidFill>
                <a:latin typeface="Trebuchet MS"/>
                <a:cs typeface="Trebuchet MS"/>
              </a:rPr>
              <a:t>том</a:t>
            </a:r>
            <a:r>
              <a:rPr sz="1400" spc="30" dirty="0">
                <a:solidFill>
                  <a:srgbClr val="989898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989898"/>
                </a:solidFill>
                <a:latin typeface="Trebuchet MS"/>
                <a:cs typeface="Trebuchet MS"/>
              </a:rPr>
              <a:t>числе</a:t>
            </a:r>
            <a:r>
              <a:rPr sz="1400" spc="25" dirty="0">
                <a:solidFill>
                  <a:srgbClr val="989898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989898"/>
                </a:solidFill>
                <a:latin typeface="Trebuchet MS"/>
                <a:cs typeface="Trebuchet MS"/>
              </a:rPr>
              <a:t>детям</a:t>
            </a:r>
            <a:r>
              <a:rPr sz="1400" spc="35" dirty="0">
                <a:solidFill>
                  <a:srgbClr val="989898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989898"/>
                </a:solidFill>
                <a:latin typeface="Trebuchet MS"/>
                <a:cs typeface="Trebuchet MS"/>
              </a:rPr>
              <a:t>и </a:t>
            </a:r>
            <a:r>
              <a:rPr sz="1400" dirty="0">
                <a:solidFill>
                  <a:srgbClr val="989898"/>
                </a:solidFill>
                <a:latin typeface="Trebuchet MS"/>
                <a:cs typeface="Trebuchet MS"/>
              </a:rPr>
              <a:t>старшим</a:t>
            </a:r>
            <a:r>
              <a:rPr sz="1400" spc="250" dirty="0">
                <a:solidFill>
                  <a:srgbClr val="989898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989898"/>
                </a:solidFill>
                <a:latin typeface="Trebuchet MS"/>
                <a:cs typeface="Trebuchet MS"/>
              </a:rPr>
              <a:t>родственникам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05987" y="2016251"/>
            <a:ext cx="2849245" cy="17602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92710" marR="5080">
              <a:lnSpc>
                <a:spcPct val="101000"/>
              </a:lnSpc>
              <a:spcBef>
                <a:spcPts val="80"/>
              </a:spcBef>
            </a:pPr>
            <a:r>
              <a:rPr sz="1400" dirty="0">
                <a:solidFill>
                  <a:srgbClr val="009655"/>
                </a:solidFill>
                <a:latin typeface="Trebuchet MS"/>
                <a:cs typeface="Trebuchet MS"/>
              </a:rPr>
              <a:t>Доходы</a:t>
            </a:r>
            <a:r>
              <a:rPr sz="1400" spc="40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009655"/>
                </a:solidFill>
                <a:latin typeface="Trebuchet MS"/>
                <a:cs typeface="Trebuchet MS"/>
              </a:rPr>
              <a:t>от</a:t>
            </a:r>
            <a:r>
              <a:rPr sz="1400" spc="35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009655"/>
                </a:solidFill>
                <a:latin typeface="Trebuchet MS"/>
                <a:cs typeface="Trebuchet MS"/>
              </a:rPr>
              <a:t>использования </a:t>
            </a:r>
            <a:r>
              <a:rPr sz="1400" dirty="0">
                <a:solidFill>
                  <a:srgbClr val="009655"/>
                </a:solidFill>
                <a:latin typeface="Trebuchet MS"/>
                <a:cs typeface="Trebuchet MS"/>
              </a:rPr>
              <a:t>имущества</a:t>
            </a:r>
            <a:r>
              <a:rPr sz="1400" spc="45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989898"/>
                </a:solidFill>
                <a:latin typeface="Trebuchet MS"/>
                <a:cs typeface="Trebuchet MS"/>
              </a:rPr>
              <a:t>в</a:t>
            </a:r>
            <a:r>
              <a:rPr sz="1400" spc="45" dirty="0">
                <a:solidFill>
                  <a:srgbClr val="989898"/>
                </a:solidFill>
                <a:latin typeface="Trebuchet MS"/>
                <a:cs typeface="Trebuchet MS"/>
              </a:rPr>
              <a:t> </a:t>
            </a:r>
            <a:r>
              <a:rPr sz="1400" spc="-135" dirty="0">
                <a:solidFill>
                  <a:srgbClr val="989898"/>
                </a:solidFill>
                <a:latin typeface="Trebuchet MS"/>
                <a:cs typeface="Trebuchet MS"/>
              </a:rPr>
              <a:t>т.ч.</a:t>
            </a:r>
            <a:r>
              <a:rPr sz="1400" spc="40" dirty="0">
                <a:solidFill>
                  <a:srgbClr val="989898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989898"/>
                </a:solidFill>
                <a:latin typeface="Trebuchet MS"/>
                <a:cs typeface="Trebuchet MS"/>
              </a:rPr>
              <a:t>от</a:t>
            </a:r>
            <a:r>
              <a:rPr sz="1400" spc="35" dirty="0">
                <a:solidFill>
                  <a:srgbClr val="989898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989898"/>
                </a:solidFill>
                <a:latin typeface="Trebuchet MS"/>
                <a:cs typeface="Trebuchet MS"/>
              </a:rPr>
              <a:t>размещения </a:t>
            </a:r>
            <a:r>
              <a:rPr sz="1400" dirty="0">
                <a:solidFill>
                  <a:srgbClr val="989898"/>
                </a:solidFill>
                <a:latin typeface="Trebuchet MS"/>
                <a:cs typeface="Trebuchet MS"/>
              </a:rPr>
              <a:t>временно</a:t>
            </a:r>
            <a:r>
              <a:rPr sz="1400" spc="275" dirty="0">
                <a:solidFill>
                  <a:srgbClr val="989898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989898"/>
                </a:solidFill>
                <a:latin typeface="Trebuchet MS"/>
                <a:cs typeface="Trebuchet MS"/>
              </a:rPr>
              <a:t>свободных</a:t>
            </a:r>
            <a:r>
              <a:rPr sz="1400" spc="250" dirty="0">
                <a:solidFill>
                  <a:srgbClr val="989898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989898"/>
                </a:solidFill>
                <a:latin typeface="Trebuchet MS"/>
                <a:cs typeface="Trebuchet MS"/>
              </a:rPr>
              <a:t>денежных средств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09655"/>
                </a:solidFill>
                <a:latin typeface="Trebuchet MS"/>
                <a:cs typeface="Trebuchet MS"/>
              </a:rPr>
              <a:t>Доходы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55" dirty="0">
                <a:solidFill>
                  <a:srgbClr val="009655"/>
                </a:solidFill>
                <a:latin typeface="Trebuchet MS"/>
                <a:cs typeface="Trebuchet MS"/>
              </a:rPr>
              <a:t>от</a:t>
            </a:r>
            <a:r>
              <a:rPr sz="1400" spc="-65" dirty="0">
                <a:solidFill>
                  <a:srgbClr val="009655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009655"/>
                </a:solidFill>
                <a:latin typeface="Trebuchet MS"/>
                <a:cs typeface="Trebuchet MS"/>
              </a:rPr>
              <a:t>инвестиций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7875" y="2147251"/>
            <a:ext cx="196723" cy="16185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1816" y="2266519"/>
            <a:ext cx="200961" cy="145311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731499" y="2121090"/>
            <a:ext cx="495300" cy="534035"/>
            <a:chOff x="2731499" y="2121090"/>
            <a:chExt cx="495300" cy="534035"/>
          </a:xfrm>
        </p:grpSpPr>
        <p:sp>
          <p:nvSpPr>
            <p:cNvPr id="12" name="object 12"/>
            <p:cNvSpPr/>
            <p:nvPr/>
          </p:nvSpPr>
          <p:spPr>
            <a:xfrm>
              <a:off x="2800812" y="2359607"/>
              <a:ext cx="356235" cy="290195"/>
            </a:xfrm>
            <a:custGeom>
              <a:avLst/>
              <a:gdLst/>
              <a:ahLst/>
              <a:cxnLst/>
              <a:rect l="l" t="t" r="r" b="b"/>
              <a:pathLst>
                <a:path w="356235" h="290194">
                  <a:moveTo>
                    <a:pt x="0" y="290112"/>
                  </a:moveTo>
                  <a:lnTo>
                    <a:pt x="356107" y="290112"/>
                  </a:lnTo>
                  <a:lnTo>
                    <a:pt x="356107" y="0"/>
                  </a:lnTo>
                  <a:lnTo>
                    <a:pt x="0" y="0"/>
                  </a:lnTo>
                  <a:lnTo>
                    <a:pt x="0" y="290112"/>
                  </a:lnTo>
                  <a:close/>
                </a:path>
              </a:pathLst>
            </a:custGeom>
            <a:ln w="9719">
              <a:solidFill>
                <a:srgbClr val="3C3C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36362" y="2125958"/>
              <a:ext cx="485140" cy="280035"/>
            </a:xfrm>
            <a:custGeom>
              <a:avLst/>
              <a:gdLst/>
              <a:ahLst/>
              <a:cxnLst/>
              <a:rect l="l" t="t" r="r" b="b"/>
              <a:pathLst>
                <a:path w="485139" h="280035">
                  <a:moveTo>
                    <a:pt x="242498" y="0"/>
                  </a:moveTo>
                  <a:lnTo>
                    <a:pt x="0" y="279656"/>
                  </a:lnTo>
                  <a:lnTo>
                    <a:pt x="485006" y="279656"/>
                  </a:lnTo>
                  <a:lnTo>
                    <a:pt x="2424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36362" y="2125953"/>
              <a:ext cx="485140" cy="280035"/>
            </a:xfrm>
            <a:custGeom>
              <a:avLst/>
              <a:gdLst/>
              <a:ahLst/>
              <a:cxnLst/>
              <a:rect l="l" t="t" r="r" b="b"/>
              <a:pathLst>
                <a:path w="485139" h="280035">
                  <a:moveTo>
                    <a:pt x="485006" y="279665"/>
                  </a:moveTo>
                  <a:lnTo>
                    <a:pt x="0" y="279665"/>
                  </a:lnTo>
                  <a:lnTo>
                    <a:pt x="242498" y="0"/>
                  </a:lnTo>
                  <a:lnTo>
                    <a:pt x="485006" y="279665"/>
                  </a:lnTo>
                  <a:close/>
                </a:path>
              </a:pathLst>
            </a:custGeom>
            <a:ln w="9726">
              <a:solidFill>
                <a:srgbClr val="3C3C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29185" y="2486861"/>
              <a:ext cx="69215" cy="163195"/>
            </a:xfrm>
            <a:custGeom>
              <a:avLst/>
              <a:gdLst/>
              <a:ahLst/>
              <a:cxnLst/>
              <a:rect l="l" t="t" r="r" b="b"/>
              <a:pathLst>
                <a:path w="69214" h="163194">
                  <a:moveTo>
                    <a:pt x="0" y="162858"/>
                  </a:moveTo>
                  <a:lnTo>
                    <a:pt x="68691" y="162858"/>
                  </a:lnTo>
                  <a:lnTo>
                    <a:pt x="68691" y="0"/>
                  </a:lnTo>
                  <a:lnTo>
                    <a:pt x="0" y="0"/>
                  </a:lnTo>
                  <a:lnTo>
                    <a:pt x="0" y="162858"/>
                  </a:lnTo>
                  <a:close/>
                </a:path>
              </a:pathLst>
            </a:custGeom>
            <a:ln w="9701">
              <a:solidFill>
                <a:srgbClr val="3C3C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262739" y="2110601"/>
            <a:ext cx="495300" cy="497840"/>
            <a:chOff x="5262739" y="2110601"/>
            <a:chExt cx="495300" cy="49784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9820" y="2189373"/>
              <a:ext cx="66728" cy="6672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265664" y="2113526"/>
              <a:ext cx="433705" cy="413384"/>
            </a:xfrm>
            <a:custGeom>
              <a:avLst/>
              <a:gdLst/>
              <a:ahLst/>
              <a:cxnLst/>
              <a:rect l="l" t="t" r="r" b="b"/>
              <a:pathLst>
                <a:path w="433704" h="413385">
                  <a:moveTo>
                    <a:pt x="265305" y="10492"/>
                  </a:moveTo>
                  <a:lnTo>
                    <a:pt x="177617" y="91236"/>
                  </a:lnTo>
                  <a:lnTo>
                    <a:pt x="170964" y="99200"/>
                  </a:lnTo>
                  <a:lnTo>
                    <a:pt x="166647" y="108452"/>
                  </a:lnTo>
                  <a:lnTo>
                    <a:pt x="164824" y="118498"/>
                  </a:lnTo>
                  <a:lnTo>
                    <a:pt x="165653" y="128841"/>
                  </a:lnTo>
                  <a:lnTo>
                    <a:pt x="178607" y="189430"/>
                  </a:lnTo>
                  <a:lnTo>
                    <a:pt x="2420" y="351665"/>
                  </a:lnTo>
                  <a:lnTo>
                    <a:pt x="0" y="410438"/>
                  </a:lnTo>
                  <a:lnTo>
                    <a:pt x="58781" y="412857"/>
                  </a:lnTo>
                  <a:lnTo>
                    <a:pt x="60460" y="372041"/>
                  </a:lnTo>
                  <a:lnTo>
                    <a:pt x="101282" y="373721"/>
                  </a:lnTo>
                  <a:lnTo>
                    <a:pt x="102963" y="332903"/>
                  </a:lnTo>
                  <a:lnTo>
                    <a:pt x="143784" y="334586"/>
                  </a:lnTo>
                  <a:lnTo>
                    <a:pt x="145465" y="293769"/>
                  </a:lnTo>
                  <a:lnTo>
                    <a:pt x="186287" y="295450"/>
                  </a:lnTo>
                  <a:lnTo>
                    <a:pt x="187966" y="254632"/>
                  </a:lnTo>
                  <a:lnTo>
                    <a:pt x="228788" y="256312"/>
                  </a:lnTo>
                  <a:lnTo>
                    <a:pt x="234965" y="250624"/>
                  </a:lnTo>
                  <a:lnTo>
                    <a:pt x="294290" y="268512"/>
                  </a:lnTo>
                  <a:lnTo>
                    <a:pt x="304531" y="270188"/>
                  </a:lnTo>
                  <a:lnTo>
                    <a:pt x="420444" y="178938"/>
                  </a:lnTo>
                  <a:lnTo>
                    <a:pt x="433253" y="151291"/>
                  </a:lnTo>
                  <a:lnTo>
                    <a:pt x="430957" y="136203"/>
                  </a:lnTo>
                  <a:lnTo>
                    <a:pt x="422760" y="122685"/>
                  </a:lnTo>
                  <a:lnTo>
                    <a:pt x="321563" y="12809"/>
                  </a:lnTo>
                  <a:lnTo>
                    <a:pt x="308763" y="3529"/>
                  </a:lnTo>
                  <a:lnTo>
                    <a:pt x="293914" y="0"/>
                  </a:lnTo>
                  <a:lnTo>
                    <a:pt x="278824" y="2296"/>
                  </a:lnTo>
                  <a:lnTo>
                    <a:pt x="265305" y="10492"/>
                  </a:lnTo>
                  <a:close/>
                </a:path>
              </a:pathLst>
            </a:custGeom>
            <a:ln w="5848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49819" y="2189372"/>
              <a:ext cx="66728" cy="6672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36466" y="2405590"/>
              <a:ext cx="178885" cy="20268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540775" y="2151200"/>
              <a:ext cx="213995" cy="257810"/>
            </a:xfrm>
            <a:custGeom>
              <a:avLst/>
              <a:gdLst/>
              <a:ahLst/>
              <a:cxnLst/>
              <a:rect l="l" t="t" r="r" b="b"/>
              <a:pathLst>
                <a:path w="213995" h="257810">
                  <a:moveTo>
                    <a:pt x="14480" y="257657"/>
                  </a:moveTo>
                  <a:lnTo>
                    <a:pt x="5516" y="241575"/>
                  </a:lnTo>
                  <a:lnTo>
                    <a:pt x="360" y="224986"/>
                  </a:lnTo>
                  <a:lnTo>
                    <a:pt x="0" y="207766"/>
                  </a:lnTo>
                  <a:lnTo>
                    <a:pt x="5421" y="189791"/>
                  </a:lnTo>
                  <a:lnTo>
                    <a:pt x="43721" y="153256"/>
                  </a:lnTo>
                  <a:lnTo>
                    <a:pt x="96362" y="142752"/>
                  </a:lnTo>
                  <a:lnTo>
                    <a:pt x="114429" y="143678"/>
                  </a:lnTo>
                  <a:lnTo>
                    <a:pt x="132383" y="145979"/>
                  </a:lnTo>
                  <a:lnTo>
                    <a:pt x="140080" y="147214"/>
                  </a:lnTo>
                  <a:lnTo>
                    <a:pt x="147807" y="148249"/>
                  </a:lnTo>
                  <a:lnTo>
                    <a:pt x="155541" y="148723"/>
                  </a:lnTo>
                  <a:lnTo>
                    <a:pt x="163259" y="148275"/>
                  </a:lnTo>
                  <a:lnTo>
                    <a:pt x="179530" y="142939"/>
                  </a:lnTo>
                  <a:lnTo>
                    <a:pt x="193264" y="132530"/>
                  </a:lnTo>
                  <a:lnTo>
                    <a:pt x="203857" y="118492"/>
                  </a:lnTo>
                  <a:lnTo>
                    <a:pt x="210708" y="102273"/>
                  </a:lnTo>
                  <a:lnTo>
                    <a:pt x="213742" y="79688"/>
                  </a:lnTo>
                  <a:lnTo>
                    <a:pt x="210621" y="57083"/>
                  </a:lnTo>
                  <a:lnTo>
                    <a:pt x="187649" y="18165"/>
                  </a:lnTo>
                  <a:lnTo>
                    <a:pt x="138979" y="0"/>
                  </a:lnTo>
                  <a:lnTo>
                    <a:pt x="121607" y="2850"/>
                  </a:lnTo>
                </a:path>
              </a:pathLst>
            </a:custGeom>
            <a:ln w="5849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78742" y="2148132"/>
              <a:ext cx="84893" cy="78662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5388913" y="3376913"/>
            <a:ext cx="368935" cy="368935"/>
            <a:chOff x="5388913" y="3376913"/>
            <a:chExt cx="368935" cy="368935"/>
          </a:xfrm>
        </p:grpSpPr>
        <p:sp>
          <p:nvSpPr>
            <p:cNvPr id="24" name="object 24"/>
            <p:cNvSpPr/>
            <p:nvPr/>
          </p:nvSpPr>
          <p:spPr>
            <a:xfrm>
              <a:off x="5394066" y="3382065"/>
              <a:ext cx="358775" cy="358140"/>
            </a:xfrm>
            <a:custGeom>
              <a:avLst/>
              <a:gdLst/>
              <a:ahLst/>
              <a:cxnLst/>
              <a:rect l="l" t="t" r="r" b="b"/>
              <a:pathLst>
                <a:path w="358775" h="358139">
                  <a:moveTo>
                    <a:pt x="138893" y="193958"/>
                  </a:moveTo>
                  <a:lnTo>
                    <a:pt x="0" y="193958"/>
                  </a:lnTo>
                  <a:lnTo>
                    <a:pt x="0" y="329237"/>
                  </a:lnTo>
                  <a:lnTo>
                    <a:pt x="2214" y="340454"/>
                  </a:lnTo>
                  <a:lnTo>
                    <a:pt x="8250" y="349623"/>
                  </a:lnTo>
                  <a:lnTo>
                    <a:pt x="17196" y="355810"/>
                  </a:lnTo>
                  <a:lnTo>
                    <a:pt x="28140" y="358080"/>
                  </a:lnTo>
                  <a:lnTo>
                    <a:pt x="330200" y="358080"/>
                  </a:lnTo>
                  <a:lnTo>
                    <a:pt x="341137" y="355810"/>
                  </a:lnTo>
                  <a:lnTo>
                    <a:pt x="350080" y="349623"/>
                  </a:lnTo>
                  <a:lnTo>
                    <a:pt x="356114" y="340454"/>
                  </a:lnTo>
                  <a:lnTo>
                    <a:pt x="358329" y="329237"/>
                  </a:lnTo>
                  <a:lnTo>
                    <a:pt x="358329" y="219706"/>
                  </a:lnTo>
                  <a:lnTo>
                    <a:pt x="138893" y="219706"/>
                  </a:lnTo>
                  <a:lnTo>
                    <a:pt x="138893" y="193958"/>
                  </a:lnTo>
                  <a:close/>
                </a:path>
                <a:path w="358775" h="358139">
                  <a:moveTo>
                    <a:pt x="358329" y="193958"/>
                  </a:moveTo>
                  <a:lnTo>
                    <a:pt x="219436" y="193958"/>
                  </a:lnTo>
                  <a:lnTo>
                    <a:pt x="219436" y="219706"/>
                  </a:lnTo>
                  <a:lnTo>
                    <a:pt x="358329" y="219706"/>
                  </a:lnTo>
                  <a:lnTo>
                    <a:pt x="358329" y="193958"/>
                  </a:lnTo>
                  <a:close/>
                </a:path>
                <a:path w="358775" h="358139">
                  <a:moveTo>
                    <a:pt x="330200" y="60126"/>
                  </a:moveTo>
                  <a:lnTo>
                    <a:pt x="28140" y="60126"/>
                  </a:lnTo>
                  <a:lnTo>
                    <a:pt x="17196" y="62396"/>
                  </a:lnTo>
                  <a:lnTo>
                    <a:pt x="8250" y="68583"/>
                  </a:lnTo>
                  <a:lnTo>
                    <a:pt x="2214" y="77752"/>
                  </a:lnTo>
                  <a:lnTo>
                    <a:pt x="0" y="88969"/>
                  </a:lnTo>
                  <a:lnTo>
                    <a:pt x="0" y="162911"/>
                  </a:lnTo>
                  <a:lnTo>
                    <a:pt x="138893" y="162911"/>
                  </a:lnTo>
                  <a:lnTo>
                    <a:pt x="138893" y="137153"/>
                  </a:lnTo>
                  <a:lnTo>
                    <a:pt x="358329" y="137153"/>
                  </a:lnTo>
                  <a:lnTo>
                    <a:pt x="358329" y="88969"/>
                  </a:lnTo>
                  <a:lnTo>
                    <a:pt x="356114" y="77752"/>
                  </a:lnTo>
                  <a:lnTo>
                    <a:pt x="350080" y="68583"/>
                  </a:lnTo>
                  <a:lnTo>
                    <a:pt x="341137" y="62396"/>
                  </a:lnTo>
                  <a:lnTo>
                    <a:pt x="330200" y="60126"/>
                  </a:lnTo>
                  <a:close/>
                </a:path>
                <a:path w="358775" h="358139">
                  <a:moveTo>
                    <a:pt x="358329" y="137153"/>
                  </a:moveTo>
                  <a:lnTo>
                    <a:pt x="219436" y="137153"/>
                  </a:lnTo>
                  <a:lnTo>
                    <a:pt x="219436" y="162911"/>
                  </a:lnTo>
                  <a:lnTo>
                    <a:pt x="358329" y="162911"/>
                  </a:lnTo>
                  <a:lnTo>
                    <a:pt x="358329" y="137153"/>
                  </a:lnTo>
                  <a:close/>
                </a:path>
                <a:path w="358775" h="358139">
                  <a:moveTo>
                    <a:pt x="223718" y="0"/>
                  </a:moveTo>
                  <a:lnTo>
                    <a:pt x="134612" y="0"/>
                  </a:lnTo>
                  <a:lnTo>
                    <a:pt x="119930" y="2678"/>
                  </a:lnTo>
                  <a:lnTo>
                    <a:pt x="107928" y="9976"/>
                  </a:lnTo>
                  <a:lnTo>
                    <a:pt x="99831" y="20790"/>
                  </a:lnTo>
                  <a:lnTo>
                    <a:pt x="96860" y="34016"/>
                  </a:lnTo>
                  <a:lnTo>
                    <a:pt x="96860" y="60126"/>
                  </a:lnTo>
                  <a:lnTo>
                    <a:pt x="127140" y="60126"/>
                  </a:lnTo>
                  <a:lnTo>
                    <a:pt x="127177" y="34016"/>
                  </a:lnTo>
                  <a:lnTo>
                    <a:pt x="127433" y="33271"/>
                  </a:lnTo>
                  <a:lnTo>
                    <a:pt x="130078" y="31046"/>
                  </a:lnTo>
                  <a:lnTo>
                    <a:pt x="260802" y="31046"/>
                  </a:lnTo>
                  <a:lnTo>
                    <a:pt x="258497" y="20790"/>
                  </a:lnTo>
                  <a:lnTo>
                    <a:pt x="250397" y="9976"/>
                  </a:lnTo>
                  <a:lnTo>
                    <a:pt x="238395" y="2678"/>
                  </a:lnTo>
                  <a:lnTo>
                    <a:pt x="223718" y="0"/>
                  </a:lnTo>
                  <a:close/>
                </a:path>
                <a:path w="358775" h="358139">
                  <a:moveTo>
                    <a:pt x="260802" y="31046"/>
                  </a:moveTo>
                  <a:lnTo>
                    <a:pt x="228240" y="31046"/>
                  </a:lnTo>
                  <a:lnTo>
                    <a:pt x="230906" y="33271"/>
                  </a:lnTo>
                  <a:lnTo>
                    <a:pt x="231179" y="34016"/>
                  </a:lnTo>
                  <a:lnTo>
                    <a:pt x="231179" y="60126"/>
                  </a:lnTo>
                  <a:lnTo>
                    <a:pt x="261470" y="60126"/>
                  </a:lnTo>
                  <a:lnTo>
                    <a:pt x="261470" y="34016"/>
                  </a:lnTo>
                  <a:lnTo>
                    <a:pt x="260802" y="310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94067" y="3382066"/>
              <a:ext cx="358775" cy="358140"/>
            </a:xfrm>
            <a:custGeom>
              <a:avLst/>
              <a:gdLst/>
              <a:ahLst/>
              <a:cxnLst/>
              <a:rect l="l" t="t" r="r" b="b"/>
              <a:pathLst>
                <a:path w="358775" h="358139">
                  <a:moveTo>
                    <a:pt x="219436" y="219705"/>
                  </a:moveTo>
                  <a:lnTo>
                    <a:pt x="138893" y="219705"/>
                  </a:lnTo>
                  <a:lnTo>
                    <a:pt x="138893" y="193957"/>
                  </a:lnTo>
                  <a:lnTo>
                    <a:pt x="0" y="193957"/>
                  </a:lnTo>
                  <a:lnTo>
                    <a:pt x="0" y="329237"/>
                  </a:lnTo>
                  <a:lnTo>
                    <a:pt x="2214" y="340454"/>
                  </a:lnTo>
                  <a:lnTo>
                    <a:pt x="8250" y="349622"/>
                  </a:lnTo>
                  <a:lnTo>
                    <a:pt x="17196" y="355809"/>
                  </a:lnTo>
                  <a:lnTo>
                    <a:pt x="28140" y="358079"/>
                  </a:lnTo>
                  <a:lnTo>
                    <a:pt x="330199" y="358079"/>
                  </a:lnTo>
                  <a:lnTo>
                    <a:pt x="341137" y="355809"/>
                  </a:lnTo>
                  <a:lnTo>
                    <a:pt x="350079" y="349622"/>
                  </a:lnTo>
                  <a:lnTo>
                    <a:pt x="356114" y="340454"/>
                  </a:lnTo>
                  <a:lnTo>
                    <a:pt x="358329" y="329237"/>
                  </a:lnTo>
                  <a:lnTo>
                    <a:pt x="358329" y="193957"/>
                  </a:lnTo>
                  <a:lnTo>
                    <a:pt x="219436" y="193957"/>
                  </a:lnTo>
                  <a:lnTo>
                    <a:pt x="219436" y="219705"/>
                  </a:lnTo>
                  <a:close/>
                </a:path>
                <a:path w="358775" h="358139">
                  <a:moveTo>
                    <a:pt x="231178" y="60126"/>
                  </a:moveTo>
                  <a:lnTo>
                    <a:pt x="127140" y="60126"/>
                  </a:lnTo>
                  <a:lnTo>
                    <a:pt x="127130" y="34151"/>
                  </a:lnTo>
                  <a:lnTo>
                    <a:pt x="127433" y="33271"/>
                  </a:lnTo>
                  <a:lnTo>
                    <a:pt x="130078" y="31046"/>
                  </a:lnTo>
                  <a:lnTo>
                    <a:pt x="134611" y="31046"/>
                  </a:lnTo>
                  <a:lnTo>
                    <a:pt x="223717" y="31046"/>
                  </a:lnTo>
                  <a:lnTo>
                    <a:pt x="228240" y="31046"/>
                  </a:lnTo>
                  <a:lnTo>
                    <a:pt x="230906" y="33271"/>
                  </a:lnTo>
                  <a:lnTo>
                    <a:pt x="231178" y="34016"/>
                  </a:lnTo>
                  <a:lnTo>
                    <a:pt x="231178" y="60126"/>
                  </a:lnTo>
                  <a:close/>
                </a:path>
                <a:path w="358775" h="358139">
                  <a:moveTo>
                    <a:pt x="330199" y="60126"/>
                  </a:moveTo>
                  <a:lnTo>
                    <a:pt x="261469" y="60126"/>
                  </a:lnTo>
                  <a:lnTo>
                    <a:pt x="261469" y="34016"/>
                  </a:lnTo>
                  <a:lnTo>
                    <a:pt x="258497" y="20790"/>
                  </a:lnTo>
                  <a:lnTo>
                    <a:pt x="250396" y="9976"/>
                  </a:lnTo>
                  <a:lnTo>
                    <a:pt x="238395" y="2678"/>
                  </a:lnTo>
                  <a:lnTo>
                    <a:pt x="223717" y="0"/>
                  </a:lnTo>
                  <a:lnTo>
                    <a:pt x="134611" y="0"/>
                  </a:lnTo>
                  <a:lnTo>
                    <a:pt x="119929" y="2678"/>
                  </a:lnTo>
                  <a:lnTo>
                    <a:pt x="107928" y="9976"/>
                  </a:lnTo>
                  <a:lnTo>
                    <a:pt x="99830" y="20790"/>
                  </a:lnTo>
                  <a:lnTo>
                    <a:pt x="96859" y="34016"/>
                  </a:lnTo>
                  <a:lnTo>
                    <a:pt x="96859" y="60126"/>
                  </a:lnTo>
                  <a:lnTo>
                    <a:pt x="28140" y="60126"/>
                  </a:lnTo>
                  <a:lnTo>
                    <a:pt x="17196" y="62396"/>
                  </a:lnTo>
                  <a:lnTo>
                    <a:pt x="8250" y="68582"/>
                  </a:lnTo>
                  <a:lnTo>
                    <a:pt x="2214" y="77751"/>
                  </a:lnTo>
                  <a:lnTo>
                    <a:pt x="0" y="88968"/>
                  </a:lnTo>
                  <a:lnTo>
                    <a:pt x="0" y="162910"/>
                  </a:lnTo>
                  <a:lnTo>
                    <a:pt x="138893" y="162910"/>
                  </a:lnTo>
                  <a:lnTo>
                    <a:pt x="138893" y="137152"/>
                  </a:lnTo>
                  <a:lnTo>
                    <a:pt x="219436" y="137152"/>
                  </a:lnTo>
                  <a:lnTo>
                    <a:pt x="219436" y="162910"/>
                  </a:lnTo>
                  <a:lnTo>
                    <a:pt x="358329" y="162910"/>
                  </a:lnTo>
                  <a:lnTo>
                    <a:pt x="358329" y="88968"/>
                  </a:lnTo>
                  <a:lnTo>
                    <a:pt x="356114" y="77751"/>
                  </a:lnTo>
                  <a:lnTo>
                    <a:pt x="350079" y="68582"/>
                  </a:lnTo>
                  <a:lnTo>
                    <a:pt x="341137" y="62396"/>
                  </a:lnTo>
                  <a:lnTo>
                    <a:pt x="330199" y="60126"/>
                  </a:lnTo>
                  <a:close/>
                </a:path>
              </a:pathLst>
            </a:custGeom>
            <a:ln w="10222">
              <a:solidFill>
                <a:srgbClr val="3C3C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651302" y="3403582"/>
            <a:ext cx="520700" cy="419734"/>
            <a:chOff x="1651302" y="3403582"/>
            <a:chExt cx="520700" cy="419734"/>
          </a:xfrm>
        </p:grpSpPr>
        <p:sp>
          <p:nvSpPr>
            <p:cNvPr id="27" name="object 27"/>
            <p:cNvSpPr/>
            <p:nvPr/>
          </p:nvSpPr>
          <p:spPr>
            <a:xfrm>
              <a:off x="1657638" y="3409920"/>
              <a:ext cx="508000" cy="407034"/>
            </a:xfrm>
            <a:custGeom>
              <a:avLst/>
              <a:gdLst/>
              <a:ahLst/>
              <a:cxnLst/>
              <a:rect l="l" t="t" r="r" b="b"/>
              <a:pathLst>
                <a:path w="508000" h="407035">
                  <a:moveTo>
                    <a:pt x="148750" y="200677"/>
                  </a:moveTo>
                  <a:lnTo>
                    <a:pt x="101734" y="208217"/>
                  </a:lnTo>
                  <a:lnTo>
                    <a:pt x="60901" y="229213"/>
                  </a:lnTo>
                  <a:lnTo>
                    <a:pt x="28700" y="261229"/>
                  </a:lnTo>
                  <a:lnTo>
                    <a:pt x="7583" y="301829"/>
                  </a:lnTo>
                  <a:lnTo>
                    <a:pt x="0" y="348575"/>
                  </a:lnTo>
                  <a:lnTo>
                    <a:pt x="0" y="381179"/>
                  </a:lnTo>
                  <a:lnTo>
                    <a:pt x="1999" y="391017"/>
                  </a:lnTo>
                  <a:lnTo>
                    <a:pt x="7450" y="399054"/>
                  </a:lnTo>
                  <a:lnTo>
                    <a:pt x="15533" y="404474"/>
                  </a:lnTo>
                  <a:lnTo>
                    <a:pt x="25429" y="406462"/>
                  </a:lnTo>
                  <a:lnTo>
                    <a:pt x="210480" y="406462"/>
                  </a:lnTo>
                  <a:lnTo>
                    <a:pt x="210480" y="348575"/>
                  </a:lnTo>
                  <a:lnTo>
                    <a:pt x="213497" y="318785"/>
                  </a:lnTo>
                  <a:lnTo>
                    <a:pt x="222151" y="291041"/>
                  </a:lnTo>
                  <a:lnTo>
                    <a:pt x="235847" y="265933"/>
                  </a:lnTo>
                  <a:lnTo>
                    <a:pt x="253991" y="244052"/>
                  </a:lnTo>
                  <a:lnTo>
                    <a:pt x="231966" y="225968"/>
                  </a:lnTo>
                  <a:lnTo>
                    <a:pt x="206686" y="212314"/>
                  </a:lnTo>
                  <a:lnTo>
                    <a:pt x="178749" y="203686"/>
                  </a:lnTo>
                  <a:lnTo>
                    <a:pt x="148750" y="200677"/>
                  </a:lnTo>
                  <a:close/>
                </a:path>
                <a:path w="508000" h="407035">
                  <a:moveTo>
                    <a:pt x="359232" y="200677"/>
                  </a:moveTo>
                  <a:lnTo>
                    <a:pt x="329233" y="203686"/>
                  </a:lnTo>
                  <a:lnTo>
                    <a:pt x="301295" y="212314"/>
                  </a:lnTo>
                  <a:lnTo>
                    <a:pt x="276015" y="225968"/>
                  </a:lnTo>
                  <a:lnTo>
                    <a:pt x="253991" y="244052"/>
                  </a:lnTo>
                  <a:lnTo>
                    <a:pt x="272134" y="265933"/>
                  </a:lnTo>
                  <a:lnTo>
                    <a:pt x="285830" y="291041"/>
                  </a:lnTo>
                  <a:lnTo>
                    <a:pt x="294484" y="318785"/>
                  </a:lnTo>
                  <a:lnTo>
                    <a:pt x="297501" y="348575"/>
                  </a:lnTo>
                  <a:lnTo>
                    <a:pt x="297501" y="406462"/>
                  </a:lnTo>
                  <a:lnTo>
                    <a:pt x="482553" y="406462"/>
                  </a:lnTo>
                  <a:lnTo>
                    <a:pt x="492453" y="404474"/>
                  </a:lnTo>
                  <a:lnTo>
                    <a:pt x="500536" y="399054"/>
                  </a:lnTo>
                  <a:lnTo>
                    <a:pt x="505984" y="391017"/>
                  </a:lnTo>
                  <a:lnTo>
                    <a:pt x="507982" y="381179"/>
                  </a:lnTo>
                  <a:lnTo>
                    <a:pt x="507982" y="348575"/>
                  </a:lnTo>
                  <a:lnTo>
                    <a:pt x="500398" y="301829"/>
                  </a:lnTo>
                  <a:lnTo>
                    <a:pt x="479281" y="261229"/>
                  </a:lnTo>
                  <a:lnTo>
                    <a:pt x="447080" y="229213"/>
                  </a:lnTo>
                  <a:lnTo>
                    <a:pt x="406247" y="208217"/>
                  </a:lnTo>
                  <a:lnTo>
                    <a:pt x="359232" y="200677"/>
                  </a:lnTo>
                  <a:close/>
                </a:path>
                <a:path w="508000" h="407035">
                  <a:moveTo>
                    <a:pt x="359232" y="0"/>
                  </a:moveTo>
                  <a:lnTo>
                    <a:pt x="327517" y="6366"/>
                  </a:lnTo>
                  <a:lnTo>
                    <a:pt x="301619" y="23725"/>
                  </a:lnTo>
                  <a:lnTo>
                    <a:pt x="284158" y="49471"/>
                  </a:lnTo>
                  <a:lnTo>
                    <a:pt x="277755" y="80996"/>
                  </a:lnTo>
                  <a:lnTo>
                    <a:pt x="284158" y="112536"/>
                  </a:lnTo>
                  <a:lnTo>
                    <a:pt x="301619" y="138289"/>
                  </a:lnTo>
                  <a:lnTo>
                    <a:pt x="327517" y="155652"/>
                  </a:lnTo>
                  <a:lnTo>
                    <a:pt x="359232" y="162018"/>
                  </a:lnTo>
                  <a:lnTo>
                    <a:pt x="390946" y="155652"/>
                  </a:lnTo>
                  <a:lnTo>
                    <a:pt x="416844" y="138289"/>
                  </a:lnTo>
                  <a:lnTo>
                    <a:pt x="434304" y="112536"/>
                  </a:lnTo>
                  <a:lnTo>
                    <a:pt x="440707" y="80996"/>
                  </a:lnTo>
                  <a:lnTo>
                    <a:pt x="434304" y="49471"/>
                  </a:lnTo>
                  <a:lnTo>
                    <a:pt x="416844" y="23725"/>
                  </a:lnTo>
                  <a:lnTo>
                    <a:pt x="390946" y="6366"/>
                  </a:lnTo>
                  <a:lnTo>
                    <a:pt x="359232" y="0"/>
                  </a:lnTo>
                  <a:close/>
                </a:path>
                <a:path w="508000" h="407035">
                  <a:moveTo>
                    <a:pt x="148750" y="0"/>
                  </a:moveTo>
                  <a:lnTo>
                    <a:pt x="117038" y="6366"/>
                  </a:lnTo>
                  <a:lnTo>
                    <a:pt x="91144" y="23725"/>
                  </a:lnTo>
                  <a:lnTo>
                    <a:pt x="73687" y="49471"/>
                  </a:lnTo>
                  <a:lnTo>
                    <a:pt x="67287" y="80996"/>
                  </a:lnTo>
                  <a:lnTo>
                    <a:pt x="73687" y="112536"/>
                  </a:lnTo>
                  <a:lnTo>
                    <a:pt x="91144" y="138289"/>
                  </a:lnTo>
                  <a:lnTo>
                    <a:pt x="117038" y="155652"/>
                  </a:lnTo>
                  <a:lnTo>
                    <a:pt x="148750" y="162018"/>
                  </a:lnTo>
                  <a:lnTo>
                    <a:pt x="180464" y="155652"/>
                  </a:lnTo>
                  <a:lnTo>
                    <a:pt x="206362" y="138289"/>
                  </a:lnTo>
                  <a:lnTo>
                    <a:pt x="223824" y="112536"/>
                  </a:lnTo>
                  <a:lnTo>
                    <a:pt x="230226" y="80996"/>
                  </a:lnTo>
                  <a:lnTo>
                    <a:pt x="223824" y="49471"/>
                  </a:lnTo>
                  <a:lnTo>
                    <a:pt x="206362" y="23725"/>
                  </a:lnTo>
                  <a:lnTo>
                    <a:pt x="180464" y="6366"/>
                  </a:lnTo>
                  <a:lnTo>
                    <a:pt x="148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57638" y="3610599"/>
              <a:ext cx="508000" cy="206375"/>
            </a:xfrm>
            <a:custGeom>
              <a:avLst/>
              <a:gdLst/>
              <a:ahLst/>
              <a:cxnLst/>
              <a:rect l="l" t="t" r="r" b="b"/>
              <a:pathLst>
                <a:path w="508000" h="206375">
                  <a:moveTo>
                    <a:pt x="0" y="147897"/>
                  </a:moveTo>
                  <a:lnTo>
                    <a:pt x="0" y="180500"/>
                  </a:lnTo>
                  <a:lnTo>
                    <a:pt x="1999" y="190339"/>
                  </a:lnTo>
                  <a:lnTo>
                    <a:pt x="7450" y="198376"/>
                  </a:lnTo>
                  <a:lnTo>
                    <a:pt x="15534" y="203796"/>
                  </a:lnTo>
                  <a:lnTo>
                    <a:pt x="25429" y="205784"/>
                  </a:lnTo>
                  <a:lnTo>
                    <a:pt x="210481" y="205784"/>
                  </a:lnTo>
                  <a:lnTo>
                    <a:pt x="210481" y="147897"/>
                  </a:lnTo>
                  <a:lnTo>
                    <a:pt x="213497" y="118107"/>
                  </a:lnTo>
                  <a:lnTo>
                    <a:pt x="222151" y="90364"/>
                  </a:lnTo>
                  <a:lnTo>
                    <a:pt x="235847" y="65256"/>
                  </a:lnTo>
                  <a:lnTo>
                    <a:pt x="253991" y="43374"/>
                  </a:lnTo>
                  <a:lnTo>
                    <a:pt x="231967" y="25290"/>
                  </a:lnTo>
                  <a:lnTo>
                    <a:pt x="206687" y="11636"/>
                  </a:lnTo>
                  <a:lnTo>
                    <a:pt x="178749" y="3008"/>
                  </a:lnTo>
                  <a:lnTo>
                    <a:pt x="148750" y="0"/>
                  </a:lnTo>
                  <a:lnTo>
                    <a:pt x="101734" y="7540"/>
                  </a:lnTo>
                  <a:lnTo>
                    <a:pt x="60901" y="28536"/>
                  </a:lnTo>
                  <a:lnTo>
                    <a:pt x="28700" y="60552"/>
                  </a:lnTo>
                  <a:lnTo>
                    <a:pt x="7583" y="101151"/>
                  </a:lnTo>
                  <a:lnTo>
                    <a:pt x="0" y="147897"/>
                  </a:lnTo>
                  <a:close/>
                </a:path>
                <a:path w="508000" h="206375">
                  <a:moveTo>
                    <a:pt x="359231" y="0"/>
                  </a:moveTo>
                  <a:lnTo>
                    <a:pt x="329233" y="3008"/>
                  </a:lnTo>
                  <a:lnTo>
                    <a:pt x="301295" y="11636"/>
                  </a:lnTo>
                  <a:lnTo>
                    <a:pt x="276015" y="25290"/>
                  </a:lnTo>
                  <a:lnTo>
                    <a:pt x="253991" y="43374"/>
                  </a:lnTo>
                  <a:lnTo>
                    <a:pt x="272134" y="65256"/>
                  </a:lnTo>
                  <a:lnTo>
                    <a:pt x="285830" y="90364"/>
                  </a:lnTo>
                  <a:lnTo>
                    <a:pt x="294484" y="118107"/>
                  </a:lnTo>
                  <a:lnTo>
                    <a:pt x="297501" y="147897"/>
                  </a:lnTo>
                  <a:lnTo>
                    <a:pt x="297501" y="205784"/>
                  </a:lnTo>
                  <a:lnTo>
                    <a:pt x="482552" y="205784"/>
                  </a:lnTo>
                  <a:lnTo>
                    <a:pt x="492453" y="203796"/>
                  </a:lnTo>
                  <a:lnTo>
                    <a:pt x="500536" y="198376"/>
                  </a:lnTo>
                  <a:lnTo>
                    <a:pt x="505984" y="190339"/>
                  </a:lnTo>
                  <a:lnTo>
                    <a:pt x="507982" y="180500"/>
                  </a:lnTo>
                  <a:lnTo>
                    <a:pt x="507982" y="147897"/>
                  </a:lnTo>
                  <a:lnTo>
                    <a:pt x="500398" y="101151"/>
                  </a:lnTo>
                  <a:lnTo>
                    <a:pt x="479281" y="60552"/>
                  </a:lnTo>
                  <a:lnTo>
                    <a:pt x="447081" y="28536"/>
                  </a:lnTo>
                  <a:lnTo>
                    <a:pt x="406247" y="7540"/>
                  </a:lnTo>
                  <a:lnTo>
                    <a:pt x="359231" y="0"/>
                  </a:lnTo>
                  <a:close/>
                </a:path>
              </a:pathLst>
            </a:custGeom>
            <a:ln w="12678">
              <a:solidFill>
                <a:srgbClr val="3C3C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29054" y="3403582"/>
              <a:ext cx="175631" cy="17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18586" y="3403582"/>
              <a:ext cx="175618" cy="174696"/>
            </a:xfrm>
            <a:prstGeom prst="rect">
              <a:avLst/>
            </a:prstGeom>
          </p:spPr>
        </p:pic>
      </p:grp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59" rIns="0" bIns="0" rtlCol="0">
            <a:spAutoFit/>
          </a:bodyPr>
          <a:lstStyle/>
          <a:p>
            <a:pPr marL="12700">
              <a:lnSpc>
                <a:spcPts val="2245"/>
              </a:lnSpc>
              <a:spcBef>
                <a:spcPts val="100"/>
              </a:spcBef>
            </a:pPr>
            <a:r>
              <a:rPr spc="70" dirty="0"/>
              <a:t>Из</a:t>
            </a:r>
            <a:r>
              <a:rPr spc="-135" dirty="0"/>
              <a:t> </a:t>
            </a:r>
            <a:r>
              <a:rPr spc="-20" dirty="0"/>
              <a:t>чего</a:t>
            </a:r>
          </a:p>
          <a:p>
            <a:pPr marL="12700">
              <a:lnSpc>
                <a:spcPts val="2245"/>
              </a:lnSpc>
            </a:pPr>
            <a:r>
              <a:rPr dirty="0"/>
              <a:t>состоят</a:t>
            </a:r>
            <a:r>
              <a:rPr spc="185" dirty="0"/>
              <a:t> </a:t>
            </a:r>
            <a:r>
              <a:rPr spc="35" dirty="0"/>
              <a:t>расходы?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84351"/>
            <a:ext cx="425450" cy="859790"/>
          </a:xfrm>
          <a:custGeom>
            <a:avLst/>
            <a:gdLst/>
            <a:ahLst/>
            <a:cxnLst/>
            <a:rect l="l" t="t" r="r" b="b"/>
            <a:pathLst>
              <a:path w="425450" h="859790">
                <a:moveTo>
                  <a:pt x="425302" y="0"/>
                </a:moveTo>
                <a:lnTo>
                  <a:pt x="0" y="0"/>
                </a:lnTo>
                <a:lnTo>
                  <a:pt x="0" y="859657"/>
                </a:lnTo>
                <a:lnTo>
                  <a:pt x="425302" y="859657"/>
                </a:lnTo>
                <a:lnTo>
                  <a:pt x="425302" y="0"/>
                </a:lnTo>
                <a:close/>
              </a:path>
            </a:pathLst>
          </a:custGeom>
          <a:solidFill>
            <a:srgbClr val="33B5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17" y="4094435"/>
            <a:ext cx="1001187" cy="86042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18588" y="1753107"/>
            <a:ext cx="2398395" cy="2099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E5205A"/>
                </a:solidFill>
                <a:latin typeface="Trebuchet MS"/>
                <a:cs typeface="Trebuchet MS"/>
              </a:rPr>
              <a:t>Постоянные:</a:t>
            </a:r>
            <a:endParaRPr sz="1600">
              <a:latin typeface="Trebuchet MS"/>
              <a:cs typeface="Trebuchet MS"/>
            </a:endParaRPr>
          </a:p>
          <a:p>
            <a:pPr marL="374015" indent="-285115">
              <a:lnSpc>
                <a:spcPct val="100000"/>
              </a:lnSpc>
              <a:spcBef>
                <a:spcPts val="1425"/>
              </a:spcBef>
              <a:buClr>
                <a:srgbClr val="E5205A"/>
              </a:buClr>
              <a:buFont typeface="Microsoft Sans Serif"/>
              <a:buChar char="•"/>
              <a:tabLst>
                <a:tab pos="374015" algn="l"/>
              </a:tabLst>
            </a:pPr>
            <a:r>
              <a:rPr sz="1400" spc="-10" dirty="0">
                <a:latin typeface="Trebuchet MS"/>
                <a:cs typeface="Trebuchet MS"/>
              </a:rPr>
              <a:t>питание</a:t>
            </a:r>
            <a:endParaRPr sz="1400">
              <a:latin typeface="Trebuchet MS"/>
              <a:cs typeface="Trebuchet MS"/>
            </a:endParaRPr>
          </a:p>
          <a:p>
            <a:pPr marL="374650" marR="5080" indent="-285750">
              <a:lnSpc>
                <a:spcPct val="99600"/>
              </a:lnSpc>
              <a:spcBef>
                <a:spcPts val="630"/>
              </a:spcBef>
              <a:buClr>
                <a:srgbClr val="E5205A"/>
              </a:buClr>
              <a:buFont typeface="Microsoft Sans Serif"/>
              <a:buChar char="•"/>
              <a:tabLst>
                <a:tab pos="374650" algn="l"/>
              </a:tabLst>
            </a:pPr>
            <a:r>
              <a:rPr sz="1400" spc="-10" dirty="0">
                <a:latin typeface="Trebuchet MS"/>
                <a:cs typeface="Trebuchet MS"/>
              </a:rPr>
              <a:t>обязательные </a:t>
            </a:r>
            <a:r>
              <a:rPr sz="1400" dirty="0">
                <a:latin typeface="Trebuchet MS"/>
                <a:cs typeface="Trebuchet MS"/>
              </a:rPr>
              <a:t>ежемесячные</a:t>
            </a:r>
            <a:r>
              <a:rPr sz="1400" spc="26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платежи </a:t>
            </a:r>
            <a:r>
              <a:rPr sz="1400" dirty="0">
                <a:latin typeface="Trebuchet MS"/>
                <a:cs typeface="Trebuchet MS"/>
              </a:rPr>
              <a:t>(оплата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ЖКУ,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связи, </a:t>
            </a:r>
            <a:r>
              <a:rPr sz="1400" dirty="0">
                <a:latin typeface="Trebuchet MS"/>
                <a:cs typeface="Trebuchet MS"/>
              </a:rPr>
              <a:t>транспорта,</a:t>
            </a:r>
            <a:r>
              <a:rPr sz="1400" spc="19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погашение </a:t>
            </a:r>
            <a:r>
              <a:rPr sz="1400" dirty="0">
                <a:latin typeface="Trebuchet MS"/>
                <a:cs typeface="Trebuchet MS"/>
              </a:rPr>
              <a:t>кредитов</a:t>
            </a:r>
            <a:r>
              <a:rPr sz="1400" spc="8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и</a:t>
            </a:r>
            <a:r>
              <a:rPr sz="1400" spc="9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т.д.)</a:t>
            </a:r>
            <a:endParaRPr sz="1400">
              <a:latin typeface="Trebuchet MS"/>
              <a:cs typeface="Trebuchet MS"/>
            </a:endParaRPr>
          </a:p>
          <a:p>
            <a:pPr marL="374015" indent="-285115">
              <a:lnSpc>
                <a:spcPct val="100000"/>
              </a:lnSpc>
              <a:spcBef>
                <a:spcPts val="620"/>
              </a:spcBef>
              <a:buClr>
                <a:srgbClr val="E5205A"/>
              </a:buClr>
              <a:buFont typeface="Microsoft Sans Serif"/>
              <a:buChar char="•"/>
              <a:tabLst>
                <a:tab pos="374015" algn="l"/>
              </a:tabLst>
            </a:pPr>
            <a:r>
              <a:rPr sz="1400" dirty="0">
                <a:latin typeface="Trebuchet MS"/>
                <a:cs typeface="Trebuchet MS"/>
              </a:rPr>
              <a:t>хозяйственные</a:t>
            </a:r>
            <a:r>
              <a:rPr sz="1400" spc="23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нужды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3484" y="1753107"/>
            <a:ext cx="2326640" cy="2035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04E9E"/>
                </a:solidFill>
                <a:latin typeface="Trebuchet MS"/>
                <a:cs typeface="Trebuchet MS"/>
              </a:rPr>
              <a:t>Переменные:</a:t>
            </a:r>
            <a:endParaRPr sz="1600">
              <a:latin typeface="Trebuchet MS"/>
              <a:cs typeface="Trebuchet MS"/>
            </a:endParaRPr>
          </a:p>
          <a:p>
            <a:pPr marL="393065" indent="-380365">
              <a:lnSpc>
                <a:spcPct val="100000"/>
              </a:lnSpc>
              <a:spcBef>
                <a:spcPts val="1425"/>
              </a:spcBef>
              <a:buClr>
                <a:srgbClr val="004E9E"/>
              </a:buClr>
              <a:buFont typeface="Microsoft Sans Serif"/>
              <a:buChar char="•"/>
              <a:tabLst>
                <a:tab pos="393065" algn="l"/>
              </a:tabLst>
            </a:pPr>
            <a:r>
              <a:rPr sz="1400" dirty="0">
                <a:latin typeface="Trebuchet MS"/>
                <a:cs typeface="Trebuchet MS"/>
              </a:rPr>
              <a:t>одежда</a:t>
            </a:r>
            <a:r>
              <a:rPr sz="1400" spc="6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и</a:t>
            </a:r>
            <a:r>
              <a:rPr sz="1400" spc="7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обувь</a:t>
            </a:r>
            <a:endParaRPr sz="1400">
              <a:latin typeface="Trebuchet MS"/>
              <a:cs typeface="Trebuchet MS"/>
            </a:endParaRPr>
          </a:p>
          <a:p>
            <a:pPr marL="393065" indent="-380365">
              <a:lnSpc>
                <a:spcPct val="100000"/>
              </a:lnSpc>
              <a:spcBef>
                <a:spcPts val="620"/>
              </a:spcBef>
              <a:buClr>
                <a:srgbClr val="004E9E"/>
              </a:buClr>
              <a:buFont typeface="Microsoft Sans Serif"/>
              <a:buChar char="•"/>
              <a:tabLst>
                <a:tab pos="393065" algn="l"/>
              </a:tabLst>
            </a:pPr>
            <a:r>
              <a:rPr sz="1400" spc="-10" dirty="0">
                <a:latin typeface="Trebuchet MS"/>
                <a:cs typeface="Trebuchet MS"/>
              </a:rPr>
              <a:t>Образовательные</a:t>
            </a:r>
            <a:endParaRPr sz="1400">
              <a:latin typeface="Trebuchet MS"/>
              <a:cs typeface="Trebuchet MS"/>
            </a:endParaRPr>
          </a:p>
          <a:p>
            <a:pPr marL="393700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Trebuchet MS"/>
                <a:cs typeface="Trebuchet MS"/>
              </a:rPr>
              <a:t>и</a:t>
            </a:r>
            <a:r>
              <a:rPr sz="1400" spc="1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медицинские</a:t>
            </a:r>
            <a:r>
              <a:rPr sz="1400" spc="114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услуги</a:t>
            </a:r>
            <a:endParaRPr sz="1400">
              <a:latin typeface="Trebuchet MS"/>
              <a:cs typeface="Trebuchet MS"/>
            </a:endParaRPr>
          </a:p>
          <a:p>
            <a:pPr marL="393065" indent="-380365">
              <a:lnSpc>
                <a:spcPct val="100000"/>
              </a:lnSpc>
              <a:spcBef>
                <a:spcPts val="600"/>
              </a:spcBef>
              <a:buClr>
                <a:srgbClr val="004E9E"/>
              </a:buClr>
              <a:buFont typeface="Microsoft Sans Serif"/>
              <a:buChar char="•"/>
              <a:tabLst>
                <a:tab pos="393065" algn="l"/>
              </a:tabLst>
            </a:pPr>
            <a:r>
              <a:rPr sz="1400" spc="-10" dirty="0">
                <a:latin typeface="Trebuchet MS"/>
                <a:cs typeface="Trebuchet MS"/>
              </a:rPr>
              <a:t>развлечения</a:t>
            </a:r>
            <a:endParaRPr sz="1400">
              <a:latin typeface="Trebuchet MS"/>
              <a:cs typeface="Trebuchet MS"/>
            </a:endParaRPr>
          </a:p>
          <a:p>
            <a:pPr marL="393065" indent="-380365">
              <a:lnSpc>
                <a:spcPct val="100000"/>
              </a:lnSpc>
              <a:spcBef>
                <a:spcPts val="625"/>
              </a:spcBef>
              <a:buClr>
                <a:srgbClr val="004E9E"/>
              </a:buClr>
              <a:buFont typeface="Microsoft Sans Serif"/>
              <a:buChar char="•"/>
              <a:tabLst>
                <a:tab pos="393065" algn="l"/>
              </a:tabLst>
            </a:pPr>
            <a:r>
              <a:rPr sz="1400" dirty="0">
                <a:latin typeface="Trebuchet MS"/>
                <a:cs typeface="Trebuchet MS"/>
              </a:rPr>
              <a:t>подарки</a:t>
            </a:r>
            <a:r>
              <a:rPr sz="1400" spc="7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и</a:t>
            </a:r>
            <a:r>
              <a:rPr sz="1400" spc="7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праздники</a:t>
            </a:r>
            <a:endParaRPr sz="1400">
              <a:latin typeface="Trebuchet MS"/>
              <a:cs typeface="Trebuchet MS"/>
            </a:endParaRPr>
          </a:p>
          <a:p>
            <a:pPr marL="393065" indent="-380365">
              <a:lnSpc>
                <a:spcPct val="100000"/>
              </a:lnSpc>
              <a:spcBef>
                <a:spcPts val="530"/>
              </a:spcBef>
              <a:buClr>
                <a:srgbClr val="004E9E"/>
              </a:buClr>
              <a:buFont typeface="Microsoft Sans Serif"/>
              <a:buChar char="•"/>
              <a:tabLst>
                <a:tab pos="393065" algn="l"/>
              </a:tabLst>
            </a:pPr>
            <a:r>
              <a:rPr sz="1400" spc="-10" dirty="0">
                <a:latin typeface="Trebuchet MS"/>
                <a:cs typeface="Trebuchet MS"/>
              </a:rPr>
              <a:t>налоги,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штрафы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и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т.п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996331" y="3301817"/>
            <a:ext cx="1831339" cy="1637030"/>
            <a:chOff x="6996331" y="3301817"/>
            <a:chExt cx="1831339" cy="1637030"/>
          </a:xfrm>
        </p:grpSpPr>
        <p:sp>
          <p:nvSpPr>
            <p:cNvPr id="8" name="object 8"/>
            <p:cNvSpPr/>
            <p:nvPr/>
          </p:nvSpPr>
          <p:spPr>
            <a:xfrm>
              <a:off x="7857507" y="4476639"/>
              <a:ext cx="506095" cy="66040"/>
            </a:xfrm>
            <a:custGeom>
              <a:avLst/>
              <a:gdLst/>
              <a:ahLst/>
              <a:cxnLst/>
              <a:rect l="l" t="t" r="r" b="b"/>
              <a:pathLst>
                <a:path w="506095" h="66039">
                  <a:moveTo>
                    <a:pt x="0" y="65710"/>
                  </a:moveTo>
                  <a:lnTo>
                    <a:pt x="506006" y="0"/>
                  </a:lnTo>
                </a:path>
              </a:pathLst>
            </a:custGeom>
            <a:ln w="11634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24043" y="3434100"/>
              <a:ext cx="1198245" cy="1304290"/>
            </a:xfrm>
            <a:custGeom>
              <a:avLst/>
              <a:gdLst/>
              <a:ahLst/>
              <a:cxnLst/>
              <a:rect l="l" t="t" r="r" b="b"/>
              <a:pathLst>
                <a:path w="1198245" h="1304289">
                  <a:moveTo>
                    <a:pt x="385865" y="0"/>
                  </a:moveTo>
                  <a:lnTo>
                    <a:pt x="167618" y="78256"/>
                  </a:lnTo>
                  <a:lnTo>
                    <a:pt x="0" y="1180397"/>
                  </a:lnTo>
                  <a:lnTo>
                    <a:pt x="811823" y="1303901"/>
                  </a:lnTo>
                  <a:lnTo>
                    <a:pt x="1030076" y="1225650"/>
                  </a:lnTo>
                  <a:lnTo>
                    <a:pt x="1197688" y="123503"/>
                  </a:lnTo>
                  <a:lnTo>
                    <a:pt x="385865" y="0"/>
                  </a:lnTo>
                  <a:close/>
                </a:path>
              </a:pathLst>
            </a:custGeom>
            <a:solidFill>
              <a:srgbClr val="009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24044" y="3512352"/>
              <a:ext cx="979805" cy="1226185"/>
            </a:xfrm>
            <a:custGeom>
              <a:avLst/>
              <a:gdLst/>
              <a:ahLst/>
              <a:cxnLst/>
              <a:rect l="l" t="t" r="r" b="b"/>
              <a:pathLst>
                <a:path w="979804" h="1226185">
                  <a:moveTo>
                    <a:pt x="811823" y="1225650"/>
                  </a:moveTo>
                  <a:lnTo>
                    <a:pt x="0" y="1102146"/>
                  </a:lnTo>
                  <a:lnTo>
                    <a:pt x="167612" y="0"/>
                  </a:lnTo>
                  <a:lnTo>
                    <a:pt x="979436" y="123504"/>
                  </a:lnTo>
                  <a:lnTo>
                    <a:pt x="811823" y="1225650"/>
                  </a:lnTo>
                  <a:close/>
                </a:path>
              </a:pathLst>
            </a:custGeom>
            <a:ln w="11633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09255" y="3620833"/>
              <a:ext cx="306070" cy="74930"/>
            </a:xfrm>
            <a:custGeom>
              <a:avLst/>
              <a:gdLst/>
              <a:ahLst/>
              <a:cxnLst/>
              <a:rect l="l" t="t" r="r" b="b"/>
              <a:pathLst>
                <a:path w="306070" h="74929">
                  <a:moveTo>
                    <a:pt x="33947" y="19558"/>
                  </a:moveTo>
                  <a:lnTo>
                    <a:pt x="33616" y="12750"/>
                  </a:lnTo>
                  <a:lnTo>
                    <a:pt x="30797" y="6794"/>
                  </a:lnTo>
                  <a:lnTo>
                    <a:pt x="25958" y="2336"/>
                  </a:lnTo>
                  <a:lnTo>
                    <a:pt x="19558" y="0"/>
                  </a:lnTo>
                  <a:lnTo>
                    <a:pt x="12738" y="330"/>
                  </a:lnTo>
                  <a:lnTo>
                    <a:pt x="6794" y="3149"/>
                  </a:lnTo>
                  <a:lnTo>
                    <a:pt x="2336" y="7988"/>
                  </a:lnTo>
                  <a:lnTo>
                    <a:pt x="0" y="14401"/>
                  </a:lnTo>
                  <a:lnTo>
                    <a:pt x="330" y="21209"/>
                  </a:lnTo>
                  <a:lnTo>
                    <a:pt x="3136" y="27152"/>
                  </a:lnTo>
                  <a:lnTo>
                    <a:pt x="7988" y="31623"/>
                  </a:lnTo>
                  <a:lnTo>
                    <a:pt x="14389" y="33959"/>
                  </a:lnTo>
                  <a:lnTo>
                    <a:pt x="21209" y="33629"/>
                  </a:lnTo>
                  <a:lnTo>
                    <a:pt x="27152" y="30810"/>
                  </a:lnTo>
                  <a:lnTo>
                    <a:pt x="31610" y="25971"/>
                  </a:lnTo>
                  <a:lnTo>
                    <a:pt x="33947" y="19558"/>
                  </a:lnTo>
                  <a:close/>
                </a:path>
                <a:path w="306070" h="74929">
                  <a:moveTo>
                    <a:pt x="305879" y="60045"/>
                  </a:moveTo>
                  <a:lnTo>
                    <a:pt x="305549" y="53225"/>
                  </a:lnTo>
                  <a:lnTo>
                    <a:pt x="302729" y="47282"/>
                  </a:lnTo>
                  <a:lnTo>
                    <a:pt x="297891" y="42824"/>
                  </a:lnTo>
                  <a:lnTo>
                    <a:pt x="291477" y="40474"/>
                  </a:lnTo>
                  <a:lnTo>
                    <a:pt x="284670" y="40805"/>
                  </a:lnTo>
                  <a:lnTo>
                    <a:pt x="278714" y="43624"/>
                  </a:lnTo>
                  <a:lnTo>
                    <a:pt x="274256" y="48475"/>
                  </a:lnTo>
                  <a:lnTo>
                    <a:pt x="271919" y="54876"/>
                  </a:lnTo>
                  <a:lnTo>
                    <a:pt x="272249" y="61696"/>
                  </a:lnTo>
                  <a:lnTo>
                    <a:pt x="275069" y="67640"/>
                  </a:lnTo>
                  <a:lnTo>
                    <a:pt x="279908" y="72097"/>
                  </a:lnTo>
                  <a:lnTo>
                    <a:pt x="286321" y="74447"/>
                  </a:lnTo>
                  <a:lnTo>
                    <a:pt x="293128" y="74117"/>
                  </a:lnTo>
                  <a:lnTo>
                    <a:pt x="299085" y="71297"/>
                  </a:lnTo>
                  <a:lnTo>
                    <a:pt x="303542" y="66446"/>
                  </a:lnTo>
                  <a:lnTo>
                    <a:pt x="305879" y="60045"/>
                  </a:lnTo>
                  <a:close/>
                </a:path>
              </a:pathLst>
            </a:custGeom>
            <a:solidFill>
              <a:srgbClr val="009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08634" y="3620821"/>
              <a:ext cx="34925" cy="27940"/>
            </a:xfrm>
            <a:custGeom>
              <a:avLst/>
              <a:gdLst/>
              <a:ahLst/>
              <a:cxnLst/>
              <a:rect l="l" t="t" r="r" b="b"/>
              <a:pathLst>
                <a:path w="34925" h="27939">
                  <a:moveTo>
                    <a:pt x="2835" y="25755"/>
                  </a:moveTo>
                  <a:lnTo>
                    <a:pt x="874" y="22454"/>
                  </a:lnTo>
                  <a:lnTo>
                    <a:pt x="0" y="18490"/>
                  </a:lnTo>
                  <a:lnTo>
                    <a:pt x="621" y="14398"/>
                  </a:lnTo>
                  <a:lnTo>
                    <a:pt x="2962" y="7992"/>
                  </a:lnTo>
                  <a:lnTo>
                    <a:pt x="7422" y="3148"/>
                  </a:lnTo>
                  <a:lnTo>
                    <a:pt x="13371" y="330"/>
                  </a:lnTo>
                  <a:lnTo>
                    <a:pt x="20182" y="0"/>
                  </a:lnTo>
                  <a:lnTo>
                    <a:pt x="26587" y="2341"/>
                  </a:lnTo>
                  <a:lnTo>
                    <a:pt x="31430" y="6802"/>
                  </a:lnTo>
                  <a:lnTo>
                    <a:pt x="34248" y="12754"/>
                  </a:lnTo>
                  <a:lnTo>
                    <a:pt x="34578" y="19570"/>
                  </a:lnTo>
                  <a:lnTo>
                    <a:pt x="34107" y="22678"/>
                  </a:lnTo>
                  <a:lnTo>
                    <a:pt x="32822" y="25472"/>
                  </a:lnTo>
                  <a:lnTo>
                    <a:pt x="30976" y="27759"/>
                  </a:lnTo>
                </a:path>
              </a:pathLst>
            </a:custGeom>
            <a:ln w="11633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80430" y="3662168"/>
              <a:ext cx="34925" cy="27940"/>
            </a:xfrm>
            <a:custGeom>
              <a:avLst/>
              <a:gdLst/>
              <a:ahLst/>
              <a:cxnLst/>
              <a:rect l="l" t="t" r="r" b="b"/>
              <a:pathLst>
                <a:path w="34925" h="27939">
                  <a:moveTo>
                    <a:pt x="2835" y="25755"/>
                  </a:moveTo>
                  <a:lnTo>
                    <a:pt x="874" y="22460"/>
                  </a:lnTo>
                  <a:lnTo>
                    <a:pt x="0" y="18490"/>
                  </a:lnTo>
                  <a:lnTo>
                    <a:pt x="621" y="14398"/>
                  </a:lnTo>
                  <a:lnTo>
                    <a:pt x="2962" y="7992"/>
                  </a:lnTo>
                  <a:lnTo>
                    <a:pt x="7422" y="3148"/>
                  </a:lnTo>
                  <a:lnTo>
                    <a:pt x="13371" y="330"/>
                  </a:lnTo>
                  <a:lnTo>
                    <a:pt x="20182" y="0"/>
                  </a:lnTo>
                  <a:lnTo>
                    <a:pt x="26587" y="2342"/>
                  </a:lnTo>
                  <a:lnTo>
                    <a:pt x="31430" y="6804"/>
                  </a:lnTo>
                  <a:lnTo>
                    <a:pt x="34248" y="12757"/>
                  </a:lnTo>
                  <a:lnTo>
                    <a:pt x="34578" y="19570"/>
                  </a:lnTo>
                  <a:lnTo>
                    <a:pt x="34107" y="22678"/>
                  </a:lnTo>
                  <a:lnTo>
                    <a:pt x="32822" y="25472"/>
                  </a:lnTo>
                  <a:lnTo>
                    <a:pt x="30976" y="27759"/>
                  </a:lnTo>
                </a:path>
              </a:pathLst>
            </a:custGeom>
            <a:ln w="11633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16100" y="3498214"/>
              <a:ext cx="306070" cy="74930"/>
            </a:xfrm>
            <a:custGeom>
              <a:avLst/>
              <a:gdLst/>
              <a:ahLst/>
              <a:cxnLst/>
              <a:rect l="l" t="t" r="r" b="b"/>
              <a:pathLst>
                <a:path w="306070" h="74929">
                  <a:moveTo>
                    <a:pt x="33959" y="19558"/>
                  </a:moveTo>
                  <a:lnTo>
                    <a:pt x="33629" y="12738"/>
                  </a:lnTo>
                  <a:lnTo>
                    <a:pt x="30810" y="6794"/>
                  </a:lnTo>
                  <a:lnTo>
                    <a:pt x="25971" y="2336"/>
                  </a:lnTo>
                  <a:lnTo>
                    <a:pt x="19570" y="0"/>
                  </a:lnTo>
                  <a:lnTo>
                    <a:pt x="12750" y="330"/>
                  </a:lnTo>
                  <a:lnTo>
                    <a:pt x="6807" y="3136"/>
                  </a:lnTo>
                  <a:lnTo>
                    <a:pt x="2349" y="7988"/>
                  </a:lnTo>
                  <a:lnTo>
                    <a:pt x="0" y="14401"/>
                  </a:lnTo>
                  <a:lnTo>
                    <a:pt x="330" y="21209"/>
                  </a:lnTo>
                  <a:lnTo>
                    <a:pt x="3149" y="27152"/>
                  </a:lnTo>
                  <a:lnTo>
                    <a:pt x="8001" y="31610"/>
                  </a:lnTo>
                  <a:lnTo>
                    <a:pt x="14401" y="33959"/>
                  </a:lnTo>
                  <a:lnTo>
                    <a:pt x="21209" y="33629"/>
                  </a:lnTo>
                  <a:lnTo>
                    <a:pt x="27165" y="30810"/>
                  </a:lnTo>
                  <a:lnTo>
                    <a:pt x="31623" y="25958"/>
                  </a:lnTo>
                  <a:lnTo>
                    <a:pt x="33959" y="19558"/>
                  </a:lnTo>
                  <a:close/>
                </a:path>
                <a:path w="306070" h="74929">
                  <a:moveTo>
                    <a:pt x="305892" y="60045"/>
                  </a:moveTo>
                  <a:lnTo>
                    <a:pt x="305562" y="53225"/>
                  </a:lnTo>
                  <a:lnTo>
                    <a:pt x="302742" y="47269"/>
                  </a:lnTo>
                  <a:lnTo>
                    <a:pt x="297903" y="42811"/>
                  </a:lnTo>
                  <a:lnTo>
                    <a:pt x="291490" y="40474"/>
                  </a:lnTo>
                  <a:lnTo>
                    <a:pt x="284683" y="40805"/>
                  </a:lnTo>
                  <a:lnTo>
                    <a:pt x="278726" y="43624"/>
                  </a:lnTo>
                  <a:lnTo>
                    <a:pt x="274269" y="48463"/>
                  </a:lnTo>
                  <a:lnTo>
                    <a:pt x="271932" y="54876"/>
                  </a:lnTo>
                  <a:lnTo>
                    <a:pt x="272262" y="61683"/>
                  </a:lnTo>
                  <a:lnTo>
                    <a:pt x="275082" y="67640"/>
                  </a:lnTo>
                  <a:lnTo>
                    <a:pt x="279920" y="72097"/>
                  </a:lnTo>
                  <a:lnTo>
                    <a:pt x="286334" y="74434"/>
                  </a:lnTo>
                  <a:lnTo>
                    <a:pt x="293141" y="74104"/>
                  </a:lnTo>
                  <a:lnTo>
                    <a:pt x="299085" y="71297"/>
                  </a:lnTo>
                  <a:lnTo>
                    <a:pt x="303555" y="66446"/>
                  </a:lnTo>
                  <a:lnTo>
                    <a:pt x="305892" y="60045"/>
                  </a:lnTo>
                  <a:close/>
                </a:path>
              </a:pathLst>
            </a:custGeom>
            <a:solidFill>
              <a:srgbClr val="009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15488" y="3498203"/>
              <a:ext cx="34925" cy="27940"/>
            </a:xfrm>
            <a:custGeom>
              <a:avLst/>
              <a:gdLst/>
              <a:ahLst/>
              <a:cxnLst/>
              <a:rect l="l" t="t" r="r" b="b"/>
              <a:pathLst>
                <a:path w="34925" h="27939">
                  <a:moveTo>
                    <a:pt x="2835" y="25755"/>
                  </a:moveTo>
                  <a:lnTo>
                    <a:pt x="874" y="22454"/>
                  </a:lnTo>
                  <a:lnTo>
                    <a:pt x="0" y="18483"/>
                  </a:lnTo>
                  <a:lnTo>
                    <a:pt x="621" y="14398"/>
                  </a:lnTo>
                  <a:lnTo>
                    <a:pt x="2962" y="7989"/>
                  </a:lnTo>
                  <a:lnTo>
                    <a:pt x="7422" y="3146"/>
                  </a:lnTo>
                  <a:lnTo>
                    <a:pt x="13371" y="329"/>
                  </a:lnTo>
                  <a:lnTo>
                    <a:pt x="20182" y="0"/>
                  </a:lnTo>
                  <a:lnTo>
                    <a:pt x="26588" y="2341"/>
                  </a:lnTo>
                  <a:lnTo>
                    <a:pt x="31432" y="6801"/>
                  </a:lnTo>
                  <a:lnTo>
                    <a:pt x="34250" y="12752"/>
                  </a:lnTo>
                  <a:lnTo>
                    <a:pt x="34578" y="19564"/>
                  </a:lnTo>
                  <a:lnTo>
                    <a:pt x="34107" y="22678"/>
                  </a:lnTo>
                  <a:lnTo>
                    <a:pt x="32822" y="25465"/>
                  </a:lnTo>
                  <a:lnTo>
                    <a:pt x="30982" y="27753"/>
                  </a:lnTo>
                </a:path>
              </a:pathLst>
            </a:custGeom>
            <a:ln w="11633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87286" y="3539549"/>
              <a:ext cx="34925" cy="27940"/>
            </a:xfrm>
            <a:custGeom>
              <a:avLst/>
              <a:gdLst/>
              <a:ahLst/>
              <a:cxnLst/>
              <a:rect l="l" t="t" r="r" b="b"/>
              <a:pathLst>
                <a:path w="34925" h="27939">
                  <a:moveTo>
                    <a:pt x="2835" y="25755"/>
                  </a:moveTo>
                  <a:lnTo>
                    <a:pt x="874" y="22460"/>
                  </a:lnTo>
                  <a:lnTo>
                    <a:pt x="0" y="18490"/>
                  </a:lnTo>
                  <a:lnTo>
                    <a:pt x="621" y="14398"/>
                  </a:lnTo>
                  <a:lnTo>
                    <a:pt x="2962" y="7992"/>
                  </a:lnTo>
                  <a:lnTo>
                    <a:pt x="7422" y="3148"/>
                  </a:lnTo>
                  <a:lnTo>
                    <a:pt x="13371" y="330"/>
                  </a:lnTo>
                  <a:lnTo>
                    <a:pt x="20182" y="0"/>
                  </a:lnTo>
                  <a:lnTo>
                    <a:pt x="26588" y="2341"/>
                  </a:lnTo>
                  <a:lnTo>
                    <a:pt x="31432" y="6802"/>
                  </a:lnTo>
                  <a:lnTo>
                    <a:pt x="34250" y="12754"/>
                  </a:lnTo>
                  <a:lnTo>
                    <a:pt x="34578" y="19570"/>
                  </a:lnTo>
                  <a:lnTo>
                    <a:pt x="34107" y="22678"/>
                  </a:lnTo>
                  <a:lnTo>
                    <a:pt x="32822" y="25472"/>
                  </a:lnTo>
                  <a:lnTo>
                    <a:pt x="30982" y="27759"/>
                  </a:lnTo>
                </a:path>
              </a:pathLst>
            </a:custGeom>
            <a:ln w="11633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69852" y="3611860"/>
              <a:ext cx="222885" cy="1079500"/>
            </a:xfrm>
            <a:custGeom>
              <a:avLst/>
              <a:gdLst/>
              <a:ahLst/>
              <a:cxnLst/>
              <a:rect l="l" t="t" r="r" b="b"/>
              <a:pathLst>
                <a:path w="222884" h="1079500">
                  <a:moveTo>
                    <a:pt x="222801" y="0"/>
                  </a:moveTo>
                  <a:lnTo>
                    <a:pt x="104471" y="932610"/>
                  </a:lnTo>
                  <a:lnTo>
                    <a:pt x="0" y="1079160"/>
                  </a:lnTo>
                </a:path>
              </a:pathLst>
            </a:custGeom>
            <a:ln w="11632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22844" y="3620949"/>
              <a:ext cx="298450" cy="280035"/>
            </a:xfrm>
            <a:custGeom>
              <a:avLst/>
              <a:gdLst/>
              <a:ahLst/>
              <a:cxnLst/>
              <a:rect l="l" t="t" r="r" b="b"/>
              <a:pathLst>
                <a:path w="298450" h="280035">
                  <a:moveTo>
                    <a:pt x="6776" y="0"/>
                  </a:moveTo>
                  <a:lnTo>
                    <a:pt x="0" y="41967"/>
                  </a:lnTo>
                  <a:lnTo>
                    <a:pt x="1623" y="135224"/>
                  </a:lnTo>
                  <a:lnTo>
                    <a:pt x="44578" y="230801"/>
                  </a:lnTo>
                  <a:lnTo>
                    <a:pt x="161797" y="279727"/>
                  </a:lnTo>
                  <a:lnTo>
                    <a:pt x="271637" y="247844"/>
                  </a:lnTo>
                  <a:lnTo>
                    <a:pt x="298359" y="165639"/>
                  </a:lnTo>
                  <a:lnTo>
                    <a:pt x="283749" y="81114"/>
                  </a:lnTo>
                  <a:lnTo>
                    <a:pt x="269593" y="42272"/>
                  </a:lnTo>
                </a:path>
              </a:pathLst>
            </a:custGeom>
            <a:ln w="1890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05754" y="3301817"/>
              <a:ext cx="270510" cy="247015"/>
            </a:xfrm>
            <a:custGeom>
              <a:avLst/>
              <a:gdLst/>
              <a:ahLst/>
              <a:cxnLst/>
              <a:rect l="l" t="t" r="r" b="b"/>
              <a:pathLst>
                <a:path w="270509" h="247014">
                  <a:moveTo>
                    <a:pt x="136527" y="0"/>
                  </a:moveTo>
                  <a:lnTo>
                    <a:pt x="0" y="86771"/>
                  </a:lnTo>
                  <a:lnTo>
                    <a:pt x="84575" y="219896"/>
                  </a:lnTo>
                  <a:lnTo>
                    <a:pt x="260845" y="246488"/>
                  </a:lnTo>
                  <a:lnTo>
                    <a:pt x="270418" y="210733"/>
                  </a:lnTo>
                  <a:lnTo>
                    <a:pt x="136527" y="0"/>
                  </a:lnTo>
                  <a:close/>
                </a:path>
              </a:pathLst>
            </a:custGeom>
            <a:solidFill>
              <a:srgbClr val="8180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32287" y="3335572"/>
              <a:ext cx="191135" cy="251460"/>
            </a:xfrm>
            <a:custGeom>
              <a:avLst/>
              <a:gdLst/>
              <a:ahLst/>
              <a:cxnLst/>
              <a:rect l="l" t="t" r="r" b="b"/>
              <a:pathLst>
                <a:path w="191134" h="251460">
                  <a:moveTo>
                    <a:pt x="160571" y="0"/>
                  </a:moveTo>
                  <a:lnTo>
                    <a:pt x="0" y="19601"/>
                  </a:lnTo>
                  <a:lnTo>
                    <a:pt x="25238" y="226449"/>
                  </a:lnTo>
                  <a:lnTo>
                    <a:pt x="188101" y="251019"/>
                  </a:lnTo>
                  <a:lnTo>
                    <a:pt x="190806" y="247848"/>
                  </a:lnTo>
                  <a:lnTo>
                    <a:pt x="160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5204" y="3338007"/>
              <a:ext cx="143075" cy="15537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478502" y="3328324"/>
              <a:ext cx="299720" cy="285115"/>
            </a:xfrm>
            <a:custGeom>
              <a:avLst/>
              <a:gdLst/>
              <a:ahLst/>
              <a:cxnLst/>
              <a:rect l="l" t="t" r="r" b="b"/>
              <a:pathLst>
                <a:path w="299720" h="285114">
                  <a:moveTo>
                    <a:pt x="194901" y="0"/>
                  </a:moveTo>
                  <a:lnTo>
                    <a:pt x="4422" y="161382"/>
                  </a:lnTo>
                  <a:lnTo>
                    <a:pt x="0" y="271152"/>
                  </a:lnTo>
                  <a:lnTo>
                    <a:pt x="108977" y="284833"/>
                  </a:lnTo>
                  <a:lnTo>
                    <a:pt x="151766" y="248581"/>
                  </a:lnTo>
                  <a:lnTo>
                    <a:pt x="44738" y="248581"/>
                  </a:lnTo>
                  <a:lnTo>
                    <a:pt x="38634" y="246859"/>
                  </a:lnTo>
                  <a:lnTo>
                    <a:pt x="33479" y="242783"/>
                  </a:lnTo>
                  <a:lnTo>
                    <a:pt x="30308" y="237030"/>
                  </a:lnTo>
                  <a:lnTo>
                    <a:pt x="29614" y="230726"/>
                  </a:lnTo>
                  <a:lnTo>
                    <a:pt x="31335" y="224621"/>
                  </a:lnTo>
                  <a:lnTo>
                    <a:pt x="35410" y="219466"/>
                  </a:lnTo>
                  <a:lnTo>
                    <a:pt x="41163" y="216294"/>
                  </a:lnTo>
                  <a:lnTo>
                    <a:pt x="47467" y="215599"/>
                  </a:lnTo>
                  <a:lnTo>
                    <a:pt x="190696" y="215599"/>
                  </a:lnTo>
                  <a:lnTo>
                    <a:pt x="299464" y="123449"/>
                  </a:lnTo>
                  <a:lnTo>
                    <a:pt x="194901" y="0"/>
                  </a:lnTo>
                  <a:close/>
                </a:path>
                <a:path w="299720" h="285114">
                  <a:moveTo>
                    <a:pt x="190696" y="215599"/>
                  </a:moveTo>
                  <a:lnTo>
                    <a:pt x="47467" y="215599"/>
                  </a:lnTo>
                  <a:lnTo>
                    <a:pt x="53572" y="217318"/>
                  </a:lnTo>
                  <a:lnTo>
                    <a:pt x="58724" y="221391"/>
                  </a:lnTo>
                  <a:lnTo>
                    <a:pt x="61895" y="227148"/>
                  </a:lnTo>
                  <a:lnTo>
                    <a:pt x="62589" y="233454"/>
                  </a:lnTo>
                  <a:lnTo>
                    <a:pt x="60868" y="239561"/>
                  </a:lnTo>
                  <a:lnTo>
                    <a:pt x="56793" y="244721"/>
                  </a:lnTo>
                  <a:lnTo>
                    <a:pt x="51041" y="247889"/>
                  </a:lnTo>
                  <a:lnTo>
                    <a:pt x="44738" y="248581"/>
                  </a:lnTo>
                  <a:lnTo>
                    <a:pt x="151766" y="248581"/>
                  </a:lnTo>
                  <a:lnTo>
                    <a:pt x="190696" y="215599"/>
                  </a:lnTo>
                  <a:close/>
                </a:path>
              </a:pathLst>
            </a:custGeom>
            <a:solidFill>
              <a:srgbClr val="E621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87688" y="3377559"/>
              <a:ext cx="130810" cy="148590"/>
            </a:xfrm>
            <a:custGeom>
              <a:avLst/>
              <a:gdLst/>
              <a:ahLst/>
              <a:cxnLst/>
              <a:rect l="l" t="t" r="r" b="b"/>
              <a:pathLst>
                <a:path w="130809" h="148589">
                  <a:moveTo>
                    <a:pt x="56954" y="93359"/>
                  </a:moveTo>
                  <a:lnTo>
                    <a:pt x="46538" y="94614"/>
                  </a:lnTo>
                  <a:lnTo>
                    <a:pt x="37028" y="99915"/>
                  </a:lnTo>
                  <a:lnTo>
                    <a:pt x="30338" y="108369"/>
                  </a:lnTo>
                  <a:lnTo>
                    <a:pt x="27489" y="118400"/>
                  </a:lnTo>
                  <a:lnTo>
                    <a:pt x="28615" y="128783"/>
                  </a:lnTo>
                  <a:lnTo>
                    <a:pt x="33848" y="138288"/>
                  </a:lnTo>
                  <a:lnTo>
                    <a:pt x="42378" y="145068"/>
                  </a:lnTo>
                  <a:lnTo>
                    <a:pt x="52476" y="147994"/>
                  </a:lnTo>
                  <a:lnTo>
                    <a:pt x="62905" y="146923"/>
                  </a:lnTo>
                  <a:lnTo>
                    <a:pt x="72426" y="141711"/>
                  </a:lnTo>
                  <a:lnTo>
                    <a:pt x="76306" y="136824"/>
                  </a:lnTo>
                  <a:lnTo>
                    <a:pt x="53318" y="136824"/>
                  </a:lnTo>
                  <a:lnTo>
                    <a:pt x="47372" y="135091"/>
                  </a:lnTo>
                  <a:lnTo>
                    <a:pt x="42355" y="131083"/>
                  </a:lnTo>
                  <a:lnTo>
                    <a:pt x="39293" y="125488"/>
                  </a:lnTo>
                  <a:lnTo>
                    <a:pt x="38677" y="119384"/>
                  </a:lnTo>
                  <a:lnTo>
                    <a:pt x="40394" y="113495"/>
                  </a:lnTo>
                  <a:lnTo>
                    <a:pt x="44334" y="108545"/>
                  </a:lnTo>
                  <a:lnTo>
                    <a:pt x="50069" y="105359"/>
                  </a:lnTo>
                  <a:lnTo>
                    <a:pt x="56233" y="104668"/>
                  </a:lnTo>
                  <a:lnTo>
                    <a:pt x="76622" y="104668"/>
                  </a:lnTo>
                  <a:lnTo>
                    <a:pt x="75637" y="102883"/>
                  </a:lnTo>
                  <a:lnTo>
                    <a:pt x="67059" y="96124"/>
                  </a:lnTo>
                  <a:lnTo>
                    <a:pt x="56954" y="93359"/>
                  </a:lnTo>
                  <a:close/>
                </a:path>
                <a:path w="130809" h="148589">
                  <a:moveTo>
                    <a:pt x="76622" y="104668"/>
                  </a:moveTo>
                  <a:lnTo>
                    <a:pt x="56233" y="104668"/>
                  </a:lnTo>
                  <a:lnTo>
                    <a:pt x="62117" y="106327"/>
                  </a:lnTo>
                  <a:lnTo>
                    <a:pt x="67015" y="110192"/>
                  </a:lnTo>
                  <a:lnTo>
                    <a:pt x="70396" y="116201"/>
                  </a:lnTo>
                  <a:lnTo>
                    <a:pt x="71019" y="122373"/>
                  </a:lnTo>
                  <a:lnTo>
                    <a:pt x="69197" y="128150"/>
                  </a:lnTo>
                  <a:lnTo>
                    <a:pt x="65241" y="132978"/>
                  </a:lnTo>
                  <a:lnTo>
                    <a:pt x="59505" y="136160"/>
                  </a:lnTo>
                  <a:lnTo>
                    <a:pt x="53318" y="136824"/>
                  </a:lnTo>
                  <a:lnTo>
                    <a:pt x="76306" y="136824"/>
                  </a:lnTo>
                  <a:lnTo>
                    <a:pt x="79201" y="133177"/>
                  </a:lnTo>
                  <a:lnTo>
                    <a:pt x="82104" y="123050"/>
                  </a:lnTo>
                  <a:lnTo>
                    <a:pt x="80971" y="112547"/>
                  </a:lnTo>
                  <a:lnTo>
                    <a:pt x="76622" y="104668"/>
                  </a:lnTo>
                  <a:close/>
                </a:path>
                <a:path w="130809" h="148589">
                  <a:moveTo>
                    <a:pt x="6678" y="47577"/>
                  </a:moveTo>
                  <a:lnTo>
                    <a:pt x="0" y="53237"/>
                  </a:lnTo>
                  <a:lnTo>
                    <a:pt x="123711" y="100766"/>
                  </a:lnTo>
                  <a:lnTo>
                    <a:pt x="130270" y="95207"/>
                  </a:lnTo>
                  <a:lnTo>
                    <a:pt x="6678" y="47577"/>
                  </a:lnTo>
                  <a:close/>
                </a:path>
                <a:path w="130809" h="148589">
                  <a:moveTo>
                    <a:pt x="76997" y="0"/>
                  </a:moveTo>
                  <a:lnTo>
                    <a:pt x="66579" y="1253"/>
                  </a:lnTo>
                  <a:lnTo>
                    <a:pt x="57064" y="6553"/>
                  </a:lnTo>
                  <a:lnTo>
                    <a:pt x="50376" y="15011"/>
                  </a:lnTo>
                  <a:lnTo>
                    <a:pt x="47529" y="25044"/>
                  </a:lnTo>
                  <a:lnTo>
                    <a:pt x="48657" y="35427"/>
                  </a:lnTo>
                  <a:lnTo>
                    <a:pt x="53891" y="44933"/>
                  </a:lnTo>
                  <a:lnTo>
                    <a:pt x="62418" y="51712"/>
                  </a:lnTo>
                  <a:lnTo>
                    <a:pt x="72515" y="54638"/>
                  </a:lnTo>
                  <a:lnTo>
                    <a:pt x="82942" y="53565"/>
                  </a:lnTo>
                  <a:lnTo>
                    <a:pt x="92464" y="48349"/>
                  </a:lnTo>
                  <a:lnTo>
                    <a:pt x="96343" y="43464"/>
                  </a:lnTo>
                  <a:lnTo>
                    <a:pt x="73355" y="43464"/>
                  </a:lnTo>
                  <a:lnTo>
                    <a:pt x="67409" y="41733"/>
                  </a:lnTo>
                  <a:lnTo>
                    <a:pt x="62392" y="37728"/>
                  </a:lnTo>
                  <a:lnTo>
                    <a:pt x="59331" y="32129"/>
                  </a:lnTo>
                  <a:lnTo>
                    <a:pt x="58717" y="26023"/>
                  </a:lnTo>
                  <a:lnTo>
                    <a:pt x="60435" y="20134"/>
                  </a:lnTo>
                  <a:lnTo>
                    <a:pt x="64372" y="15183"/>
                  </a:lnTo>
                  <a:lnTo>
                    <a:pt x="70105" y="12000"/>
                  </a:lnTo>
                  <a:lnTo>
                    <a:pt x="76269" y="11309"/>
                  </a:lnTo>
                  <a:lnTo>
                    <a:pt x="96665" y="11309"/>
                  </a:lnTo>
                  <a:lnTo>
                    <a:pt x="95680" y="9523"/>
                  </a:lnTo>
                  <a:lnTo>
                    <a:pt x="87103" y="2765"/>
                  </a:lnTo>
                  <a:lnTo>
                    <a:pt x="76997" y="0"/>
                  </a:lnTo>
                  <a:close/>
                </a:path>
                <a:path w="130809" h="148589">
                  <a:moveTo>
                    <a:pt x="96665" y="11309"/>
                  </a:moveTo>
                  <a:lnTo>
                    <a:pt x="76269" y="11309"/>
                  </a:lnTo>
                  <a:lnTo>
                    <a:pt x="82154" y="12966"/>
                  </a:lnTo>
                  <a:lnTo>
                    <a:pt x="87052" y="16830"/>
                  </a:lnTo>
                  <a:lnTo>
                    <a:pt x="90434" y="22841"/>
                  </a:lnTo>
                  <a:lnTo>
                    <a:pt x="91058" y="29014"/>
                  </a:lnTo>
                  <a:lnTo>
                    <a:pt x="89236" y="34794"/>
                  </a:lnTo>
                  <a:lnTo>
                    <a:pt x="85277" y="39623"/>
                  </a:lnTo>
                  <a:lnTo>
                    <a:pt x="79542" y="42801"/>
                  </a:lnTo>
                  <a:lnTo>
                    <a:pt x="73355" y="43464"/>
                  </a:lnTo>
                  <a:lnTo>
                    <a:pt x="96343" y="43464"/>
                  </a:lnTo>
                  <a:lnTo>
                    <a:pt x="99239" y="39815"/>
                  </a:lnTo>
                  <a:lnTo>
                    <a:pt x="102143" y="29689"/>
                  </a:lnTo>
                  <a:lnTo>
                    <a:pt x="101011" y="19187"/>
                  </a:lnTo>
                  <a:lnTo>
                    <a:pt x="96665" y="113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87688" y="3377559"/>
              <a:ext cx="130810" cy="148590"/>
            </a:xfrm>
            <a:custGeom>
              <a:avLst/>
              <a:gdLst/>
              <a:ahLst/>
              <a:cxnLst/>
              <a:rect l="l" t="t" r="r" b="b"/>
              <a:pathLst>
                <a:path w="130809" h="148589">
                  <a:moveTo>
                    <a:pt x="67014" y="110191"/>
                  </a:moveTo>
                  <a:lnTo>
                    <a:pt x="62117" y="106326"/>
                  </a:lnTo>
                  <a:lnTo>
                    <a:pt x="56233" y="104667"/>
                  </a:lnTo>
                  <a:lnTo>
                    <a:pt x="50070" y="105358"/>
                  </a:lnTo>
                  <a:lnTo>
                    <a:pt x="44334" y="108544"/>
                  </a:lnTo>
                  <a:lnTo>
                    <a:pt x="40394" y="113495"/>
                  </a:lnTo>
                  <a:lnTo>
                    <a:pt x="38677" y="119383"/>
                  </a:lnTo>
                  <a:lnTo>
                    <a:pt x="39293" y="125487"/>
                  </a:lnTo>
                  <a:lnTo>
                    <a:pt x="42355" y="131083"/>
                  </a:lnTo>
                  <a:lnTo>
                    <a:pt x="47372" y="135091"/>
                  </a:lnTo>
                  <a:lnTo>
                    <a:pt x="53318" y="136823"/>
                  </a:lnTo>
                  <a:lnTo>
                    <a:pt x="59505" y="136159"/>
                  </a:lnTo>
                  <a:lnTo>
                    <a:pt x="65241" y="132978"/>
                  </a:lnTo>
                  <a:lnTo>
                    <a:pt x="69197" y="128150"/>
                  </a:lnTo>
                  <a:lnTo>
                    <a:pt x="71019" y="122372"/>
                  </a:lnTo>
                  <a:lnTo>
                    <a:pt x="70396" y="116201"/>
                  </a:lnTo>
                  <a:lnTo>
                    <a:pt x="67014" y="110191"/>
                  </a:lnTo>
                </a:path>
                <a:path w="130809" h="148589">
                  <a:moveTo>
                    <a:pt x="75636" y="102883"/>
                  </a:moveTo>
                  <a:lnTo>
                    <a:pt x="80971" y="112547"/>
                  </a:lnTo>
                  <a:lnTo>
                    <a:pt x="82104" y="123050"/>
                  </a:lnTo>
                  <a:lnTo>
                    <a:pt x="79202" y="133176"/>
                  </a:lnTo>
                  <a:lnTo>
                    <a:pt x="72427" y="141710"/>
                  </a:lnTo>
                  <a:lnTo>
                    <a:pt x="62905" y="146923"/>
                  </a:lnTo>
                  <a:lnTo>
                    <a:pt x="52477" y="147994"/>
                  </a:lnTo>
                  <a:lnTo>
                    <a:pt x="42379" y="145068"/>
                  </a:lnTo>
                  <a:lnTo>
                    <a:pt x="33848" y="138288"/>
                  </a:lnTo>
                  <a:lnTo>
                    <a:pt x="28615" y="128783"/>
                  </a:lnTo>
                  <a:lnTo>
                    <a:pt x="27489" y="118400"/>
                  </a:lnTo>
                  <a:lnTo>
                    <a:pt x="30338" y="108368"/>
                  </a:lnTo>
                  <a:lnTo>
                    <a:pt x="37028" y="99914"/>
                  </a:lnTo>
                  <a:lnTo>
                    <a:pt x="46538" y="94614"/>
                  </a:lnTo>
                  <a:lnTo>
                    <a:pt x="56954" y="93358"/>
                  </a:lnTo>
                  <a:lnTo>
                    <a:pt x="67059" y="96124"/>
                  </a:lnTo>
                  <a:lnTo>
                    <a:pt x="75636" y="102883"/>
                  </a:lnTo>
                </a:path>
                <a:path w="130809" h="148589">
                  <a:moveTo>
                    <a:pt x="0" y="53237"/>
                  </a:moveTo>
                  <a:lnTo>
                    <a:pt x="6679" y="47576"/>
                  </a:lnTo>
                  <a:lnTo>
                    <a:pt x="130270" y="95207"/>
                  </a:lnTo>
                  <a:lnTo>
                    <a:pt x="123712" y="100765"/>
                  </a:lnTo>
                  <a:lnTo>
                    <a:pt x="0" y="53237"/>
                  </a:lnTo>
                </a:path>
                <a:path w="130809" h="148589">
                  <a:moveTo>
                    <a:pt x="87052" y="16830"/>
                  </a:moveTo>
                  <a:lnTo>
                    <a:pt x="82154" y="12966"/>
                  </a:lnTo>
                  <a:lnTo>
                    <a:pt x="76268" y="11308"/>
                  </a:lnTo>
                  <a:lnTo>
                    <a:pt x="70105" y="12000"/>
                  </a:lnTo>
                  <a:lnTo>
                    <a:pt x="64372" y="15183"/>
                  </a:lnTo>
                  <a:lnTo>
                    <a:pt x="60434" y="20133"/>
                  </a:lnTo>
                  <a:lnTo>
                    <a:pt x="58717" y="26023"/>
                  </a:lnTo>
                  <a:lnTo>
                    <a:pt x="59332" y="32129"/>
                  </a:lnTo>
                  <a:lnTo>
                    <a:pt x="62393" y="37728"/>
                  </a:lnTo>
                  <a:lnTo>
                    <a:pt x="67409" y="41732"/>
                  </a:lnTo>
                  <a:lnTo>
                    <a:pt x="73356" y="43464"/>
                  </a:lnTo>
                  <a:lnTo>
                    <a:pt x="79542" y="42801"/>
                  </a:lnTo>
                  <a:lnTo>
                    <a:pt x="85278" y="39623"/>
                  </a:lnTo>
                  <a:lnTo>
                    <a:pt x="89237" y="34793"/>
                  </a:lnTo>
                  <a:lnTo>
                    <a:pt x="91059" y="29014"/>
                  </a:lnTo>
                  <a:lnTo>
                    <a:pt x="90434" y="22840"/>
                  </a:lnTo>
                  <a:lnTo>
                    <a:pt x="87052" y="16830"/>
                  </a:lnTo>
                </a:path>
                <a:path w="130809" h="148589">
                  <a:moveTo>
                    <a:pt x="95680" y="9522"/>
                  </a:moveTo>
                  <a:lnTo>
                    <a:pt x="101011" y="19186"/>
                  </a:lnTo>
                  <a:lnTo>
                    <a:pt x="102143" y="29689"/>
                  </a:lnTo>
                  <a:lnTo>
                    <a:pt x="99239" y="39815"/>
                  </a:lnTo>
                  <a:lnTo>
                    <a:pt x="92464" y="48349"/>
                  </a:lnTo>
                  <a:lnTo>
                    <a:pt x="82942" y="53565"/>
                  </a:lnTo>
                  <a:lnTo>
                    <a:pt x="72515" y="54638"/>
                  </a:lnTo>
                  <a:lnTo>
                    <a:pt x="62419" y="51713"/>
                  </a:lnTo>
                  <a:lnTo>
                    <a:pt x="53891" y="44933"/>
                  </a:lnTo>
                  <a:lnTo>
                    <a:pt x="48658" y="35427"/>
                  </a:lnTo>
                  <a:lnTo>
                    <a:pt x="47530" y="25044"/>
                  </a:lnTo>
                  <a:lnTo>
                    <a:pt x="50376" y="15010"/>
                  </a:lnTo>
                  <a:lnTo>
                    <a:pt x="57065" y="6553"/>
                  </a:lnTo>
                  <a:lnTo>
                    <a:pt x="66579" y="1253"/>
                  </a:lnTo>
                  <a:lnTo>
                    <a:pt x="76997" y="0"/>
                  </a:lnTo>
                  <a:lnTo>
                    <a:pt x="87103" y="2765"/>
                  </a:lnTo>
                  <a:lnTo>
                    <a:pt x="95680" y="9522"/>
                  </a:lnTo>
                </a:path>
              </a:pathLst>
            </a:custGeom>
            <a:ln w="62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405085" y="3556492"/>
              <a:ext cx="123189" cy="49530"/>
            </a:xfrm>
            <a:custGeom>
              <a:avLst/>
              <a:gdLst/>
              <a:ahLst/>
              <a:cxnLst/>
              <a:rect l="l" t="t" r="r" b="b"/>
              <a:pathLst>
                <a:path w="123190" h="49529">
                  <a:moveTo>
                    <a:pt x="0" y="49464"/>
                  </a:moveTo>
                  <a:lnTo>
                    <a:pt x="38337" y="16406"/>
                  </a:lnTo>
                  <a:lnTo>
                    <a:pt x="73816" y="2487"/>
                  </a:lnTo>
                  <a:lnTo>
                    <a:pt x="100438" y="0"/>
                  </a:lnTo>
                  <a:lnTo>
                    <a:pt x="117169" y="2923"/>
                  </a:lnTo>
                  <a:lnTo>
                    <a:pt x="122976" y="5236"/>
                  </a:lnTo>
                  <a:lnTo>
                    <a:pt x="106896" y="18862"/>
                  </a:lnTo>
                </a:path>
              </a:pathLst>
            </a:custGeom>
            <a:ln w="11634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8145" y="3436928"/>
              <a:ext cx="116205" cy="20320"/>
            </a:xfrm>
            <a:custGeom>
              <a:avLst/>
              <a:gdLst/>
              <a:ahLst/>
              <a:cxnLst/>
              <a:rect l="l" t="t" r="r" b="b"/>
              <a:pathLst>
                <a:path w="116204" h="20320">
                  <a:moveTo>
                    <a:pt x="0" y="0"/>
                  </a:moveTo>
                  <a:lnTo>
                    <a:pt x="115880" y="19781"/>
                  </a:lnTo>
                </a:path>
              </a:pathLst>
            </a:custGeom>
            <a:ln w="1163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310774" y="3479330"/>
              <a:ext cx="171450" cy="28575"/>
            </a:xfrm>
            <a:custGeom>
              <a:avLst/>
              <a:gdLst/>
              <a:ahLst/>
              <a:cxnLst/>
              <a:rect l="l" t="t" r="r" b="b"/>
              <a:pathLst>
                <a:path w="171450" h="28575">
                  <a:moveTo>
                    <a:pt x="0" y="0"/>
                  </a:moveTo>
                  <a:lnTo>
                    <a:pt x="171426" y="28302"/>
                  </a:lnTo>
                </a:path>
              </a:pathLst>
            </a:custGeom>
            <a:ln w="1163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603484" y="3534448"/>
              <a:ext cx="218440" cy="101600"/>
            </a:xfrm>
            <a:custGeom>
              <a:avLst/>
              <a:gdLst/>
              <a:ahLst/>
              <a:cxnLst/>
              <a:rect l="l" t="t" r="r" b="b"/>
              <a:pathLst>
                <a:path w="218440" h="101600">
                  <a:moveTo>
                    <a:pt x="74713" y="0"/>
                  </a:moveTo>
                  <a:lnTo>
                    <a:pt x="218246" y="23154"/>
                  </a:lnTo>
                  <a:lnTo>
                    <a:pt x="93822" y="40745"/>
                  </a:lnTo>
                  <a:lnTo>
                    <a:pt x="0" y="101411"/>
                  </a:lnTo>
                </a:path>
              </a:pathLst>
            </a:custGeom>
            <a:ln w="11634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478501" y="3328321"/>
              <a:ext cx="299720" cy="285115"/>
            </a:xfrm>
            <a:custGeom>
              <a:avLst/>
              <a:gdLst/>
              <a:ahLst/>
              <a:cxnLst/>
              <a:rect l="l" t="t" r="r" b="b"/>
              <a:pathLst>
                <a:path w="299720" h="285114">
                  <a:moveTo>
                    <a:pt x="0" y="271158"/>
                  </a:moveTo>
                  <a:lnTo>
                    <a:pt x="108978" y="284839"/>
                  </a:lnTo>
                  <a:lnTo>
                    <a:pt x="299464" y="123449"/>
                  </a:lnTo>
                  <a:lnTo>
                    <a:pt x="194902" y="0"/>
                  </a:lnTo>
                </a:path>
              </a:pathLst>
            </a:custGeom>
            <a:ln w="11633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132286" y="3355172"/>
              <a:ext cx="26034" cy="212725"/>
            </a:xfrm>
            <a:custGeom>
              <a:avLst/>
              <a:gdLst/>
              <a:ahLst/>
              <a:cxnLst/>
              <a:rect l="l" t="t" r="r" b="b"/>
              <a:pathLst>
                <a:path w="26034" h="212725">
                  <a:moveTo>
                    <a:pt x="0" y="0"/>
                  </a:moveTo>
                  <a:lnTo>
                    <a:pt x="25884" y="212134"/>
                  </a:lnTo>
                </a:path>
              </a:pathLst>
            </a:custGeom>
            <a:ln w="11632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231639" y="3335573"/>
              <a:ext cx="92075" cy="248285"/>
            </a:xfrm>
            <a:custGeom>
              <a:avLst/>
              <a:gdLst/>
              <a:ahLst/>
              <a:cxnLst/>
              <a:rect l="l" t="t" r="r" b="b"/>
              <a:pathLst>
                <a:path w="92075" h="248285">
                  <a:moveTo>
                    <a:pt x="0" y="9480"/>
                  </a:moveTo>
                  <a:lnTo>
                    <a:pt x="61216" y="0"/>
                  </a:lnTo>
                  <a:lnTo>
                    <a:pt x="91456" y="247846"/>
                  </a:lnTo>
                </a:path>
              </a:pathLst>
            </a:custGeom>
            <a:ln w="11632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805750" y="3388587"/>
              <a:ext cx="88900" cy="139700"/>
            </a:xfrm>
            <a:custGeom>
              <a:avLst/>
              <a:gdLst/>
              <a:ahLst/>
              <a:cxnLst/>
              <a:rect l="l" t="t" r="r" b="b"/>
              <a:pathLst>
                <a:path w="88900" h="139700">
                  <a:moveTo>
                    <a:pt x="0" y="0"/>
                  </a:moveTo>
                  <a:lnTo>
                    <a:pt x="88554" y="139387"/>
                  </a:lnTo>
                </a:path>
              </a:pathLst>
            </a:custGeom>
            <a:ln w="11633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995640" y="3381804"/>
              <a:ext cx="80645" cy="174625"/>
            </a:xfrm>
            <a:custGeom>
              <a:avLst/>
              <a:gdLst/>
              <a:ahLst/>
              <a:cxnLst/>
              <a:rect l="l" t="t" r="r" b="b"/>
              <a:pathLst>
                <a:path w="80645" h="174625">
                  <a:moveTo>
                    <a:pt x="0" y="0"/>
                  </a:moveTo>
                  <a:lnTo>
                    <a:pt x="80530" y="130745"/>
                  </a:lnTo>
                  <a:lnTo>
                    <a:pt x="68800" y="174562"/>
                  </a:lnTo>
                </a:path>
              </a:pathLst>
            </a:custGeom>
            <a:ln w="11633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791659" y="3491427"/>
              <a:ext cx="58419" cy="20955"/>
            </a:xfrm>
            <a:custGeom>
              <a:avLst/>
              <a:gdLst/>
              <a:ahLst/>
              <a:cxnLst/>
              <a:rect l="l" t="t" r="r" b="b"/>
              <a:pathLst>
                <a:path w="58420" h="20954">
                  <a:moveTo>
                    <a:pt x="0" y="20927"/>
                  </a:moveTo>
                  <a:lnTo>
                    <a:pt x="58368" y="0"/>
                  </a:lnTo>
                </a:path>
              </a:pathLst>
            </a:custGeom>
            <a:ln w="11634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586697" y="4553605"/>
              <a:ext cx="67945" cy="106680"/>
            </a:xfrm>
            <a:custGeom>
              <a:avLst/>
              <a:gdLst/>
              <a:ahLst/>
              <a:cxnLst/>
              <a:rect l="l" t="t" r="r" b="b"/>
              <a:pathLst>
                <a:path w="67945" h="106679">
                  <a:moveTo>
                    <a:pt x="0" y="0"/>
                  </a:moveTo>
                  <a:lnTo>
                    <a:pt x="67419" y="106142"/>
                  </a:lnTo>
                </a:path>
              </a:pathLst>
            </a:custGeom>
            <a:solidFill>
              <a:srgbClr val="B8BC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586697" y="4553605"/>
              <a:ext cx="67945" cy="106680"/>
            </a:xfrm>
            <a:custGeom>
              <a:avLst/>
              <a:gdLst/>
              <a:ahLst/>
              <a:cxnLst/>
              <a:rect l="l" t="t" r="r" b="b"/>
              <a:pathLst>
                <a:path w="67945" h="106679">
                  <a:moveTo>
                    <a:pt x="67419" y="106142"/>
                  </a:moveTo>
                  <a:lnTo>
                    <a:pt x="0" y="0"/>
                  </a:lnTo>
                </a:path>
              </a:pathLst>
            </a:custGeom>
            <a:ln w="11633">
              <a:solidFill>
                <a:srgbClr val="0203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556471" y="3557602"/>
              <a:ext cx="265430" cy="1140460"/>
            </a:xfrm>
            <a:custGeom>
              <a:avLst/>
              <a:gdLst/>
              <a:ahLst/>
              <a:cxnLst/>
              <a:rect l="l" t="t" r="r" b="b"/>
              <a:pathLst>
                <a:path w="265429" h="1140460">
                  <a:moveTo>
                    <a:pt x="265260" y="0"/>
                  </a:moveTo>
                  <a:lnTo>
                    <a:pt x="97647" y="1102146"/>
                  </a:lnTo>
                  <a:lnTo>
                    <a:pt x="0" y="1140080"/>
                  </a:lnTo>
                </a:path>
              </a:pathLst>
            </a:custGeom>
            <a:ln w="11632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74833" y="4003951"/>
              <a:ext cx="322402" cy="24754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7209" y="4165846"/>
              <a:ext cx="273050" cy="140335"/>
            </a:xfrm>
            <a:custGeom>
              <a:avLst/>
              <a:gdLst/>
              <a:ahLst/>
              <a:cxnLst/>
              <a:rect l="l" t="t" r="r" b="b"/>
              <a:pathLst>
                <a:path w="273050" h="140335">
                  <a:moveTo>
                    <a:pt x="88014" y="0"/>
                  </a:moveTo>
                  <a:lnTo>
                    <a:pt x="20641" y="42247"/>
                  </a:lnTo>
                  <a:lnTo>
                    <a:pt x="5557" y="71260"/>
                  </a:lnTo>
                  <a:lnTo>
                    <a:pt x="0" y="96408"/>
                  </a:lnTo>
                  <a:lnTo>
                    <a:pt x="3752" y="116766"/>
                  </a:lnTo>
                  <a:lnTo>
                    <a:pt x="16599" y="131413"/>
                  </a:lnTo>
                  <a:lnTo>
                    <a:pt x="38324" y="139423"/>
                  </a:lnTo>
                  <a:lnTo>
                    <a:pt x="68713" y="139872"/>
                  </a:lnTo>
                  <a:lnTo>
                    <a:pt x="107549" y="131838"/>
                  </a:lnTo>
                  <a:lnTo>
                    <a:pt x="154617" y="114396"/>
                  </a:lnTo>
                  <a:lnTo>
                    <a:pt x="209701" y="86623"/>
                  </a:lnTo>
                  <a:lnTo>
                    <a:pt x="272585" y="47594"/>
                  </a:lnTo>
                  <a:lnTo>
                    <a:pt x="242554" y="32398"/>
                  </a:lnTo>
                  <a:lnTo>
                    <a:pt x="171508" y="6624"/>
                  </a:lnTo>
                  <a:lnTo>
                    <a:pt x="88014" y="0"/>
                  </a:lnTo>
                  <a:close/>
                </a:path>
              </a:pathLst>
            </a:custGeom>
            <a:solidFill>
              <a:srgbClr val="009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03847" y="4068076"/>
              <a:ext cx="871855" cy="862965"/>
            </a:xfrm>
            <a:custGeom>
              <a:avLst/>
              <a:gdLst/>
              <a:ahLst/>
              <a:cxnLst/>
              <a:rect l="l" t="t" r="r" b="b"/>
              <a:pathLst>
                <a:path w="871854" h="862964">
                  <a:moveTo>
                    <a:pt x="871499" y="574941"/>
                  </a:moveTo>
                  <a:lnTo>
                    <a:pt x="669734" y="159562"/>
                  </a:lnTo>
                  <a:lnTo>
                    <a:pt x="592239" y="0"/>
                  </a:lnTo>
                  <a:lnTo>
                    <a:pt x="0" y="287756"/>
                  </a:lnTo>
                  <a:lnTo>
                    <a:pt x="77495" y="447319"/>
                  </a:lnTo>
                  <a:lnTo>
                    <a:pt x="279260" y="862711"/>
                  </a:lnTo>
                  <a:lnTo>
                    <a:pt x="871499" y="574941"/>
                  </a:lnTo>
                  <a:close/>
                </a:path>
              </a:pathLst>
            </a:custGeom>
            <a:solidFill>
              <a:srgbClr val="E621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240370" y="4182990"/>
              <a:ext cx="398780" cy="633095"/>
            </a:xfrm>
            <a:custGeom>
              <a:avLst/>
              <a:gdLst/>
              <a:ahLst/>
              <a:cxnLst/>
              <a:rect l="l" t="t" r="r" b="b"/>
              <a:pathLst>
                <a:path w="398779" h="633095">
                  <a:moveTo>
                    <a:pt x="119193" y="0"/>
                  </a:moveTo>
                  <a:lnTo>
                    <a:pt x="0" y="57914"/>
                  </a:lnTo>
                  <a:lnTo>
                    <a:pt x="279264" y="632860"/>
                  </a:lnTo>
                  <a:lnTo>
                    <a:pt x="398457" y="574940"/>
                  </a:lnTo>
                  <a:lnTo>
                    <a:pt x="119193" y="0"/>
                  </a:lnTo>
                  <a:close/>
                </a:path>
              </a:pathLst>
            </a:custGeom>
            <a:solidFill>
              <a:srgbClr val="009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44962" y="4231714"/>
              <a:ext cx="220345" cy="106680"/>
            </a:xfrm>
            <a:custGeom>
              <a:avLst/>
              <a:gdLst/>
              <a:ahLst/>
              <a:cxnLst/>
              <a:rect l="l" t="t" r="r" b="b"/>
              <a:pathLst>
                <a:path w="220345" h="106679">
                  <a:moveTo>
                    <a:pt x="0" y="106420"/>
                  </a:moveTo>
                  <a:lnTo>
                    <a:pt x="220207" y="0"/>
                  </a:lnTo>
                </a:path>
              </a:pathLst>
            </a:custGeom>
            <a:ln w="15043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107882" y="4404413"/>
              <a:ext cx="200025" cy="97155"/>
            </a:xfrm>
            <a:custGeom>
              <a:avLst/>
              <a:gdLst/>
              <a:ahLst/>
              <a:cxnLst/>
              <a:rect l="l" t="t" r="r" b="b"/>
              <a:pathLst>
                <a:path w="200025" h="97154">
                  <a:moveTo>
                    <a:pt x="0" y="96619"/>
                  </a:moveTo>
                  <a:lnTo>
                    <a:pt x="199928" y="0"/>
                  </a:lnTo>
                </a:path>
              </a:pathLst>
            </a:custGeom>
            <a:ln w="15043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003853" y="4066762"/>
              <a:ext cx="871855" cy="864235"/>
            </a:xfrm>
            <a:custGeom>
              <a:avLst/>
              <a:gdLst/>
              <a:ahLst/>
              <a:cxnLst/>
              <a:rect l="l" t="t" r="r" b="b"/>
              <a:pathLst>
                <a:path w="871854" h="864235">
                  <a:moveTo>
                    <a:pt x="0" y="289063"/>
                  </a:moveTo>
                  <a:lnTo>
                    <a:pt x="279264" y="864009"/>
                  </a:lnTo>
                  <a:lnTo>
                    <a:pt x="871496" y="576249"/>
                  </a:lnTo>
                  <a:lnTo>
                    <a:pt x="596304" y="0"/>
                  </a:lnTo>
                  <a:lnTo>
                    <a:pt x="15639" y="281459"/>
                  </a:lnTo>
                </a:path>
              </a:pathLst>
            </a:custGeom>
            <a:ln w="15042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246725" y="4251498"/>
              <a:ext cx="273050" cy="564515"/>
            </a:xfrm>
            <a:custGeom>
              <a:avLst/>
              <a:gdLst/>
              <a:ahLst/>
              <a:cxnLst/>
              <a:rect l="l" t="t" r="r" b="b"/>
              <a:pathLst>
                <a:path w="273050" h="564514">
                  <a:moveTo>
                    <a:pt x="0" y="0"/>
                  </a:moveTo>
                  <a:lnTo>
                    <a:pt x="272922" y="564349"/>
                  </a:lnTo>
                </a:path>
              </a:pathLst>
            </a:custGeom>
            <a:ln w="15042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359563" y="4182990"/>
              <a:ext cx="279400" cy="575310"/>
            </a:xfrm>
            <a:custGeom>
              <a:avLst/>
              <a:gdLst/>
              <a:ahLst/>
              <a:cxnLst/>
              <a:rect l="l" t="t" r="r" b="b"/>
              <a:pathLst>
                <a:path w="279400" h="575310">
                  <a:moveTo>
                    <a:pt x="0" y="0"/>
                  </a:moveTo>
                  <a:lnTo>
                    <a:pt x="279258" y="574946"/>
                  </a:lnTo>
                </a:path>
              </a:pathLst>
            </a:custGeom>
            <a:ln w="15042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64636" y="4025751"/>
              <a:ext cx="141050" cy="13769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39692" y="3996552"/>
              <a:ext cx="292620" cy="315634"/>
            </a:xfrm>
            <a:prstGeom prst="rect">
              <a:avLst/>
            </a:prstGeom>
          </p:spPr>
        </p:pic>
      </p:grp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1182</Words>
  <Application>Microsoft Office PowerPoint</Application>
  <PresentationFormat>Экран (16:9)</PresentationFormat>
  <Paragraphs>252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Microsoft JhengHei Light</vt:lpstr>
      <vt:lpstr>Arial</vt:lpstr>
      <vt:lpstr>Arial MT</vt:lpstr>
      <vt:lpstr>Courier New</vt:lpstr>
      <vt:lpstr>Microsoft Sans Serif</vt:lpstr>
      <vt:lpstr>Times New Roman</vt:lpstr>
      <vt:lpstr>Trebuchet MS</vt:lpstr>
      <vt:lpstr>Office Theme</vt:lpstr>
      <vt:lpstr>Презентация PowerPoint</vt:lpstr>
      <vt:lpstr>Попробуйте ответить себе на несколько вопросов?</vt:lpstr>
      <vt:lpstr>Зачем вести семейный бюджет?</vt:lpstr>
      <vt:lpstr>Из чего состоит семейный бюджет?</vt:lpstr>
      <vt:lpstr>Как ведение бюджета может укрепить отношения и решить семейные проблемы?</vt:lpstr>
      <vt:lpstr>1</vt:lpstr>
      <vt:lpstr>Плюсы и минусы разных типов бюджета</vt:lpstr>
      <vt:lpstr>Из чего состоят доходы?</vt:lpstr>
      <vt:lpstr>Из чего состоят расходы?</vt:lpstr>
      <vt:lpstr>Как без ссор вести семейный бюджет?</vt:lpstr>
      <vt:lpstr>Практическое задание</vt:lpstr>
      <vt:lpstr>Анализ состояния личного и семейного бюджета</vt:lpstr>
      <vt:lpstr>3 признака того, что нужно менять финансовую стратегию:</vt:lpstr>
      <vt:lpstr>На чем можно и нельзя экономить?</vt:lpstr>
      <vt:lpstr>Презентация PowerPoint</vt:lpstr>
      <vt:lpstr>Принципы ведения бюджета</vt:lpstr>
      <vt:lpstr>Как не потратить лишнего в праздники</vt:lpstr>
      <vt:lpstr>Пособия и льготы для семей с детьми</vt:lpstr>
      <vt:lpstr>Основные шаги к финансовому благополучию семьи: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Мельникова Евгения Николаевна</dc:creator>
  <cp:lastModifiedBy>Мельникова Евгения Николаевна</cp:lastModifiedBy>
  <cp:revision>1</cp:revision>
  <dcterms:created xsi:type="dcterms:W3CDTF">2024-04-22T04:15:03Z</dcterms:created>
  <dcterms:modified xsi:type="dcterms:W3CDTF">2024-04-22T04:15:45Z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2024-03-22T00:00:00Z</vt:filetime>
  </property>
  <property fmtid="{D5CDD505-2E9C-101B-9397-08002B2CF9AE}" pid="3" name="LastSaved">
    <vt:filetime>2024-04-22T00:00:00Z</vt:filetime>
  </property>
  <property fmtid="{D5CDD505-2E9C-101B-9397-08002B2CF9AE}" pid="4" name="Producer">
    <vt:lpwstr>macOS Версия 14.0 (Выпуск 23A344) Quartz PDFContext</vt:lpwstr>
  </property>
</Properties>
</file>