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3600450" cy="36004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C52A10A-51CB-4E72-BFC5-D11517EDD149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Раздел без заголовка" id="{C972FA1D-4F4B-4C50-BB7B-AA4C437990DD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99" autoAdjust="0"/>
  </p:normalViewPr>
  <p:slideViewPr>
    <p:cSldViewPr snapToGrid="0">
      <p:cViewPr varScale="1">
        <p:scale>
          <a:sx n="175" d="100"/>
          <a:sy n="175" d="100"/>
        </p:scale>
        <p:origin x="28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9D4BC-B99A-4CB6-9878-D2EABEDCE55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F9DA9-7D33-43D4-9822-602BBD250C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51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B10F836-98AE-43A3-99D1-16142EF299EA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409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 idx="10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17AFBE3-603D-4BE0-B7A8-5DE34984E9E9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7460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sldNum" idx="20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CED4D46-DD50-46A4-8580-7F2671D70BF5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410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sldNum" idx="12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E712010-1FB4-4943-A718-761B983D547D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7207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sldNum" idx="13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3F4E335-D44A-4799-A3C2-7EFEDF8429D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36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sldNum" idx="14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96F7943-6487-4B2C-89A5-AD8EF8C29DD0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1291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sldNum" idx="15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2EE25F1-8576-4FF9-A4BD-06CA447361B0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1653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sldNum" idx="16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C32453-5909-4129-9B5E-82B0DF358AB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7422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sldNum" idx="17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D68302B-B1B4-4FBF-A990-BAF5FB0E8DE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1458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sldNum" idx="18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A154C90-3AD0-44B7-891B-AB2ED91DF12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9030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sldNum" idx="19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12E4050-1BCB-4B8A-A96D-273411BE13A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431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6A3228B-3678-492B-8959-89F0867B841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D569174-89C8-4D2E-AC5F-808FE70B50E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0F29D5D-BCCE-486D-A3A8-1CE584A4043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27548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37096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8000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27548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37096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98CD1F1-0C16-4348-A736-1C9BC90AC4C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4B973DC-172E-4AD8-8F76-528CA93CF13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CAC7C1A-D3CC-4812-B572-4AF9A03F0C9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C0BE797-9B1F-4175-B7FA-557504F47F2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D3143D7-0FD0-4AA9-878F-2A6A834F56A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620D95A-74E3-486D-B6DC-A94D9130F9C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80000" y="143640"/>
            <a:ext cx="3239640" cy="278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DBAC4C8-9779-4824-A1B9-BE73F1B7AA6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92498E5-CB57-42E9-BB36-275406650E1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962409-FE17-47BE-819B-EC1F823CB7EB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4B5C5DB-6331-43C9-9FD3-68EA759FA2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BA0EA74-20FC-4B97-B1AE-5B9625B3529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667662-1A79-4732-AEEF-1B0B818075A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B68E2AD-7E49-4081-9DE6-5E913CDD88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27548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237096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18000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127548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237096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3FAB759-FC1D-4A3E-9F4C-985E29E70EC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489F207-28F5-40C5-8147-30D139BFF3C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853613-1349-420B-8371-FB6313FC49B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7056816-963C-4EE2-BA91-BC174DB87A3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80000" y="143640"/>
            <a:ext cx="3239640" cy="278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814A743-1E3F-4DB3-A552-EF8182F3A58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3B96AF5-B318-46C1-8872-DD9F43643A5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879D09B-8D5E-4CAC-AD39-D48B436AB0F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782FCBF-22CD-48DB-921B-64DA7BD50B0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7680" y="191520"/>
            <a:ext cx="3104640" cy="69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1192680" y="3337200"/>
            <a:ext cx="1214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2542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48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708A57E-A60F-4C61-88BD-711836D39640}" type="slidenum">
              <a:rPr lang="ru-RU" sz="48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48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247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000"/>
          </a:bodyPr>
          <a:lstStyle/>
          <a:p>
            <a:pPr marL="241920" indent="-1814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483840" lvl="1" indent="-1814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725760" lvl="2" indent="-1612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967680" lvl="3" indent="-1209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1209600" lvl="4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1451520" lvl="5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1693440" lvl="6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1192680" y="3337200"/>
            <a:ext cx="1214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2542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48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C98A244-4E3E-4606-AE64-EE7A969E40F9}" type="slidenum">
              <a:rPr lang="ru-RU" sz="48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48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247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180000" y="143640"/>
            <a:ext cx="3239640" cy="600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000"/>
          </a:bodyPr>
          <a:lstStyle/>
          <a:p>
            <a:pPr marL="241920" indent="-1814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483840" lvl="1" indent="-1814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725760" lvl="2" indent="-1612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967680" lvl="3" indent="-1209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1209600" lvl="4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1451520" lvl="5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1693440" lvl="6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54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53" Type="http://schemas.openxmlformats.org/officeDocument/2006/relationships/image" Target="../media/image152.sv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emf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osreestr.gov.ru/" TargetMode="External"/><Relationship Id="rId5" Type="http://schemas.openxmlformats.org/officeDocument/2006/relationships/hyperlink" Target="https://www.gosuslugi.ru/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12"/>
          <p:cNvSpPr/>
          <p:nvPr/>
        </p:nvSpPr>
        <p:spPr>
          <a:xfrm>
            <a:off x="407160" y="568080"/>
            <a:ext cx="278532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		</a:t>
            </a: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Что включается в площадь квартиры в Едином государственном реестре недвижимости? 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Рисунок 1"/>
          <p:cNvPicPr/>
          <p:nvPr/>
        </p:nvPicPr>
        <p:blipFill>
          <a:blip r:embed="rId3"/>
          <a:stretch/>
        </p:blipFill>
        <p:spPr>
          <a:xfrm>
            <a:off x="316800" y="123840"/>
            <a:ext cx="450000" cy="450000"/>
          </a:xfrm>
          <a:prstGeom prst="rect">
            <a:avLst/>
          </a:prstGeom>
          <a:ln w="0">
            <a:noFill/>
          </a:ln>
        </p:spPr>
      </p:pic>
      <p:pic>
        <p:nvPicPr>
          <p:cNvPr id="92" name="Рисунок 4"/>
          <p:cNvPicPr/>
          <p:nvPr/>
        </p:nvPicPr>
        <p:blipFill>
          <a:blip r:embed="rId4"/>
          <a:stretch/>
        </p:blipFill>
        <p:spPr>
          <a:xfrm>
            <a:off x="2344680" y="1831320"/>
            <a:ext cx="590760" cy="547920"/>
          </a:xfrm>
          <a:prstGeom prst="rect">
            <a:avLst/>
          </a:prstGeom>
          <a:ln w="0">
            <a:noFill/>
          </a:ln>
        </p:spPr>
      </p:pic>
      <p:pic>
        <p:nvPicPr>
          <p:cNvPr id="7" name="Graphic 28">
            <a:extLst>
              <a:ext uri="{FF2B5EF4-FFF2-40B4-BE49-F238E27FC236}">
                <a16:creationId xmlns:a16="http://schemas.microsoft.com/office/drawing/2014/main" xmlns="" id="{0547D613-DAA1-4630-B2EA-D1E13CF2C8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153"/>
              </a:ext>
            </a:extLst>
          </a:blip>
          <a:stretch>
            <a:fillRect/>
          </a:stretch>
        </p:blipFill>
        <p:spPr>
          <a:xfrm>
            <a:off x="500474" y="1775863"/>
            <a:ext cx="634966" cy="60337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154"/>
          <a:stretch>
            <a:fillRect/>
          </a:stretch>
        </p:blipFill>
        <p:spPr>
          <a:xfrm>
            <a:off x="1425190" y="1745875"/>
            <a:ext cx="559454" cy="6633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Рисунок 3"/>
          <p:cNvPicPr/>
          <p:nvPr/>
        </p:nvPicPr>
        <p:blipFill>
          <a:blip r:embed="rId3"/>
          <a:stretch/>
        </p:blipFill>
        <p:spPr>
          <a:xfrm>
            <a:off x="107640" y="8856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53" name="Прямоугольник 4"/>
          <p:cNvSpPr/>
          <p:nvPr/>
        </p:nvSpPr>
        <p:spPr>
          <a:xfrm>
            <a:off x="579960" y="110160"/>
            <a:ext cx="2799000" cy="5987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pc="-1" dirty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ли платить за исключение площади балкона из ЕГРН? </a:t>
            </a:r>
            <a:endParaRPr lang="ru-RU" sz="1100" b="1" spc="-1" dirty="0" smtClean="0">
              <a:solidFill>
                <a:srgbClr val="13357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100" b="1" spc="-1" dirty="0" smtClean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1100" b="1" spc="-1" dirty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это делается?</a:t>
            </a:r>
            <a:endParaRPr lang="ru-RU" sz="11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Прямоугольник 8"/>
          <p:cNvSpPr/>
          <p:nvPr/>
        </p:nvSpPr>
        <p:spPr>
          <a:xfrm>
            <a:off x="214560" y="2206800"/>
            <a:ext cx="3220920" cy="26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</a:pPr>
            <a:endParaRPr lang="ru-RU" sz="1100" b="0" strike="noStrike" spc="-1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155" name="Прямоугольник 16"/>
          <p:cNvSpPr/>
          <p:nvPr/>
        </p:nvSpPr>
        <p:spPr>
          <a:xfrm>
            <a:off x="541800" y="1183680"/>
            <a:ext cx="292932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FF"/>
              </a:solidFill>
              <a:latin typeface="Arial"/>
              <a:ea typeface="DejaVu Sans"/>
            </a:endParaRPr>
          </a:p>
        </p:txBody>
      </p:sp>
      <p:sp>
        <p:nvSpPr>
          <p:cNvPr id="156" name="Прямоугольник 19"/>
          <p:cNvSpPr/>
          <p:nvPr/>
        </p:nvSpPr>
        <p:spPr>
          <a:xfrm>
            <a:off x="502200" y="1751760"/>
            <a:ext cx="295488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7" name="Скругленный прямоугольник 13"/>
          <p:cNvSpPr/>
          <p:nvPr/>
        </p:nvSpPr>
        <p:spPr>
          <a:xfrm>
            <a:off x="565920" y="136080"/>
            <a:ext cx="2877480" cy="525600"/>
          </a:xfrm>
          <a:prstGeom prst="roundRect">
            <a:avLst>
              <a:gd name="adj" fmla="val 16667"/>
            </a:avLst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800" b="1" strike="noStrike" spc="-1">
                <a:solidFill>
                  <a:schemeClr val="lt1"/>
                </a:solidFill>
                <a:latin typeface="Calibri"/>
                <a:ea typeface="DejaVu Sans"/>
              </a:rPr>
              <a:t> </a:t>
            </a:r>
            <a:endParaRPr lang="ru-RU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Прямоугольник 14"/>
          <p:cNvSpPr/>
          <p:nvPr/>
        </p:nvSpPr>
        <p:spPr>
          <a:xfrm>
            <a:off x="600120" y="1109520"/>
            <a:ext cx="2867040" cy="94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0" name="Прямоугольник 1"/>
          <p:cNvSpPr/>
          <p:nvPr/>
        </p:nvSpPr>
        <p:spPr>
          <a:xfrm>
            <a:off x="529560" y="752040"/>
            <a:ext cx="277092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исправления технической ошибки площадь квартиры меняется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10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 1).</a:t>
            </a:r>
            <a:endParaRPr lang="ru-RU" sz="1000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государственного кадастрового учета изменений необходима уплата государственной пошлины в размере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рублей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физических лиц, срок составляет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10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 2).</a:t>
            </a:r>
            <a:endParaRPr lang="ru-RU" sz="1000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документов в офисе МФЦ срок увеличивается на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дня.</a:t>
            </a:r>
            <a:endParaRPr lang="ru-RU" sz="800" b="1" strike="noStrike" spc="-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Рисунок 2"/>
          <p:cNvPicPr/>
          <p:nvPr/>
        </p:nvPicPr>
        <p:blipFill>
          <a:blip r:embed="rId4"/>
          <a:stretch/>
        </p:blipFill>
        <p:spPr>
          <a:xfrm>
            <a:off x="177840" y="830880"/>
            <a:ext cx="322560" cy="352800"/>
          </a:xfrm>
          <a:prstGeom prst="rect">
            <a:avLst/>
          </a:prstGeom>
          <a:ln w="0">
            <a:noFill/>
          </a:ln>
        </p:spPr>
      </p:pic>
      <p:pic>
        <p:nvPicPr>
          <p:cNvPr id="13" name="Рисунок 2"/>
          <p:cNvPicPr/>
          <p:nvPr/>
        </p:nvPicPr>
        <p:blipFill>
          <a:blip r:embed="rId4"/>
          <a:stretch/>
        </p:blipFill>
        <p:spPr>
          <a:xfrm>
            <a:off x="192420" y="2295000"/>
            <a:ext cx="322560" cy="352800"/>
          </a:xfrm>
          <a:prstGeom prst="rect">
            <a:avLst/>
          </a:prstGeom>
          <a:ln w="0">
            <a:noFill/>
          </a:ln>
        </p:spPr>
      </p:pic>
      <p:pic>
        <p:nvPicPr>
          <p:cNvPr id="14" name="Рисунок 2"/>
          <p:cNvPicPr/>
          <p:nvPr/>
        </p:nvPicPr>
        <p:blipFill>
          <a:blip r:embed="rId4"/>
          <a:stretch/>
        </p:blipFill>
        <p:spPr>
          <a:xfrm>
            <a:off x="165060" y="1424160"/>
            <a:ext cx="322560" cy="352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03" name="TextBox 12"/>
          <p:cNvSpPr/>
          <p:nvPr/>
        </p:nvSpPr>
        <p:spPr>
          <a:xfrm>
            <a:off x="708120" y="151200"/>
            <a:ext cx="271188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Что </a:t>
            </a:r>
            <a:r>
              <a:rPr lang="ru-RU" sz="1100" b="1" strike="noStrike" spc="-1" dirty="0" smtClean="0">
                <a:solidFill>
                  <a:schemeClr val="accent6"/>
                </a:solidFill>
                <a:latin typeface="Arial"/>
                <a:ea typeface="DejaVu Sans"/>
              </a:rPr>
              <a:t>ВКЛЮЧАЕТСЯ</a:t>
            </a: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в площадь квартиры?</a:t>
            </a:r>
            <a:endParaRPr lang="ru-RU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05" name="Прямоугольник 4"/>
          <p:cNvSpPr/>
          <p:nvPr/>
        </p:nvSpPr>
        <p:spPr>
          <a:xfrm>
            <a:off x="708120" y="715955"/>
            <a:ext cx="2711880" cy="21222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жилых помещений;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помещений вспомогательного использования (ванные комнаты, туалеты, кухни, коридоры, 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кладовки, встроенные шкафы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т. п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.)</a:t>
            </a:r>
          </a:p>
          <a:p>
            <a:pPr algn="just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установлено статьей 15 Жилищного кодекса Российской Федерации и действует с 1 марта 2005 года</a:t>
            </a:r>
            <a:endParaRPr lang="ru-RU" sz="80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28" y="816762"/>
            <a:ext cx="204092" cy="20382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28" y="1164442"/>
            <a:ext cx="204092" cy="2038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10" name="TextBox 12"/>
          <p:cNvSpPr/>
          <p:nvPr/>
        </p:nvSpPr>
        <p:spPr>
          <a:xfrm>
            <a:off x="592560" y="155880"/>
            <a:ext cx="271188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1100" b="1" spc="-1" dirty="0" smtClean="0">
                <a:solidFill>
                  <a:srgbClr val="002060"/>
                </a:solidFill>
              </a:rPr>
              <a:t>Что </a:t>
            </a:r>
            <a:r>
              <a:rPr lang="ru-RU" sz="1100" b="1" spc="-1" dirty="0" smtClean="0">
                <a:solidFill>
                  <a:srgbClr val="FF0000"/>
                </a:solidFill>
              </a:rPr>
              <a:t>НЕ ВКЛЮЧАЕТСЯ</a:t>
            </a:r>
            <a:r>
              <a:rPr lang="ru-RU" sz="1100" b="1" spc="-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100" b="1" spc="-1" dirty="0" smtClean="0">
                <a:solidFill>
                  <a:srgbClr val="002060"/>
                </a:solidFill>
              </a:rPr>
              <a:t>в площадь квартиры</a:t>
            </a:r>
            <a:r>
              <a:rPr lang="ru-RU" sz="1100" b="1" spc="-1" dirty="0">
                <a:solidFill>
                  <a:srgbClr val="002060"/>
                </a:solidFill>
              </a:rPr>
              <a:t>?</a:t>
            </a:r>
            <a:endParaRPr lang="ru-RU" sz="1100" dirty="0"/>
          </a:p>
        </p:txBody>
      </p:sp>
      <p:pic>
        <p:nvPicPr>
          <p:cNvPr id="111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12" name="Прямоугольник 4"/>
          <p:cNvSpPr/>
          <p:nvPr/>
        </p:nvSpPr>
        <p:spPr>
          <a:xfrm>
            <a:off x="705674" y="732671"/>
            <a:ext cx="2672852" cy="10142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2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балконов, лоджий, веранд и   </a:t>
            </a:r>
            <a:r>
              <a:rPr lang="ru-RU" sz="12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террас</a:t>
            </a: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установлено статьей </a:t>
            </a:r>
            <a:r>
              <a:rPr lang="ru-RU" sz="800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Жилищного кодекса Российской </a:t>
            </a:r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и действует с 1 марта 2005 года</a:t>
            </a:r>
            <a:endParaRPr lang="ru-RU" sz="800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412" y="829232"/>
            <a:ext cx="236668" cy="203110"/>
          </a:xfrm>
          <a:prstGeom prst="rect">
            <a:avLst/>
          </a:prstGeom>
        </p:spPr>
      </p:pic>
      <p:sp>
        <p:nvSpPr>
          <p:cNvPr id="8" name="Прямоугольник 4"/>
          <p:cNvSpPr/>
          <p:nvPr/>
        </p:nvSpPr>
        <p:spPr>
          <a:xfrm>
            <a:off x="705674" y="1863461"/>
            <a:ext cx="2672852" cy="7987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2005 года площадь балконов и лоджий МОГЛА БЫТЬ включена в площадь квартиры</a:t>
            </a:r>
            <a:endParaRPr lang="ru-RU" sz="800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891" y="1916039"/>
            <a:ext cx="295710" cy="2536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12"/>
          <p:cNvSpPr/>
          <p:nvPr/>
        </p:nvSpPr>
        <p:spPr>
          <a:xfrm>
            <a:off x="727200" y="202815"/>
            <a:ext cx="2711880" cy="257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было раньше?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6" name="Рисунок 1"/>
          <p:cNvPicPr/>
          <p:nvPr/>
        </p:nvPicPr>
        <p:blipFill>
          <a:blip r:embed="rId3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20" name="Прямоугольник 5"/>
          <p:cNvSpPr/>
          <p:nvPr/>
        </p:nvSpPr>
        <p:spPr>
          <a:xfrm>
            <a:off x="792360" y="639682"/>
            <a:ext cx="26467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70C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До 2013 года 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помещений определялась БТИ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835752" y="1200457"/>
            <a:ext cx="484632" cy="882889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702712" y="2276985"/>
            <a:ext cx="264672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таких документах </a:t>
            </a:r>
            <a:r>
              <a:rPr lang="ru-RU" sz="1200" b="1" strike="noStrike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указание площади помещений с учетом балконом или лоджий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"/>
          <p:cNvSpPr/>
          <p:nvPr/>
        </p:nvSpPr>
        <p:spPr>
          <a:xfrm>
            <a:off x="592560" y="155880"/>
            <a:ext cx="2711880" cy="257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сейчас? 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3" name="Рисунок 1"/>
          <p:cNvPicPr/>
          <p:nvPr/>
        </p:nvPicPr>
        <p:blipFill>
          <a:blip r:embed="rId3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pic>
        <p:nvPicPr>
          <p:cNvPr id="124" name="Рисунок 3"/>
          <p:cNvPicPr/>
          <p:nvPr/>
        </p:nvPicPr>
        <p:blipFill>
          <a:blip r:embed="rId4"/>
          <a:stretch/>
        </p:blipFill>
        <p:spPr>
          <a:xfrm>
            <a:off x="230040" y="893520"/>
            <a:ext cx="282960" cy="273960"/>
          </a:xfrm>
          <a:prstGeom prst="rect">
            <a:avLst/>
          </a:prstGeom>
          <a:ln w="0">
            <a:noFill/>
          </a:ln>
        </p:spPr>
      </p:pic>
      <p:sp>
        <p:nvSpPr>
          <p:cNvPr id="125" name="Прямоугольник 5"/>
          <p:cNvSpPr/>
          <p:nvPr/>
        </p:nvSpPr>
        <p:spPr>
          <a:xfrm>
            <a:off x="718560" y="848520"/>
            <a:ext cx="2646720" cy="2460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С 2013 года сведения о помещениях в ЕГРН вносятся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БЕЗ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площади балкона или лоджии.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Сведения о помещениях, учтенных БТИ до 2013 года, являются частью ЕГРН, следовательно, их площадь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МОЖЕТ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содержать площадь балкона, лоджии.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200" b="1" spc="-1" dirty="0">
                <a:solidFill>
                  <a:srgbClr val="FF0000"/>
                </a:solidFill>
                <a:latin typeface="Times New Roman"/>
              </a:rPr>
              <a:t>Всегда</a:t>
            </a:r>
            <a:r>
              <a:rPr lang="ru-RU" sz="1200" b="1" spc="-1" dirty="0" smtClean="0">
                <a:solidFill>
                  <a:srgbClr val="FF0000"/>
                </a:solidFill>
                <a:latin typeface="Times New Roman"/>
              </a:rPr>
              <a:t>!</a:t>
            </a:r>
          </a:p>
          <a:p>
            <a:pPr algn="ctr"/>
            <a:r>
              <a:rPr lang="ru-RU" sz="1200" b="1" spc="-1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1000" b="1" spc="-1" dirty="0">
                <a:solidFill>
                  <a:srgbClr val="000000"/>
                </a:solidFill>
                <a:latin typeface="Times New Roman"/>
              </a:rPr>
              <a:t>В состав жилого помещения </a:t>
            </a:r>
            <a:r>
              <a:rPr lang="ru-RU" sz="1000" b="1" spc="-1" dirty="0">
                <a:solidFill>
                  <a:srgbClr val="C00000"/>
                </a:solidFill>
                <a:latin typeface="Times New Roman"/>
              </a:rPr>
              <a:t>включается</a:t>
            </a:r>
            <a:r>
              <a:rPr lang="ru-RU" sz="1000" b="1" spc="-1" dirty="0">
                <a:solidFill>
                  <a:srgbClr val="000000"/>
                </a:solidFill>
                <a:latin typeface="Times New Roman"/>
              </a:rPr>
              <a:t> площадь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вспомогательных помещений (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ванные </a:t>
            </a:r>
            <a:r>
              <a:rPr lang="ru-RU" sz="10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комнаты, туалеты, кухни, коридоры, кладовки, </a:t>
            </a:r>
            <a:endParaRPr lang="ru-RU" sz="1000" b="1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встроенные </a:t>
            </a:r>
            <a:r>
              <a:rPr lang="ru-RU" sz="10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шкафы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т.п.)</a:t>
            </a:r>
            <a:endParaRPr lang="ru-RU" sz="10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40" y="1506071"/>
            <a:ext cx="282960" cy="25079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593" y="2275242"/>
            <a:ext cx="285967" cy="3467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27" name="TextBox 12"/>
          <p:cNvSpPr/>
          <p:nvPr/>
        </p:nvSpPr>
        <p:spPr>
          <a:xfrm>
            <a:off x="592560" y="155880"/>
            <a:ext cx="2711880" cy="2432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 узнать площадь моей квартиры?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8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29" name="Прямоугольник 4"/>
          <p:cNvSpPr/>
          <p:nvPr/>
        </p:nvSpPr>
        <p:spPr>
          <a:xfrm>
            <a:off x="597600" y="651960"/>
            <a:ext cx="2889000" cy="27531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1. Если </a:t>
            </a:r>
            <a:r>
              <a:rPr lang="ru-RU" sz="1000" b="1" strike="noStrike" spc="-1" dirty="0" smtClean="0">
                <a:solidFill>
                  <a:srgbClr val="C00000"/>
                </a:solidFill>
                <a:latin typeface="Times New Roman"/>
                <a:ea typeface="DejaVu Sans"/>
              </a:rPr>
              <a:t>у Вас есть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документы БТИ 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000" i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технический паспорт, выписка из ЕГРОКС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)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– проверьте, из суммы каких помещений состоит общая площадь квартиры .</a:t>
            </a:r>
          </a:p>
          <a:p>
            <a:pPr algn="just">
              <a:lnSpc>
                <a:spcPct val="100000"/>
              </a:lnSpc>
            </a:pPr>
            <a:r>
              <a:rPr lang="ru-RU" sz="1000" i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! </a:t>
            </a:r>
            <a:r>
              <a:rPr lang="ru-RU" sz="1000" i="1" spc="-1" dirty="0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000" b="0" i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бычно это указано в разделе «Экспликация» технического паспорта, в разделе «Техническое описание составной части помещения» выписки из ЕГРОКС.</a:t>
            </a:r>
          </a:p>
          <a:p>
            <a:pPr algn="just">
              <a:lnSpc>
                <a:spcPct val="100000"/>
              </a:lnSpc>
            </a:pPr>
            <a:endParaRPr lang="ru-RU" sz="1000" b="1" i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2. Если площадь квартиры в документах БТИ указана с учетом площади балкона (лоджии)– их площадь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включена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 в площадь квартиры, указанную в ЕГРН.</a:t>
            </a: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32" name="TextBox 12"/>
          <p:cNvSpPr/>
          <p:nvPr/>
        </p:nvSpPr>
        <p:spPr>
          <a:xfrm>
            <a:off x="592560" y="155880"/>
            <a:ext cx="2711880" cy="2432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Где я могу получить документы БТИ?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35" name="Прямоугольник 6"/>
          <p:cNvSpPr/>
          <p:nvPr/>
        </p:nvSpPr>
        <p:spPr>
          <a:xfrm>
            <a:off x="672840" y="825480"/>
            <a:ext cx="2643840" cy="244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Прямоугольник 4"/>
          <p:cNvSpPr/>
          <p:nvPr/>
        </p:nvSpPr>
        <p:spPr>
          <a:xfrm>
            <a:off x="597600" y="651960"/>
            <a:ext cx="2889000" cy="201448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Собственник квартиры может запросить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документы БТИ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архиве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ГП Красноярского края «Красноярский технический центр» </a:t>
            </a:r>
          </a:p>
          <a:p>
            <a:pPr algn="just">
              <a:lnSpc>
                <a:spcPct val="100000"/>
              </a:lnSpc>
            </a:pPr>
            <a:r>
              <a:rPr lang="ru-RU" sz="1000" i="1" spc="-1" dirty="0" smtClean="0">
                <a:solidFill>
                  <a:srgbClr val="000000"/>
                </a:solidFill>
                <a:latin typeface="Times New Roman"/>
              </a:rPr>
              <a:t>(г. Красноярск, просп. Имени Газеты Красноярский рабочий, 160, стр. 1)</a:t>
            </a:r>
          </a:p>
          <a:p>
            <a:pPr algn="just">
              <a:lnSpc>
                <a:spcPct val="100000"/>
              </a:lnSpc>
            </a:pPr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70C0"/>
                </a:solidFill>
                <a:latin typeface="Times New Roman"/>
              </a:rPr>
              <a:t>Подробную информацию можно получить:</a:t>
            </a:r>
          </a:p>
          <a:p>
            <a:pPr algn="just">
              <a:lnSpc>
                <a:spcPct val="100000"/>
              </a:lnSpc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- на сайте https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://krastehcentr.ru)</a:t>
            </a: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- по телефону  8-901-111-70-75</a:t>
            </a:r>
          </a:p>
          <a:p>
            <a:pPr algn="just">
              <a:lnSpc>
                <a:spcPct val="100000"/>
              </a:lnSpc>
            </a:pPr>
            <a:endParaRPr lang="ru-RU" sz="10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160" y="1639718"/>
            <a:ext cx="285967" cy="3467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38" name="TextBox 12"/>
          <p:cNvSpPr/>
          <p:nvPr/>
        </p:nvSpPr>
        <p:spPr>
          <a:xfrm>
            <a:off x="592560" y="155880"/>
            <a:ext cx="271188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исключить площадь балкона из сведений ЕГРН о квартире?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9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42" name="Прямоугольник 4"/>
          <p:cNvSpPr/>
          <p:nvPr/>
        </p:nvSpPr>
        <p:spPr>
          <a:xfrm>
            <a:off x="592560" y="603000"/>
            <a:ext cx="2817360" cy="29839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Вариант 1.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Если из имеющихся у Вас документов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следует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, что площадь балкона (лоджии)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включена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в площадь квартиры.</a:t>
            </a: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Подайте заявление об исправлении технической ошибки в площади жилого помещения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с приложением подтверждающих документов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лично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ea typeface="DejaVu Sans"/>
              </a:rPr>
              <a:t>в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любой офис МФЦ;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err="1">
                <a:solidFill>
                  <a:srgbClr val="000000"/>
                </a:solidFill>
                <a:latin typeface="Times New Roman"/>
                <a:ea typeface="DejaVu Sans"/>
              </a:rPr>
              <a:t>э</a:t>
            </a:r>
            <a:r>
              <a:rPr lang="ru-RU" sz="800" spc="-1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лектронно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 через Единый портал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государственных услуг (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hlinkClick r:id="rId5"/>
              </a:rPr>
              <a:t>https://www.gosuslugi.ru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);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err="1">
                <a:solidFill>
                  <a:srgbClr val="000000"/>
                </a:solidFill>
                <a:latin typeface="Times New Roman"/>
              </a:rPr>
              <a:t>э</a:t>
            </a:r>
            <a:r>
              <a:rPr lang="ru-RU" sz="800" spc="-1" dirty="0" err="1" smtClean="0">
                <a:solidFill>
                  <a:srgbClr val="000000"/>
                </a:solidFill>
                <a:latin typeface="Times New Roman"/>
              </a:rPr>
              <a:t>лектронно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 через сервис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«Личный кабинет» на официальном сайте </a:t>
            </a:r>
            <a:r>
              <a:rPr lang="ru-RU" sz="800" spc="-1" dirty="0" err="1">
                <a:solidFill>
                  <a:srgbClr val="000000"/>
                </a:solidFill>
                <a:latin typeface="Times New Roman"/>
              </a:rPr>
              <a:t>Росреестра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hlinkClick r:id="rId6"/>
              </a:rPr>
              <a:t>https://rosreestr.gov.ru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ru-RU" sz="800" b="1" spc="-1" dirty="0" smtClean="0">
                <a:solidFill>
                  <a:srgbClr val="0070C0"/>
                </a:solidFill>
                <a:latin typeface="Times New Roman"/>
              </a:rPr>
              <a:t>ВАЖНО! Для подачи электронного заявления достаточно простой электронной подписи.</a:t>
            </a:r>
            <a:endParaRPr lang="ru-RU" sz="800" b="1" spc="-1" dirty="0">
              <a:solidFill>
                <a:srgbClr val="0070C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799784" y="1119776"/>
            <a:ext cx="484632" cy="493872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85E09DD-51DB-9827-0FFE-8CC8CE38EA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76" y="1613648"/>
            <a:ext cx="372013" cy="44644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72D35D9-6AA5-083C-754B-E70E46BD8E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825" y="2962027"/>
            <a:ext cx="263764" cy="254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Рисунок 3"/>
          <p:cNvPicPr/>
          <p:nvPr/>
        </p:nvPicPr>
        <p:blipFill>
          <a:blip r:embed="rId3"/>
          <a:stretch/>
        </p:blipFill>
        <p:spPr>
          <a:xfrm>
            <a:off x="107640" y="8856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44" name="Прямоугольник 4"/>
          <p:cNvSpPr/>
          <p:nvPr/>
        </p:nvSpPr>
        <p:spPr>
          <a:xfrm>
            <a:off x="580140" y="168393"/>
            <a:ext cx="279900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исключить площадь балкона из сведений ЕГРН о квартире?</a:t>
            </a:r>
            <a:endParaRPr lang="ru-RU" sz="11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Прямоугольник 8"/>
          <p:cNvSpPr/>
          <p:nvPr/>
        </p:nvSpPr>
        <p:spPr>
          <a:xfrm>
            <a:off x="214560" y="2206800"/>
            <a:ext cx="3220920" cy="26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</a:pPr>
            <a:endParaRPr lang="ru-RU" sz="1100" b="0" strike="noStrike" spc="-1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146" name="Прямоугольник 16"/>
          <p:cNvSpPr/>
          <p:nvPr/>
        </p:nvSpPr>
        <p:spPr>
          <a:xfrm>
            <a:off x="541800" y="1183680"/>
            <a:ext cx="292932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FF"/>
              </a:solidFill>
              <a:latin typeface="Arial"/>
              <a:ea typeface="DejaVu Sans"/>
            </a:endParaRPr>
          </a:p>
        </p:txBody>
      </p:sp>
      <p:sp>
        <p:nvSpPr>
          <p:cNvPr id="147" name="Прямоугольник 19"/>
          <p:cNvSpPr/>
          <p:nvPr/>
        </p:nvSpPr>
        <p:spPr>
          <a:xfrm>
            <a:off x="502200" y="1751760"/>
            <a:ext cx="295488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8" name="Скругленный прямоугольник 13"/>
          <p:cNvSpPr/>
          <p:nvPr/>
        </p:nvSpPr>
        <p:spPr>
          <a:xfrm>
            <a:off x="558000" y="125792"/>
            <a:ext cx="2877480" cy="459208"/>
          </a:xfrm>
          <a:prstGeom prst="roundRect">
            <a:avLst>
              <a:gd name="adj" fmla="val 16667"/>
            </a:avLst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800" b="1" strike="noStrike" spc="-1">
                <a:solidFill>
                  <a:schemeClr val="lt1"/>
                </a:solidFill>
                <a:latin typeface="Calibri"/>
                <a:ea typeface="DejaVu Sans"/>
              </a:rPr>
              <a:t> </a:t>
            </a:r>
            <a:endParaRPr lang="ru-RU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Прямоугольник 14"/>
          <p:cNvSpPr/>
          <p:nvPr/>
        </p:nvSpPr>
        <p:spPr>
          <a:xfrm>
            <a:off x="600120" y="1109520"/>
            <a:ext cx="2867040" cy="94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1" name="Прямоугольник 1"/>
          <p:cNvSpPr/>
          <p:nvPr/>
        </p:nvSpPr>
        <p:spPr>
          <a:xfrm>
            <a:off x="558000" y="653704"/>
            <a:ext cx="2770920" cy="27069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lvl="0" algn="just"/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Вариант 2.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Если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из имеющихся у Вас документов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невозможно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 установить, из чего состоит площадь Вашей квартиры или таких документов у Вас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нет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marL="228600" lvl="0" indent="-228600" algn="just">
              <a:buAutoNum type="arabicPeriod"/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</a:rPr>
              <a:t>Подготовьте </a:t>
            </a:r>
            <a:r>
              <a:rPr lang="ru-RU" sz="1000" b="1" strike="noStrike" spc="-1" dirty="0" smtClean="0">
                <a:solidFill>
                  <a:srgbClr val="0070C0"/>
                </a:solidFill>
                <a:latin typeface="Times New Roman"/>
              </a:rPr>
              <a:t>технический план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</a:rPr>
              <a:t> помещения у кадастрового инженера.</a:t>
            </a:r>
          </a:p>
          <a:p>
            <a:pPr marL="228600" lvl="0" indent="-228600" algn="just">
              <a:buAutoNum type="arabicPeriod"/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Подайте заявление о государственном кадастровом учете изменений</a:t>
            </a:r>
          </a:p>
          <a:p>
            <a:pPr lvl="0" algn="just"/>
            <a:endParaRPr lang="ru-RU" sz="1000" b="1" strike="noStrike" spc="-1" dirty="0">
              <a:solidFill>
                <a:srgbClr val="0070C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582704" y="1384584"/>
            <a:ext cx="484632" cy="493872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785E09DD-51DB-9827-0FFE-8CC8CE38EA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87" y="1966320"/>
            <a:ext cx="372013" cy="446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6143</TotalTime>
  <Words>539</Words>
  <Application>Microsoft Office PowerPoint</Application>
  <PresentationFormat>Произвольный</PresentationFormat>
  <Paragraphs>86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DejaVu Sans</vt:lpstr>
      <vt:lpstr>Symbol</vt:lpstr>
      <vt:lpstr>Times New Roman</vt:lpstr>
      <vt:lpstr>Wingdings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Microsoft Office User</dc:creator>
  <dc:description/>
  <cp:lastModifiedBy>Почекутова Ольга Витальевна</cp:lastModifiedBy>
  <cp:revision>407</cp:revision>
  <cp:lastPrinted>2025-02-14T08:30:40Z</cp:lastPrinted>
  <dcterms:created xsi:type="dcterms:W3CDTF">2022-04-08T13:42:59Z</dcterms:created>
  <dcterms:modified xsi:type="dcterms:W3CDTF">2025-02-14T08:30:59Z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Произвольный</vt:lpwstr>
  </property>
  <property fmtid="{D5CDD505-2E9C-101B-9397-08002B2CF9AE}" pid="4" name="Slides">
    <vt:i4>17</vt:i4>
  </property>
</Properties>
</file>