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"/>
  </p:notesMasterIdLst>
  <p:sldIdLst>
    <p:sldId id="271" r:id="rId2"/>
    <p:sldId id="269" r:id="rId3"/>
    <p:sldId id="270" r:id="rId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29"/>
    <a:srgbClr val="333333"/>
    <a:srgbClr val="C2F3E7"/>
    <a:srgbClr val="2ECA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84" y="-546"/>
      </p:cViewPr>
      <p:guideLst>
        <p:guide orient="horz" pos="216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F82A-FE9D-49BF-B43F-C232ED3D5048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2FEC-6B80-40FB-B442-EB357746C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8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2FEC-6B80-40FB-B442-EB357746CF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23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1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FFE443-A806-4B0E-B29B-2FB0A67F4C84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689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xmlns="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" r="3286" b="1"/>
          <a:stretch/>
        </p:blipFill>
        <p:spPr>
          <a:xfrm>
            <a:off x="635917" y="0"/>
            <a:ext cx="11556084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FD4E993C-AAE6-4DAE-BC68-1D26D25B3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94" y="202349"/>
            <a:ext cx="2498382" cy="9143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230ABB-6F58-4234-9FBD-8AB414049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723" y="0"/>
            <a:ext cx="6470588" cy="6858000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xmlns="" id="{DF718007-AE6D-4DA1-AD07-FC02DD9B3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405454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5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38BDAC-3B43-4DC5-A7A6-2D8289D222D8}"/>
              </a:ext>
            </a:extLst>
          </p:cNvPr>
          <p:cNvSpPr/>
          <p:nvPr userDrawn="1"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689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xmlns="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62" r="3286" b="1"/>
          <a:stretch/>
        </p:blipFill>
        <p:spPr>
          <a:xfrm>
            <a:off x="635917" y="0"/>
            <a:ext cx="11556084" cy="6858000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81FC088D-D1AA-4942-A5CE-35DA68ADA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394" y="202349"/>
            <a:ext cx="2498382" cy="914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41DAEB-720D-48D1-A0EB-FBCF3243BD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1723" y="0"/>
            <a:ext cx="6470588" cy="68580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xmlns="" id="{0C8F999A-8D15-4F64-BDE2-FC3CF7954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405454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55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" r="17001" b="1"/>
          <a:stretch/>
        </p:blipFill>
        <p:spPr>
          <a:xfrm>
            <a:off x="3456323" y="806605"/>
            <a:ext cx="8735684" cy="6040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79" y="200448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9" y="9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439351" algn="l"/>
              </a:tabLst>
              <a:defRPr sz="7586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8390"/>
          <a:stretch/>
        </p:blipFill>
        <p:spPr>
          <a:xfrm>
            <a:off x="175394" y="143264"/>
            <a:ext cx="611246" cy="55168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" r="17001" b="1"/>
          <a:stretch/>
        </p:blipFill>
        <p:spPr>
          <a:xfrm flipH="1">
            <a:off x="-2" y="838206"/>
            <a:ext cx="8735684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7"/>
            <a:ext cx="2743200" cy="365125"/>
          </a:xfrm>
          <a:effectLst/>
        </p:spPr>
        <p:txBody>
          <a:bodyPr/>
          <a:lstStyle>
            <a:lvl1pPr>
              <a:defRPr sz="4425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A8EF5CCD-AA0A-45D5-BB19-6C4B94655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897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3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0E6F8F-C4DC-4F9B-AC18-8C8F8216BDE4}"/>
              </a:ext>
            </a:extLst>
          </p:cNvPr>
          <p:cNvGrpSpPr/>
          <p:nvPr userDrawn="1"/>
        </p:nvGrpSpPr>
        <p:grpSpPr>
          <a:xfrm>
            <a:off x="-2" y="1"/>
            <a:ext cx="12192004" cy="6879068"/>
            <a:chOff x="-2" y="806601"/>
            <a:chExt cx="12192004" cy="6072467"/>
          </a:xfrm>
        </p:grpSpPr>
        <p:pic>
          <p:nvPicPr>
            <p:cNvPr id="11" name="Рисунок 12">
              <a:extLst>
                <a:ext uri="{FF2B5EF4-FFF2-40B4-BE49-F238E27FC236}">
                  <a16:creationId xmlns:a16="http://schemas.microsoft.com/office/drawing/2014/main" xmlns="" id="{C8B3E92D-5807-47A2-8A40-D247F86C4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62" r="17001" b="1"/>
            <a:stretch/>
          </p:blipFill>
          <p:spPr>
            <a:xfrm>
              <a:off x="3456321" y="806601"/>
              <a:ext cx="8735681" cy="6040867"/>
            </a:xfrm>
            <a:prstGeom prst="rect">
              <a:avLst/>
            </a:prstGeom>
          </p:spPr>
        </p:pic>
        <p:pic>
          <p:nvPicPr>
            <p:cNvPr id="14" name="Рисунок 12">
              <a:extLst>
                <a:ext uri="{FF2B5EF4-FFF2-40B4-BE49-F238E27FC236}">
                  <a16:creationId xmlns:a16="http://schemas.microsoft.com/office/drawing/2014/main" xmlns="" id="{BB7AF5DC-3786-4D67-A20D-5694F04E1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62" r="17001" b="1"/>
            <a:stretch/>
          </p:blipFill>
          <p:spPr>
            <a:xfrm flipH="1">
              <a:off x="-2" y="838201"/>
              <a:ext cx="8735683" cy="6040867"/>
            </a:xfrm>
            <a:prstGeom prst="rect">
              <a:avLst/>
            </a:prstGeom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7"/>
            <a:ext cx="2743200" cy="365125"/>
          </a:xfrm>
          <a:effectLst/>
        </p:spPr>
        <p:txBody>
          <a:bodyPr/>
          <a:lstStyle>
            <a:lvl1pPr>
              <a:defRPr sz="4425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A8EF5CCD-AA0A-45D5-BB19-6C4B94655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6030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3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2" y="6089274"/>
            <a:ext cx="12192004" cy="768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93" b="82953"/>
          <a:stretch/>
        </p:blipFill>
        <p:spPr>
          <a:xfrm>
            <a:off x="4408532" y="5844691"/>
            <a:ext cx="7783472" cy="1013309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7"/>
            <a:ext cx="2743200" cy="365125"/>
          </a:xfrm>
          <a:effectLst/>
        </p:spPr>
        <p:txBody>
          <a:bodyPr/>
          <a:lstStyle>
            <a:lvl1pPr>
              <a:defRPr sz="4425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A8EF5CCD-AA0A-45D5-BB19-6C4B9465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9" y="9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439351" algn="l"/>
              </a:tabLst>
              <a:defRPr sz="7586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8390"/>
          <a:stretch/>
        </p:blipFill>
        <p:spPr>
          <a:xfrm>
            <a:off x="175394" y="143264"/>
            <a:ext cx="611246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46" b="88978"/>
          <a:stretch/>
        </p:blipFill>
        <p:spPr>
          <a:xfrm>
            <a:off x="5" y="6219833"/>
            <a:ext cx="7011051" cy="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85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pos="7243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4425" b="1">
                <a:solidFill>
                  <a:schemeClr val="tx2"/>
                </a:solidFill>
              </a:defRPr>
            </a:lvl1pPr>
          </a:lstStyle>
          <a:p>
            <a:fld id="{A8EF5CCD-AA0A-45D5-BB19-6C4B9465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9" y="9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439351" algn="l"/>
              </a:tabLst>
              <a:defRPr sz="7586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8390"/>
          <a:stretch/>
        </p:blipFill>
        <p:spPr>
          <a:xfrm>
            <a:off x="175394" y="143264"/>
            <a:ext cx="611246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639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pos="7243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6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586"/>
            </a:lvl1pPr>
            <a:lvl2pPr marL="1445015" indent="0" algn="ctr">
              <a:buNone/>
              <a:defRPr sz="6324"/>
            </a:lvl2pPr>
            <a:lvl3pPr marL="2890025" indent="0" algn="ctr">
              <a:buNone/>
              <a:defRPr sz="5689"/>
            </a:lvl3pPr>
            <a:lvl4pPr marL="4335043" indent="0" algn="ctr">
              <a:buNone/>
              <a:defRPr sz="5056"/>
            </a:lvl4pPr>
            <a:lvl5pPr marL="5780058" indent="0" algn="ctr">
              <a:buNone/>
              <a:defRPr sz="5056"/>
            </a:lvl5pPr>
            <a:lvl6pPr marL="7225072" indent="0" algn="ctr">
              <a:buNone/>
              <a:defRPr sz="5056"/>
            </a:lvl6pPr>
            <a:lvl7pPr marL="8670082" indent="0" algn="ctr">
              <a:buNone/>
              <a:defRPr sz="5056"/>
            </a:lvl7pPr>
            <a:lvl8pPr marL="10115097" indent="0" algn="ctr">
              <a:buNone/>
              <a:defRPr sz="5056"/>
            </a:lvl8pPr>
            <a:lvl9pPr marL="11560112" indent="0" algn="ctr">
              <a:buNone/>
              <a:defRPr sz="50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70FF63F-FED8-41B1-AD48-8FD1E3062FA5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69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92">
                <a:solidFill>
                  <a:schemeClr val="tx2"/>
                </a:solidFill>
              </a:defRPr>
            </a:lvl1pPr>
          </a:lstStyle>
          <a:p>
            <a:fld id="{A8EF5CCD-AA0A-45D5-BB19-6C4B94655AD3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4" y="1594"/>
          <a:ext cx="1588" cy="1587"/>
        </p:xfrm>
        <a:graphic>
          <a:graphicData uri="http://schemas.openxmlformats.org/presentationml/2006/ole">
            <p:oleObj spid="_x0000_s1200" name="think-cell Slide" r:id="rId12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" y="5"/>
            <a:ext cx="195385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192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4" y="1594"/>
          <a:ext cx="1588" cy="1587"/>
        </p:xfrm>
        <a:graphic>
          <a:graphicData uri="http://schemas.openxmlformats.org/presentationml/2006/ole">
            <p:oleObj spid="_x0000_s1201" name="think-cell Slide" r:id="rId13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" y="5"/>
            <a:ext cx="195385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192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8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7" r:id="rId3"/>
    <p:sldLayoutId id="2147483674" r:id="rId4"/>
    <p:sldLayoutId id="2147483668" r:id="rId5"/>
    <p:sldLayoutId id="2147483669" r:id="rId6"/>
    <p:sldLayoutId id="2147483676" r:id="rId7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2889812" rtl="0" eaLnBrk="1" latinLnBrk="0" hangingPunct="1">
        <a:lnSpc>
          <a:spcPct val="90000"/>
        </a:lnSpc>
        <a:spcBef>
          <a:spcPct val="0"/>
        </a:spcBef>
        <a:buNone/>
        <a:defRPr sz="13906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2459" indent="-722459" algn="l" defTabSz="2889812" rtl="0" eaLnBrk="1" latinLnBrk="0" hangingPunct="1">
        <a:lnSpc>
          <a:spcPct val="90000"/>
        </a:lnSpc>
        <a:spcBef>
          <a:spcPts val="3161"/>
        </a:spcBef>
        <a:buClr>
          <a:schemeClr val="tx2"/>
        </a:buClr>
        <a:buSzPct val="100000"/>
        <a:buFont typeface="Arial" panose="020B0604020202020204" pitchFamily="34" charset="0"/>
        <a:buChar char="•"/>
        <a:defRPr sz="8850" kern="1200">
          <a:solidFill>
            <a:schemeClr val="tx1"/>
          </a:solidFill>
          <a:latin typeface="+mn-lt"/>
          <a:ea typeface="+mn-ea"/>
          <a:cs typeface="+mn-cs"/>
        </a:defRPr>
      </a:lvl1pPr>
      <a:lvl2pPr marL="2167362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7586" kern="1200">
          <a:solidFill>
            <a:schemeClr val="tx1"/>
          </a:solidFill>
          <a:latin typeface="+mn-lt"/>
          <a:ea typeface="+mn-ea"/>
          <a:cs typeface="+mn-cs"/>
        </a:defRPr>
      </a:lvl2pPr>
      <a:lvl3pPr marL="3612266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6324" kern="1200">
          <a:solidFill>
            <a:schemeClr val="tx1"/>
          </a:solidFill>
          <a:latin typeface="+mn-lt"/>
          <a:ea typeface="+mn-ea"/>
          <a:cs typeface="+mn-cs"/>
        </a:defRPr>
      </a:lvl3pPr>
      <a:lvl4pPr marL="5057171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6502079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946985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9391888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836797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2281704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4907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89812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4719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79626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4533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69431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4340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59250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6423137"/>
            <a:ext cx="12201525" cy="443436"/>
            <a:chOff x="0" y="6444925"/>
            <a:chExt cx="12201525" cy="42121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444925"/>
              <a:ext cx="12201525" cy="42121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96100" y="6444925"/>
              <a:ext cx="5295899" cy="413072"/>
            </a:xfrm>
            <a:prstGeom prst="rect">
              <a:avLst/>
            </a:prstGeom>
          </p:spPr>
        </p:pic>
      </p:grpSp>
      <p:pic>
        <p:nvPicPr>
          <p:cNvPr id="307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899"/>
            <a:ext cx="3107270" cy="109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0461" y="168633"/>
            <a:ext cx="976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правообладателей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3725" y="1131411"/>
            <a:ext cx="870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Личного кабинета правообладателя сайта </a:t>
            </a:r>
            <a:r>
              <a:rPr lang="ru-RU" sz="2000" dirty="0" err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Росеестра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rosreestr.gov.ru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возможна</a:t>
            </a:r>
            <a:r>
              <a:rPr lang="en-US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использования </a:t>
            </a:r>
            <a:r>
              <a:rPr lang="ru-RU" sz="20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усиленной квалифицированной электронной подписи 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случаях:</a:t>
            </a:r>
            <a:endParaRPr lang="ru-RU" sz="20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599" y="2719054"/>
            <a:ext cx="3462993" cy="230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0660" y="2239306"/>
            <a:ext cx="2724150" cy="58477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жилой или садовый дом</a:t>
            </a:r>
            <a:endParaRPr lang="ru-RU" sz="16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660" y="2995116"/>
            <a:ext cx="2724150" cy="830997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 характеристики объекта </a:t>
            </a:r>
            <a:r>
              <a:rPr lang="ru-RU" sz="16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660" y="3979518"/>
            <a:ext cx="2724150" cy="1077218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недвижимости образован до 1998 года и не стоит на государственном кадастровом учете</a:t>
            </a:r>
            <a:endParaRPr lang="ru-RU" sz="16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763" y="5214959"/>
            <a:ext cx="2724150" cy="830997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Выявлена техническая ошибка в выписке из ЕГРН</a:t>
            </a:r>
            <a:endParaRPr lang="ru-RU" sz="16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7400" y="4189164"/>
            <a:ext cx="3795274" cy="1323439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внести в ЕГРН запись о невозможности государственной регистрации перехода права на объект недвижимости без Вашего личного участия</a:t>
            </a:r>
            <a:endParaRPr lang="ru-RU" sz="16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7400" y="2398998"/>
            <a:ext cx="3716912" cy="1569660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внести в ЕГРН сведения </a:t>
            </a:r>
            <a:r>
              <a:rPr lang="ru-RU" sz="16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адресе электронной почты и (или) о почтовом </a:t>
            </a:r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адресе для получения уведомлений о </a:t>
            </a:r>
            <a:r>
              <a:rPr lang="ru-RU" sz="16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заявлениях, поступивших </a:t>
            </a:r>
            <a:r>
              <a:rPr lang="ru-RU" sz="16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Вашего объекта недвижимости</a:t>
            </a:r>
            <a:endParaRPr lang="ru-RU" sz="16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0446" y="5557028"/>
            <a:ext cx="832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  </a:t>
            </a:r>
            <a:r>
              <a:rPr lang="ru-RU" sz="2000" b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 авторизации на </a:t>
            </a:r>
            <a:r>
              <a:rPr lang="ru-RU" sz="20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государственных услуг: </a:t>
            </a:r>
            <a:r>
              <a:rPr lang="en-US" sz="20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www.gosuslugi.ru</a:t>
            </a:r>
            <a:endParaRPr lang="ru-RU" sz="20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24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723" y="3816641"/>
            <a:ext cx="2248489" cy="14747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14" y="3802455"/>
            <a:ext cx="2245853" cy="161307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0" y="6423137"/>
            <a:ext cx="12201525" cy="443436"/>
            <a:chOff x="0" y="6444925"/>
            <a:chExt cx="12201525" cy="42121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444925"/>
              <a:ext cx="12201525" cy="42121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96100" y="6444925"/>
              <a:ext cx="5295899" cy="413072"/>
            </a:xfrm>
            <a:prstGeom prst="rect">
              <a:avLst/>
            </a:prstGeom>
          </p:spPr>
        </p:pic>
      </p:grpSp>
      <p:pic>
        <p:nvPicPr>
          <p:cNvPr id="307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900"/>
            <a:ext cx="1803971" cy="6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9659" y="82325"/>
            <a:ext cx="904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правообладателю по постановке на государственный кадастровый учёт и государственной регистрации прав на жилой или садовый дом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688078" y="731945"/>
            <a:ext cx="1862019" cy="1708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048" y="2351161"/>
            <a:ext cx="30160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 после окончания строительства (реконструкции) жилого или садового дома обращается к кадастровому инженеру для подготовки технического плана</a:t>
            </a:r>
            <a:endParaRPr lang="ru-RU" sz="1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9627" y="3802455"/>
            <a:ext cx="3003261" cy="290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1923" y="863460"/>
            <a:ext cx="2530140" cy="1683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70407" y="2655790"/>
            <a:ext cx="298513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инженер подготавливает технический план и передает готовый пакет документов правообладателю </a:t>
            </a:r>
            <a:endParaRPr lang="ru-RU" sz="1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89627" y="808444"/>
            <a:ext cx="3011315" cy="290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7744" y="5187875"/>
            <a:ext cx="3020840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 посредством Личного кабинета: </a:t>
            </a:r>
            <a:r>
              <a:rPr lang="en-US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rosreestr.gov.ru </a:t>
            </a:r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 заявление, прикрепляет документы</a:t>
            </a:r>
            <a:r>
              <a:rPr lang="ru-RU" sz="13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подготовленные кадастровым инженером и направляет в </a:t>
            </a:r>
            <a:r>
              <a:rPr lang="ru-RU" sz="1300" b="1" dirty="0" err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</a:t>
            </a:r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(госпошлина - 350 рублей)</a:t>
            </a:r>
            <a:endParaRPr lang="ru-RU" sz="13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8166" y="5320349"/>
            <a:ext cx="298184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 в срок 1 рабочий день осуществляет учётно-регистрационные действия и направляет правообладателю выписку из ЕГРН на адрес его электронной почты</a:t>
            </a:r>
            <a:endParaRPr lang="ru-RU" sz="1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4088732" y="4936371"/>
            <a:ext cx="2981675" cy="585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гнутая вправо стрелка 38"/>
          <p:cNvSpPr/>
          <p:nvPr/>
        </p:nvSpPr>
        <p:spPr>
          <a:xfrm>
            <a:off x="10076669" y="1927041"/>
            <a:ext cx="1492798" cy="34698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57317" y="790211"/>
            <a:ext cx="3011315" cy="290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70407" y="3802455"/>
            <a:ext cx="3011315" cy="290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0800000">
            <a:off x="4101825" y="1946536"/>
            <a:ext cx="2981675" cy="585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3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6423137"/>
            <a:ext cx="12201525" cy="443436"/>
            <a:chOff x="0" y="6444925"/>
            <a:chExt cx="12201525" cy="42121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444925"/>
              <a:ext cx="12201525" cy="42121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96100" y="6444925"/>
              <a:ext cx="5295899" cy="413072"/>
            </a:xfrm>
            <a:prstGeom prst="rect">
              <a:avLst/>
            </a:prstGeom>
          </p:spPr>
        </p:pic>
      </p:grpSp>
      <p:pic>
        <p:nvPicPr>
          <p:cNvPr id="307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899"/>
            <a:ext cx="2401361" cy="84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9659" y="82325"/>
            <a:ext cx="904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правообладателю по изменению основных                                  характеристик объекта недвижимости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554" y="2423345"/>
            <a:ext cx="306920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 обращается к кадастровому инженеру для подготовки технического (межевого) плана в связи с изменением основных характеристик объекта</a:t>
            </a:r>
            <a:endParaRPr lang="ru-RU" sz="1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8554" y="984172"/>
            <a:ext cx="3075689" cy="2791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40364" y="2537131"/>
            <a:ext cx="306763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инженер подготавливает технический (межевой) план и передает готовый пакет документов правообладателю </a:t>
            </a:r>
            <a:endParaRPr lang="ru-RU" sz="1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4985" y="5212740"/>
            <a:ext cx="3047067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 посредством Личного кабинета: </a:t>
            </a:r>
            <a:r>
              <a:rPr lang="en-US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rosreestr.gov.ru </a:t>
            </a:r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 заявление, прикрепляет документы, подготовленные кадастровым инженером и направляет в </a:t>
            </a:r>
            <a:r>
              <a:rPr lang="ru-RU" sz="1300" b="1" dirty="0" err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</a:t>
            </a:r>
            <a:r>
              <a:rPr lang="ru-RU" sz="13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3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(госпошлина не требуется)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4420" y="5343539"/>
            <a:ext cx="306114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 в срок 1 рабочий день осуществляет учётные действия и направляет правообладателю выписку из ЕГРН на адрес его электронной почты</a:t>
            </a:r>
            <a:endParaRPr lang="ru-RU" sz="1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113" y="3870837"/>
            <a:ext cx="2214638" cy="1590659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4532297" y="2118511"/>
            <a:ext cx="2600796" cy="395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4524243" y="4910104"/>
            <a:ext cx="2606822" cy="4423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гнутая вправо стрелка 38"/>
          <p:cNvSpPr/>
          <p:nvPr/>
        </p:nvSpPr>
        <p:spPr>
          <a:xfrm>
            <a:off x="10215269" y="2086258"/>
            <a:ext cx="1395272" cy="33678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131" y="1045477"/>
            <a:ext cx="2564422" cy="144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2360" y="1036424"/>
            <a:ext cx="2400649" cy="150070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456608" y="3863541"/>
            <a:ext cx="3075689" cy="2791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25039" y="978769"/>
            <a:ext cx="3075689" cy="2791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25038" y="3870837"/>
            <a:ext cx="3075689" cy="2791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445" y="3893901"/>
            <a:ext cx="2113332" cy="13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98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5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290</Words>
  <Application>Microsoft Office PowerPoint</Application>
  <PresentationFormat>Произвольный</PresentationFormat>
  <Paragraphs>20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5_Шаблон</vt:lpstr>
      <vt:lpstr>think-cell Slide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dddddd</dc:creator>
  <cp:lastModifiedBy>user</cp:lastModifiedBy>
  <cp:revision>83</cp:revision>
  <cp:lastPrinted>2024-01-10T00:23:56Z</cp:lastPrinted>
  <dcterms:created xsi:type="dcterms:W3CDTF">2023-04-06T16:06:08Z</dcterms:created>
  <dcterms:modified xsi:type="dcterms:W3CDTF">2024-01-12T07:57:25Z</dcterms:modified>
</cp:coreProperties>
</file>