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8" r:id="rId3"/>
    <p:sldId id="261" r:id="rId4"/>
    <p:sldId id="259" r:id="rId5"/>
    <p:sldId id="263" r:id="rId6"/>
    <p:sldId id="260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7D569"/>
    <a:srgbClr val="314C6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-1224" y="-3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395638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38b10f2d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38b10f2d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4b5636ec8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4b5636ec8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38b10f2d6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38b10f2d6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38b10f2d6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38b10f2d6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4b5636ec8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4b5636ec8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61572" y="3502866"/>
            <a:ext cx="8520600" cy="792600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</a:rPr>
              <a:t>Докладчик  </a:t>
            </a:r>
            <a:r>
              <a:rPr lang="ru-RU" sz="2000" dirty="0" smtClean="0">
                <a:solidFill>
                  <a:schemeClr val="bg1"/>
                </a:solidFill>
              </a:rPr>
              <a:t>Шульга А.И., директор МБУ «МЦ»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Google Shape;80;p15"/>
          <p:cNvSpPr txBox="1">
            <a:spLocks/>
          </p:cNvSpPr>
          <p:nvPr/>
        </p:nvSpPr>
        <p:spPr>
          <a:xfrm>
            <a:off x="436728" y="1484126"/>
            <a:ext cx="8325135" cy="150473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00" dirty="0" smtClean="0"/>
              <a:t>О новых эффективных формах профилактической работы </a:t>
            </a:r>
          </a:p>
          <a:p>
            <a:pPr algn="ctr">
              <a:buSzPts val="990"/>
            </a:pPr>
            <a:r>
              <a:rPr lang="ru-RU" sz="3200" dirty="0" smtClean="0"/>
              <a:t>с несовершеннолетними </a:t>
            </a:r>
            <a:endParaRPr lang="ru-RU" sz="3200" b="1" dirty="0">
              <a:solidFill>
                <a:schemeClr val="lt1"/>
              </a:solidFill>
            </a:endParaRPr>
          </a:p>
        </p:txBody>
      </p:sp>
      <p:pic>
        <p:nvPicPr>
          <p:cNvPr id="1026" name="Picture 2" descr="C:\Users\Specialist-5\Downloads\ЛОГО4 (1)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92611" y="313901"/>
            <a:ext cx="1078386" cy="107838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ctrTitle" idx="4294967295"/>
          </p:nvPr>
        </p:nvSpPr>
        <p:spPr>
          <a:xfrm>
            <a:off x="1466370" y="228525"/>
            <a:ext cx="6566100" cy="11089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b="1" dirty="0" smtClean="0">
                <a:solidFill>
                  <a:schemeClr val="lt1"/>
                </a:solidFill>
              </a:rPr>
              <a:t>ДЕЯТЕЛЬНОСТЬ </a:t>
            </a:r>
            <a:r>
              <a:rPr lang="ru-RU" b="1" dirty="0" smtClean="0">
                <a:solidFill>
                  <a:schemeClr val="lt1"/>
                </a:solidFill>
              </a:rPr>
              <a:t/>
            </a:r>
            <a:br>
              <a:rPr lang="ru-RU" b="1" dirty="0" smtClean="0">
                <a:solidFill>
                  <a:schemeClr val="lt1"/>
                </a:solidFill>
              </a:rPr>
            </a:br>
            <a:r>
              <a:rPr lang="ru-RU" b="1" dirty="0" smtClean="0">
                <a:solidFill>
                  <a:schemeClr val="lt1"/>
                </a:solidFill>
              </a:rPr>
              <a:t>МОЛОДЁЖНОГО </a:t>
            </a:r>
            <a:r>
              <a:rPr lang="ru-RU" b="1" dirty="0" smtClean="0">
                <a:solidFill>
                  <a:schemeClr val="lt1"/>
                </a:solidFill>
              </a:rPr>
              <a:t>ЦЕНТРА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057" y="1248227"/>
            <a:ext cx="8056143" cy="3251201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 рамках деятельности флагманских программ несовершеннолетние </a:t>
            </a:r>
            <a:r>
              <a:rPr lang="ru-RU" sz="2000" b="1" dirty="0" smtClean="0">
                <a:solidFill>
                  <a:srgbClr val="FFC000"/>
                </a:solidFill>
              </a:rPr>
              <a:t>посещают/организовывают/участвуют</a:t>
            </a:r>
            <a:r>
              <a:rPr lang="ru-RU" sz="2000" b="1" dirty="0" smtClean="0">
                <a:solidFill>
                  <a:schemeClr val="bg1"/>
                </a:solidFill>
              </a:rPr>
              <a:t>  </a:t>
            </a:r>
            <a:r>
              <a:rPr lang="ru-RU" sz="2000" b="1" dirty="0" smtClean="0">
                <a:solidFill>
                  <a:schemeClr val="bg1"/>
                </a:solidFill>
              </a:rPr>
              <a:t>в городских, муниципальных и краевых мероприятиях, </a:t>
            </a:r>
            <a:r>
              <a:rPr lang="ru-RU" sz="2000" b="1" dirty="0" smtClean="0">
                <a:solidFill>
                  <a:schemeClr val="bg1"/>
                </a:solidFill>
              </a:rPr>
              <a:t>также </a:t>
            </a:r>
            <a:r>
              <a:rPr lang="ru-RU" sz="2000" b="1" dirty="0" smtClean="0">
                <a:solidFill>
                  <a:srgbClr val="FFC000"/>
                </a:solidFill>
              </a:rPr>
              <a:t>состоят в активах</a:t>
            </a:r>
            <a:r>
              <a:rPr lang="ru-RU" sz="2000" b="1" dirty="0" smtClean="0">
                <a:solidFill>
                  <a:schemeClr val="bg1"/>
                </a:solidFill>
              </a:rPr>
              <a:t> разных направлений центра: </a:t>
            </a:r>
            <a:r>
              <a:rPr lang="ru-RU" sz="2000" b="1" dirty="0" smtClean="0">
                <a:solidFill>
                  <a:schemeClr val="bg1"/>
                </a:solidFill>
              </a:rPr>
              <a:t>волонтёрском</a:t>
            </a:r>
            <a:r>
              <a:rPr lang="ru-RU" sz="2000" b="1" dirty="0" smtClean="0">
                <a:solidFill>
                  <a:schemeClr val="bg1"/>
                </a:solidFill>
              </a:rPr>
              <a:t>, патриотическом, творческом, спортивном </a:t>
            </a:r>
            <a:r>
              <a:rPr lang="ru-RU" sz="2000" b="1" dirty="0" smtClean="0">
                <a:solidFill>
                  <a:schemeClr val="bg1"/>
                </a:solidFill>
              </a:rPr>
              <a:t>и </a:t>
            </a:r>
            <a:r>
              <a:rPr lang="ru-RU" sz="2000" b="1" dirty="0" err="1" smtClean="0">
                <a:solidFill>
                  <a:schemeClr val="bg1"/>
                </a:solidFill>
              </a:rPr>
              <a:t>профориентационном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s://sun9-west.userapi.com/sun9-54/s/v1/ig2/K2B4JbTHhgX59_-FGrcNoajsnrOxrx3NCIiyYNy-n2oUleYMUNLAUIhEm5I3Tws7kjV2hIyjE6fPqDlpEfvmBYZK.jpg?size=1667x1668&amp;quality=96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236" y="3493080"/>
            <a:ext cx="1149350" cy="1150039"/>
          </a:xfrm>
          <a:prstGeom prst="rect">
            <a:avLst/>
          </a:prstGeom>
          <a:noFill/>
        </p:spPr>
      </p:pic>
      <p:pic>
        <p:nvPicPr>
          <p:cNvPr id="11268" name="Picture 4" descr="https://sun9-east.userapi.com/sun9-23/s/v1/ig2/2CObZAgzfQ_J0mg0HF8cnELvzSfSAJop6irde20sa_cf-Ovxp_iQfJwJZX5sAWwiZD7qPIAY_pB_-gaVOF1t1yqE.jpg?size=1667x1668&amp;quality=95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9636" y="3491420"/>
            <a:ext cx="1151010" cy="1151700"/>
          </a:xfrm>
          <a:prstGeom prst="rect">
            <a:avLst/>
          </a:prstGeom>
          <a:noFill/>
        </p:spPr>
      </p:pic>
      <p:pic>
        <p:nvPicPr>
          <p:cNvPr id="11270" name="Picture 6" descr="https://sun9-east.userapi.com/sun9-58/s/v1/ig2/tyamTF2wYDw3cSyuHaSi6pSVKUim2eU1vM9KJmvIcBO5HJco6VmfWnvKYEvPvMMw-HeyvFzMVq1yNCZKjrkokzDm.jpg?size=1667x1668&amp;quality=96&amp;type=albu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5495" y="3484626"/>
            <a:ext cx="1155701" cy="1156395"/>
          </a:xfrm>
          <a:prstGeom prst="rect">
            <a:avLst/>
          </a:prstGeom>
          <a:noFill/>
        </p:spPr>
      </p:pic>
      <p:pic>
        <p:nvPicPr>
          <p:cNvPr id="11272" name="Picture 8" descr="https://sun9-north.userapi.com/sun9-78/s/v1/ig2/00OIKSgKQdaFdloyBVgW43iC9dsjSYx2pS1cPN978uONUD8gyk_h23LgAhoo9I5oTMb3LbYMmGOhWVd5Z35Clv6_.jpg?size=401x401&amp;quality=95&amp;type=albu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7231" y="3479800"/>
            <a:ext cx="1170305" cy="1170305"/>
          </a:xfrm>
          <a:prstGeom prst="rect">
            <a:avLst/>
          </a:prstGeom>
          <a:noFill/>
        </p:spPr>
      </p:pic>
      <p:pic>
        <p:nvPicPr>
          <p:cNvPr id="11274" name="Picture 10" descr="https://sun9-west.userapi.com/sun9-40/s/v1/ig2/Lunl3GEIyxztF48KtEaA1nB7zKACj1tm7XStMCXEyAUFEfTNA7mASncqf3tiG-_qnY3SOSH34LPxss_JIghAMGV7.jpg?size=1539x1539&amp;quality=95&amp;type=albu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44104" y="3486058"/>
            <a:ext cx="1161597" cy="1161597"/>
          </a:xfrm>
          <a:prstGeom prst="rect">
            <a:avLst/>
          </a:prstGeom>
          <a:noFill/>
        </p:spPr>
      </p:pic>
      <p:pic>
        <p:nvPicPr>
          <p:cNvPr id="11276" name="Picture 12" descr="https://sun9-west.userapi.com/sun9-56/s/v1/ig2/HD4wxWBixSFBTvLM38BxR9hp91n0Wt1jSEc3ZJquV9vMM0aN8kzqm8px23fhBekKyoyHuBDJ03Ncnol4ocepccoo.jpg?size=2084x2085&amp;quality=95&amp;type=albu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27729" y="3482340"/>
            <a:ext cx="1167840" cy="1168400"/>
          </a:xfrm>
          <a:prstGeom prst="rect">
            <a:avLst/>
          </a:prstGeom>
          <a:noFill/>
        </p:spPr>
      </p:pic>
      <p:sp>
        <p:nvSpPr>
          <p:cNvPr id="11278" name="AutoShape 14" descr="https://sun9-west.userapi.com/sun9-67/s/v1/ig2/ccs8QhpELFt6M7UL1pRQRJbviUFFpVogZwcki73qEb4qRlhZDz0d6zTsoN2ELL3MDD0b8P8zUE405RnEc6DWN-VE.jpg?size=1667x1668&amp;quality=96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80" name="Picture 16" descr="https://sun9-west.userapi.com/sun9-67/s/v1/ig2/ccs8QhpELFt6M7UL1pRQRJbviUFFpVogZwcki73qEb4qRlhZDz0d6zTsoN2ELL3MDD0b8P8zUE405RnEc6DWN-VE.jpg?size=1667x1668&amp;quality=96&amp;type=album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38058" y="3473828"/>
            <a:ext cx="1190171" cy="119088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Hyhc7rISIO07QGb6DytYpDW2HY50g0u1-YbA__S5MeqMYOHbdJmiZCahz4H7uKBT9LSGR7w1Nyw6Y8rIYX42s8s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3724" y="1566505"/>
            <a:ext cx="1650804" cy="220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a447h53q9ImiY5kXFQi0vLYPsZDpwmQQErTMikuG6j6cT1oDNyX_KuFOF_ErAj9JA9BKYJcnrRWDJ_KEUyaPCET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5379" y="374012"/>
            <a:ext cx="2266017" cy="1506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JmtUdge39vVlnl_u-5xw_iZJ9zD6ZP8sQ3Fk4e85jYtDh7eHKpDznK0pqW2F-D_ksrcD8xqnERo0fD5y9fUZPa_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5380" y="3169400"/>
            <a:ext cx="2267492" cy="1700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80;p15"/>
          <p:cNvSpPr txBox="1">
            <a:spLocks/>
          </p:cNvSpPr>
          <p:nvPr/>
        </p:nvSpPr>
        <p:spPr>
          <a:xfrm>
            <a:off x="360819" y="374012"/>
            <a:ext cx="6566100" cy="6171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b="1" dirty="0" smtClean="0">
                <a:solidFill>
                  <a:schemeClr val="lt1"/>
                </a:solidFill>
              </a:rPr>
              <a:t>КРАЕВЫЕ ПРОЕКТЫ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518985" y="1196772"/>
            <a:ext cx="6017544" cy="3528107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F7D569"/>
                </a:solidFill>
              </a:rPr>
              <a:t>ТИМ «ЮНИОР</a:t>
            </a:r>
            <a:r>
              <a:rPr lang="ru-RU" sz="1600" b="1" dirty="0" smtClean="0">
                <a:solidFill>
                  <a:srgbClr val="F7D569"/>
                </a:solidFill>
              </a:rPr>
              <a:t>»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- </a:t>
            </a:r>
            <a:r>
              <a:rPr lang="ru-RU" sz="1400" b="1" dirty="0">
                <a:solidFill>
                  <a:schemeClr val="bg1"/>
                </a:solidFill>
              </a:rPr>
              <a:t>в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2022 году форум посетило 35 несовершеннолетних из них 1 из числа СОП и 5 подростков из </a:t>
            </a:r>
            <a:r>
              <a:rPr lang="ru-RU" sz="1400" b="1" dirty="0" smtClean="0">
                <a:solidFill>
                  <a:schemeClr val="bg1"/>
                </a:solidFill>
              </a:rPr>
              <a:t>числа ТЖС.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rgbClr val="F7D569"/>
                </a:solidFill>
              </a:rPr>
              <a:t>ЦДП «</a:t>
            </a:r>
            <a:r>
              <a:rPr lang="ru-RU" sz="1600" b="1" dirty="0" err="1" smtClean="0">
                <a:solidFill>
                  <a:srgbClr val="F7D569"/>
                </a:solidFill>
              </a:rPr>
              <a:t>Юнармия</a:t>
            </a:r>
            <a:r>
              <a:rPr lang="ru-RU" sz="1600" b="1" dirty="0" smtClean="0">
                <a:solidFill>
                  <a:srgbClr val="F7D569"/>
                </a:solidFill>
              </a:rPr>
              <a:t>»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- в 2022 году посетило 7 человек из них 3 категории ТЖС.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rgbClr val="F7D569"/>
                </a:solidFill>
              </a:rPr>
              <a:t>Трудовые отряды старшеклассников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-</a:t>
            </a:r>
            <a:r>
              <a:rPr lang="ru-RU" sz="1400" b="1" dirty="0" smtClean="0">
                <a:solidFill>
                  <a:schemeClr val="bg1"/>
                </a:solidFill>
              </a:rPr>
              <a:t> из 140 трудоустроенных подростков около </a:t>
            </a:r>
            <a:r>
              <a:rPr lang="ru-RU" sz="1400" b="1" dirty="0">
                <a:solidFill>
                  <a:schemeClr val="bg1"/>
                </a:solidFill>
              </a:rPr>
              <a:t>3</a:t>
            </a:r>
            <a:r>
              <a:rPr lang="ru-RU" sz="1400" b="1" dirty="0" smtClean="0">
                <a:solidFill>
                  <a:schemeClr val="bg1"/>
                </a:solidFill>
              </a:rPr>
              <a:t>0% составляли подростки категории СОП и ТЖС.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rgbClr val="F7D569"/>
                </a:solidFill>
              </a:rPr>
              <a:t>Региональный инфраструктурный проект «НОВЫЙ</a:t>
            </a:r>
            <a:r>
              <a:rPr lang="ru-RU" sz="1600" b="1" dirty="0">
                <a:solidFill>
                  <a:srgbClr val="F7D569"/>
                </a:solidFill>
              </a:rPr>
              <a:t> </a:t>
            </a:r>
            <a:r>
              <a:rPr lang="ru-RU" sz="1600" b="1" dirty="0" smtClean="0">
                <a:solidFill>
                  <a:srgbClr val="F7D569"/>
                </a:solidFill>
              </a:rPr>
              <a:t>ФАРВАТЕР»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- состав </a:t>
            </a:r>
            <a:r>
              <a:rPr lang="ru-RU" sz="1400" b="1" dirty="0">
                <a:solidFill>
                  <a:schemeClr val="bg1"/>
                </a:solidFill>
              </a:rPr>
              <a:t>муниципальной команды вошел </a:t>
            </a:r>
            <a:r>
              <a:rPr lang="ru-RU" sz="1400" b="1" dirty="0" smtClean="0">
                <a:solidFill>
                  <a:schemeClr val="bg1"/>
                </a:solidFill>
              </a:rPr>
              <a:t>1 несовершеннолетний </a:t>
            </a:r>
            <a:r>
              <a:rPr lang="ru-RU" sz="1400" b="1" dirty="0" smtClean="0">
                <a:solidFill>
                  <a:schemeClr val="bg1"/>
                </a:solidFill>
              </a:rPr>
              <a:t>подросток </a:t>
            </a:r>
            <a:r>
              <a:rPr lang="ru-RU" sz="1400" b="1" dirty="0">
                <a:solidFill>
                  <a:schemeClr val="bg1"/>
                </a:solidFill>
              </a:rPr>
              <a:t>категории </a:t>
            </a:r>
            <a:r>
              <a:rPr lang="ru-RU" sz="1400" b="1" dirty="0" smtClean="0">
                <a:solidFill>
                  <a:schemeClr val="bg1"/>
                </a:solidFill>
              </a:rPr>
              <a:t>СОП.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rgbClr val="F7D569"/>
                </a:solidFill>
              </a:rPr>
              <a:t>Краевой проект «Территория Красноярский край»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- ребята выступали в качестве участников проектных команд.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/>
        </p:nvSpPr>
        <p:spPr>
          <a:xfrm>
            <a:off x="1530761" y="208384"/>
            <a:ext cx="6789000" cy="104641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89999" algn="just" rtl="0"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ТРУДОВЫЕ ОТРЯДЫ </a:t>
            </a:r>
          </a:p>
          <a:p>
            <a:pPr marL="0" lvl="0" indent="89999" algn="just" rtl="0"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ГЛАВЫ ЗАТО Г. ЗЕЛЕНОГОРСК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 rot="21394016">
            <a:off x="7148263" y="1098653"/>
            <a:ext cx="1436858" cy="1072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Google Shape;88;p16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361475">
            <a:off x="7153056" y="2355333"/>
            <a:ext cx="1494000" cy="112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" name="Google Shape;89;p16"/>
          <p:cNvPicPr preferRelativeResize="0"/>
          <p:nvPr/>
        </p:nvPicPr>
        <p:blipFill>
          <a:blip r:embed="rId6">
            <a:alphaModFix amt="87000"/>
          </a:blip>
          <a:stretch>
            <a:fillRect/>
          </a:stretch>
        </p:blipFill>
        <p:spPr>
          <a:xfrm rot="21417385">
            <a:off x="6925214" y="3632735"/>
            <a:ext cx="1538884" cy="115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9754" y="1245533"/>
            <a:ext cx="6493505" cy="358772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В  2022 году </a:t>
            </a:r>
            <a:r>
              <a:rPr lang="ru-RU" sz="2400" b="1" dirty="0" smtClean="0">
                <a:solidFill>
                  <a:srgbClr val="FFC000"/>
                </a:solidFill>
              </a:rPr>
              <a:t>более </a:t>
            </a:r>
            <a:r>
              <a:rPr lang="ru-RU" sz="2400" b="1" dirty="0" smtClean="0">
                <a:solidFill>
                  <a:srgbClr val="FFC000"/>
                </a:solidFill>
              </a:rPr>
              <a:t>52,32% </a:t>
            </a:r>
            <a:r>
              <a:rPr lang="ru-RU" sz="2000" dirty="0" smtClean="0">
                <a:solidFill>
                  <a:schemeClr val="bg1"/>
                </a:solidFill>
              </a:rPr>
              <a:t>рабочих мест </a:t>
            </a:r>
            <a:r>
              <a:rPr lang="ru-RU" sz="2000" dirty="0" smtClean="0">
                <a:solidFill>
                  <a:schemeClr val="bg1"/>
                </a:solidFill>
              </a:rPr>
              <a:t>в </a:t>
            </a:r>
            <a:r>
              <a:rPr lang="ru-RU" sz="2000" dirty="0" smtClean="0">
                <a:solidFill>
                  <a:schemeClr val="bg1"/>
                </a:solidFill>
              </a:rPr>
              <a:t>ТОГГ </a:t>
            </a:r>
            <a:r>
              <a:rPr lang="ru-RU" sz="2000" dirty="0" smtClean="0">
                <a:solidFill>
                  <a:schemeClr val="bg1"/>
                </a:solidFill>
              </a:rPr>
              <a:t>заняли </a:t>
            </a:r>
            <a:r>
              <a:rPr lang="ru-RU" sz="2000" dirty="0" smtClean="0">
                <a:solidFill>
                  <a:schemeClr val="bg1"/>
                </a:solidFill>
              </a:rPr>
              <a:t>несовершеннолетние категорий </a:t>
            </a:r>
            <a:r>
              <a:rPr lang="ru-RU" sz="2000" b="1" dirty="0" smtClean="0">
                <a:solidFill>
                  <a:srgbClr val="FFC000"/>
                </a:solidFill>
              </a:rPr>
              <a:t>СОП (14 чел.) </a:t>
            </a:r>
            <a:r>
              <a:rPr lang="ru-RU" sz="2000" b="1" dirty="0" smtClean="0">
                <a:solidFill>
                  <a:srgbClr val="FFC000"/>
                </a:solidFill>
              </a:rPr>
              <a:t>и </a:t>
            </a:r>
            <a:r>
              <a:rPr lang="ru-RU" sz="2000" b="1" dirty="0" smtClean="0">
                <a:solidFill>
                  <a:srgbClr val="FFC000"/>
                </a:solidFill>
              </a:rPr>
              <a:t>ТЖС (313 чел.)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По </a:t>
            </a:r>
            <a:r>
              <a:rPr lang="ru-RU" sz="2000" dirty="0">
                <a:solidFill>
                  <a:schemeClr val="bg1"/>
                </a:solidFill>
              </a:rPr>
              <a:t>окончанию каждого сезона </a:t>
            </a:r>
            <a:r>
              <a:rPr lang="ru-RU" sz="2000" dirty="0" smtClean="0">
                <a:solidFill>
                  <a:schemeClr val="bg1"/>
                </a:solidFill>
              </a:rPr>
              <a:t> проходило награждение </a:t>
            </a:r>
            <a:r>
              <a:rPr lang="ru-RU" sz="2000" dirty="0">
                <a:solidFill>
                  <a:schemeClr val="bg1"/>
                </a:solidFill>
              </a:rPr>
              <a:t>лучших работников </a:t>
            </a:r>
            <a:r>
              <a:rPr lang="ru-RU" sz="2000" dirty="0" smtClean="0">
                <a:solidFill>
                  <a:schemeClr val="bg1"/>
                </a:solidFill>
              </a:rPr>
              <a:t>ТОГГ,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из </a:t>
            </a:r>
            <a:r>
              <a:rPr lang="ru-RU" sz="2000" b="1" dirty="0">
                <a:solidFill>
                  <a:srgbClr val="FFC000"/>
                </a:solidFill>
              </a:rPr>
              <a:t>100</a:t>
            </a:r>
            <a:r>
              <a:rPr lang="ru-RU" sz="2000" dirty="0">
                <a:solidFill>
                  <a:schemeClr val="bg1"/>
                </a:solidFill>
              </a:rPr>
              <a:t> человек трудоустроенных в сезоне награждалось максимум </a:t>
            </a:r>
            <a:r>
              <a:rPr lang="ru-RU" sz="2000" b="1" dirty="0">
                <a:solidFill>
                  <a:srgbClr val="FFC000"/>
                </a:solidFill>
              </a:rPr>
              <a:t>30 </a:t>
            </a:r>
            <a:r>
              <a:rPr lang="ru-RU" sz="2000" dirty="0">
                <a:solidFill>
                  <a:schemeClr val="bg1"/>
                </a:solidFill>
              </a:rPr>
              <a:t>человек, из них становились лучшими и получали благодарности 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rgbClr val="FFC000"/>
                </a:solidFill>
              </a:rPr>
              <a:t>5-10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подростков (в зависимости от сезона) </a:t>
            </a:r>
            <a:r>
              <a:rPr lang="ru-RU" sz="2000" b="1" dirty="0">
                <a:solidFill>
                  <a:srgbClr val="FFC000"/>
                </a:solidFill>
              </a:rPr>
              <a:t>категории СОП и ТЖС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>
            <a:spLocks noGrp="1"/>
          </p:cNvSpPr>
          <p:nvPr>
            <p:ph type="ctrTitle" idx="4294967295"/>
          </p:nvPr>
        </p:nvSpPr>
        <p:spPr>
          <a:xfrm>
            <a:off x="1098450" y="405950"/>
            <a:ext cx="7336890" cy="6456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780" b="1" dirty="0" smtClean="0"/>
              <a:t>ЛОКАЛЬНЫЕ ИСТОРИИ УСПЕХА</a:t>
            </a:r>
            <a:endParaRPr lang="ru-RU" sz="278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22635" y="1232831"/>
            <a:ext cx="3712206" cy="325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000" b="1" u="sng" dirty="0" smtClean="0"/>
              <a:t>ПРИМЕР № 1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ru-RU" sz="1600" b="1" dirty="0" smtClean="0"/>
              <a:t>РАБОТА В ТОГГ 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ХОРЕОГРАФИЯ 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АКТИВИСТ ФП «МЫ СОЗДАЁМ»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РУКОВОДИТЕЛЬ КОЛЛЕКТИВА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УЧАСТИЕ В МЕРОПРИЯТИХ</a:t>
            </a:r>
          </a:p>
          <a:p>
            <a:pPr algn="ctr"/>
            <a:r>
              <a:rPr lang="ru-RU" sz="1600" b="1" dirty="0" smtClean="0"/>
              <a:t>МЦ, ГОРОДА </a:t>
            </a:r>
            <a:endParaRPr lang="ru-RU" sz="1600" b="1" dirty="0" smtClean="0"/>
          </a:p>
          <a:p>
            <a:r>
              <a:rPr lang="ru-RU" sz="1600" dirty="0" smtClean="0"/>
              <a:t> </a:t>
            </a:r>
            <a:endParaRPr lang="ru-RU" sz="1600" dirty="0" smtClean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852675" y="1217591"/>
            <a:ext cx="3712206" cy="3666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000" b="1" u="sng" dirty="0" smtClean="0"/>
              <a:t>ПРИМЕР № 2</a:t>
            </a:r>
          </a:p>
          <a:p>
            <a:pPr algn="ctr"/>
            <a:endParaRPr lang="ru-RU" sz="2000" b="1" u="sng" dirty="0" smtClean="0"/>
          </a:p>
          <a:p>
            <a:pPr algn="ctr"/>
            <a:r>
              <a:rPr lang="ru-RU" sz="1600" b="1" dirty="0" smtClean="0"/>
              <a:t>РАБОТА В ТОГГ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РАБОТА В ТОС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УЧАСТНИК КРАЕВОГО СЛЁТА ТОС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АКТИВИСТ ФП «МЫ РАЗВИВАЕМ»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УЧАСТНИК КЕЙС-ШКОЛЫ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УЧАСТНИК ПРОЕКТА </a:t>
            </a:r>
          </a:p>
          <a:p>
            <a:pPr algn="ctr"/>
            <a:r>
              <a:rPr lang="ru-RU" sz="1600" b="1" dirty="0" smtClean="0"/>
              <a:t>«НОВЫЙ ФАРВАТЕР»</a:t>
            </a:r>
          </a:p>
          <a:p>
            <a:pPr algn="ctr"/>
            <a:endParaRPr lang="ru-RU" sz="2000" b="1" u="sng" dirty="0" smtClean="0"/>
          </a:p>
          <a:p>
            <a:pPr algn="ctr"/>
            <a:r>
              <a:rPr lang="ru-RU" sz="2000" b="1" u="sng" dirty="0" smtClean="0"/>
              <a:t> </a:t>
            </a:r>
            <a:endParaRPr lang="ru-RU" sz="2000" b="1" u="sng" dirty="0" smtClean="0"/>
          </a:p>
        </p:txBody>
      </p:sp>
      <p:sp>
        <p:nvSpPr>
          <p:cNvPr id="7" name="Стрелка вниз 6"/>
          <p:cNvSpPr/>
          <p:nvPr/>
        </p:nvSpPr>
        <p:spPr>
          <a:xfrm>
            <a:off x="2468880" y="2156460"/>
            <a:ext cx="68580" cy="289560"/>
          </a:xfrm>
          <a:prstGeom prst="down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468880" y="2651760"/>
            <a:ext cx="68580" cy="289560"/>
          </a:xfrm>
          <a:prstGeom prst="down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2484120" y="3627120"/>
            <a:ext cx="68580" cy="289560"/>
          </a:xfrm>
          <a:prstGeom prst="down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2476500" y="3139440"/>
            <a:ext cx="68580" cy="289560"/>
          </a:xfrm>
          <a:prstGeom prst="down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6591300" y="2141220"/>
            <a:ext cx="68580" cy="289560"/>
          </a:xfrm>
          <a:prstGeom prst="down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583680" y="2636520"/>
            <a:ext cx="68580" cy="289560"/>
          </a:xfrm>
          <a:prstGeom prst="down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591300" y="3116580"/>
            <a:ext cx="68580" cy="289560"/>
          </a:xfrm>
          <a:prstGeom prst="down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598920" y="3604260"/>
            <a:ext cx="68580" cy="289560"/>
          </a:xfrm>
          <a:prstGeom prst="down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6606540" y="4091940"/>
            <a:ext cx="68580" cy="289560"/>
          </a:xfrm>
          <a:prstGeom prst="down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3;p20"/>
          <p:cNvSpPr txBox="1">
            <a:spLocks/>
          </p:cNvSpPr>
          <p:nvPr/>
        </p:nvSpPr>
        <p:spPr>
          <a:xfrm>
            <a:off x="1304190" y="184970"/>
            <a:ext cx="6803490" cy="91231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2780" b="1" dirty="0" smtClean="0"/>
              <a:t>ПЛАНИРОВАНИЕ РАБОТЫ </a:t>
            </a:r>
          </a:p>
          <a:p>
            <a:pPr algn="ctr">
              <a:buSzPts val="990"/>
            </a:pPr>
            <a:r>
              <a:rPr lang="ru-RU" sz="2780" b="1" dirty="0" smtClean="0"/>
              <a:t>НА 2023 ГОД</a:t>
            </a:r>
          </a:p>
          <a:p>
            <a:pPr algn="ctr">
              <a:buSzPts val="990"/>
            </a:pPr>
            <a:endParaRPr lang="ru-RU" sz="278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0445" y="1390347"/>
            <a:ext cx="8369426" cy="325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 smtClean="0">
                <a:solidFill>
                  <a:schemeClr val="tx1"/>
                </a:solidFill>
              </a:rPr>
              <a:t>Организация профильных бесед со специалистами МЦ (наставничество). </a:t>
            </a: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Привлечение в качестве активистов </a:t>
            </a:r>
            <a:r>
              <a:rPr lang="en-US" sz="1600" dirty="0" smtClean="0">
                <a:solidFill>
                  <a:schemeClr val="tx1"/>
                </a:solidFill>
              </a:rPr>
              <a:t>=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соорганизаторов</a:t>
            </a:r>
            <a:r>
              <a:rPr lang="ru-RU" sz="1600" dirty="0" smtClean="0">
                <a:solidFill>
                  <a:schemeClr val="tx1"/>
                </a:solidFill>
              </a:rPr>
              <a:t>. </a:t>
            </a: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Привлечение к участию в работе проектных команд. </a:t>
            </a: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Усиление взаимодействия с куратора случая.</a:t>
            </a: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Вовлечение в деятельность ТОГГ, </a:t>
            </a:r>
            <a:r>
              <a:rPr lang="ru-RU" sz="1600" dirty="0" smtClean="0">
                <a:solidFill>
                  <a:schemeClr val="tx1"/>
                </a:solidFill>
              </a:rPr>
              <a:t>ЮНАРМИИ, РДДМ</a:t>
            </a:r>
            <a:r>
              <a:rPr lang="ru-RU" sz="1600" dirty="0" smtClean="0">
                <a:solidFill>
                  <a:schemeClr val="tx1"/>
                </a:solidFill>
              </a:rPr>
              <a:t>. </a:t>
            </a: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Вовлечение в краевые проекты. </a:t>
            </a: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endParaRPr lang="ru-RU" sz="1600" dirty="0">
              <a:solidFill>
                <a:schemeClr val="tx1"/>
              </a:solidFill>
            </a:endParaRPr>
          </a:p>
          <a:p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 rot="16200000">
            <a:off x="530962" y="1468473"/>
            <a:ext cx="68580" cy="289560"/>
          </a:xfrm>
          <a:prstGeom prst="down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6200000">
            <a:off x="535444" y="1936846"/>
            <a:ext cx="68580" cy="289560"/>
          </a:xfrm>
          <a:prstGeom prst="down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6200000">
            <a:off x="526480" y="2411978"/>
            <a:ext cx="68580" cy="289560"/>
          </a:xfrm>
          <a:prstGeom prst="down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524241" y="2887115"/>
            <a:ext cx="68580" cy="289560"/>
          </a:xfrm>
          <a:prstGeom prst="down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6200000">
            <a:off x="528723" y="3389146"/>
            <a:ext cx="68580" cy="289560"/>
          </a:xfrm>
          <a:prstGeom prst="down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6200000">
            <a:off x="526482" y="3877720"/>
            <a:ext cx="68580" cy="289560"/>
          </a:xfrm>
          <a:prstGeom prst="down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Google Shape;143;p20"/>
          <p:cNvSpPr txBox="1">
            <a:spLocks/>
          </p:cNvSpPr>
          <p:nvPr/>
        </p:nvSpPr>
        <p:spPr>
          <a:xfrm>
            <a:off x="4388074" y="4324431"/>
            <a:ext cx="4729058" cy="64426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1800" b="1" u="sng" dirty="0" smtClean="0"/>
              <a:t>СОЗДАЁМ «СИТУАЦИИ УСПЕХА»</a:t>
            </a:r>
            <a:endParaRPr lang="ru-RU" sz="1800" b="1" u="sng" dirty="0" smtClean="0"/>
          </a:p>
          <a:p>
            <a:pPr algn="ctr">
              <a:buSzPts val="990"/>
            </a:pPr>
            <a:endParaRPr lang="ru-RU" sz="2780" b="1" dirty="0"/>
          </a:p>
        </p:txBody>
      </p:sp>
      <p:sp>
        <p:nvSpPr>
          <p:cNvPr id="3078" name="AutoShape 6" descr="https://franchise.lemmex.ru/template/image/packed-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 descr="C:\Users\Specialist-5\Desktop\packed-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7901" y="2419350"/>
            <a:ext cx="2570826" cy="201993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195</Words>
  <Application>Microsoft Office PowerPoint</Application>
  <PresentationFormat>Экран (16:9)</PresentationFormat>
  <Paragraphs>59</Paragraphs>
  <Slides>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Simple Light</vt:lpstr>
      <vt:lpstr>Слайд 1</vt:lpstr>
      <vt:lpstr>ДЕЯТЕЛЬНОСТЬ  МОЛОДЁЖНОГО ЦЕНТРА</vt:lpstr>
      <vt:lpstr>ТИМ «ЮНИОР» - в 2022 году форум посетило 35 несовершеннолетних из них 1 из числа СОП и 5 подростков из числа ТЖС. ЦДП «Юнармия» - в 2022 году посетило 7 человек из них 3 категории ТЖС. Трудовые отряды старшеклассников - из 140 трудоустроенных подростков около 30% составляли подростки категории СОП и ТЖС. Региональный инфраструктурный проект «НОВЫЙ ФАРВАТЕР» - состав муниципальной команды вошел 1 несовершеннолетний подросток категории СОП. Краевой проект «Территория Красноярский край» - ребята выступали в качестве участников проектных команд.</vt:lpstr>
      <vt:lpstr>В  2022 году более 52,32% рабочих мест в ТОГГ заняли несовершеннолетние категорий СОП (14 чел.) и ТЖС (313 чел.).  По окончанию каждого сезона  проходило награждение лучших работников ТОГГ,  из 100 человек трудоустроенных в сезоне награждалось максимум 30 человек, из них становились лучшими и получали благодарности  5-10 подростков (в зависимости от сезона) категории СОП и ТЖС.</vt:lpstr>
      <vt:lpstr>ЛОКАЛЬНЫЕ ИСТОРИИ УСПЕХА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ТРУДОВЫЕ ОТРЯДЫ  ГЛАВЫ ЗАТО Г. ЗЕЛЕНОГОРСК.</dc:title>
  <dc:creator>Specialist-5</dc:creator>
  <cp:lastModifiedBy>Specialist-5</cp:lastModifiedBy>
  <cp:revision>117</cp:revision>
  <dcterms:modified xsi:type="dcterms:W3CDTF">2023-02-09T05:05:25Z</dcterms:modified>
</cp:coreProperties>
</file>