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3" r:id="rId1"/>
    <p:sldMasterId id="2147483721" r:id="rId2"/>
    <p:sldMasterId id="2147483740" r:id="rId3"/>
  </p:sldMasterIdLst>
  <p:notesMasterIdLst>
    <p:notesMasterId r:id="rId19"/>
  </p:notesMasterIdLst>
  <p:sldIdLst>
    <p:sldId id="831" r:id="rId4"/>
    <p:sldId id="709" r:id="rId5"/>
    <p:sldId id="833" r:id="rId6"/>
    <p:sldId id="835" r:id="rId7"/>
    <p:sldId id="844" r:id="rId8"/>
    <p:sldId id="765" r:id="rId9"/>
    <p:sldId id="842" r:id="rId10"/>
    <p:sldId id="838" r:id="rId11"/>
    <p:sldId id="840" r:id="rId12"/>
    <p:sldId id="839" r:id="rId13"/>
    <p:sldId id="802" r:id="rId14"/>
    <p:sldId id="804" r:id="rId15"/>
    <p:sldId id="763" r:id="rId16"/>
    <p:sldId id="828" r:id="rId17"/>
    <p:sldId id="841" r:id="rId18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E46C0A"/>
    <a:srgbClr val="3D91D7"/>
    <a:srgbClr val="0066CC"/>
    <a:srgbClr val="0D7189"/>
    <a:srgbClr val="996600"/>
    <a:srgbClr val="00CC99"/>
    <a:srgbClr val="3F5A85"/>
    <a:srgbClr val="485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7319" autoAdjust="0"/>
  </p:normalViewPr>
  <p:slideViewPr>
    <p:cSldViewPr>
      <p:cViewPr>
        <p:scale>
          <a:sx n="123" d="100"/>
          <a:sy n="123" d="100"/>
        </p:scale>
        <p:origin x="-414" y="-42"/>
      </p:cViewPr>
      <p:guideLst>
        <p:guide orient="horz" pos="2845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48359-07F3-43C1-9CB8-F18BEBAC934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A9929-79AD-458F-A815-60435C65E3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61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9929-79AD-458F-A815-60435C65E30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1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9929-79AD-458F-A815-60435C65E30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3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385763"/>
            <a:ext cx="3429000" cy="1928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9929-79AD-458F-A815-60435C65E30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6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9929-79AD-458F-A815-60435C65E30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28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9929-79AD-458F-A815-60435C65E30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28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385763"/>
            <a:ext cx="3429000" cy="1928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9929-79AD-458F-A815-60435C65E30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9929-79AD-458F-A815-60435C65E30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31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385763"/>
            <a:ext cx="3429000" cy="1928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9929-79AD-458F-A815-60435C65E30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6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4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0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83458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F61D-8350-4787-B3C9-4CBE25336C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08960" y="4783458"/>
            <a:ext cx="292608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3680" y="4783458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9313B-EE48-4504-9E20-2A3D015F3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40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49244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FB20-2012-48B4-95C9-B9D3BB36E021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1FF-802C-4917-949D-A647A5038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293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8"/>
            <a:ext cx="7772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3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23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4422" y="713"/>
            <a:ext cx="7455154" cy="492443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2782" y="1292735"/>
            <a:ext cx="8298434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66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7436" y="138303"/>
            <a:ext cx="1421015" cy="461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8"/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" y="3"/>
            <a:ext cx="4571977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8"/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4571977" y="5143499"/>
                </a:moveTo>
                <a:lnTo>
                  <a:pt x="4571977" y="0"/>
                </a:lnTo>
                <a:lnTo>
                  <a:pt x="0" y="0"/>
                </a:lnTo>
                <a:lnTo>
                  <a:pt x="0" y="5143499"/>
                </a:lnTo>
                <a:lnTo>
                  <a:pt x="4571977" y="5143499"/>
                </a:lnTo>
                <a:close/>
              </a:path>
            </a:pathLst>
          </a:custGeom>
          <a:solidFill>
            <a:srgbClr val="5F7492">
              <a:alpha val="50195"/>
            </a:srgbClr>
          </a:solidFill>
        </p:spPr>
        <p:txBody>
          <a:bodyPr wrap="square" lIns="0" tIns="0" rIns="0" bIns="0" rtlCol="0"/>
          <a:lstStyle/>
          <a:p>
            <a:pPr defTabSz="914378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4422" y="713"/>
            <a:ext cx="7455154" cy="492443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36297" y="1413763"/>
            <a:ext cx="395033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8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8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4422" y="713"/>
            <a:ext cx="7455154" cy="492443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8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8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6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7434" y="138303"/>
            <a:ext cx="1421015" cy="461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4571977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4571977" y="5143499"/>
                </a:moveTo>
                <a:lnTo>
                  <a:pt x="4571977" y="0"/>
                </a:lnTo>
                <a:lnTo>
                  <a:pt x="0" y="0"/>
                </a:lnTo>
                <a:lnTo>
                  <a:pt x="0" y="5143499"/>
                </a:lnTo>
                <a:lnTo>
                  <a:pt x="4571977" y="5143499"/>
                </a:lnTo>
                <a:close/>
              </a:path>
            </a:pathLst>
          </a:custGeom>
          <a:solidFill>
            <a:srgbClr val="5F7492">
              <a:alpha val="50195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36295" y="1413763"/>
            <a:ext cx="3950335" cy="2998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0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3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7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9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0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7434" y="138303"/>
            <a:ext cx="1421015" cy="461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4571977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4571977" y="5143499"/>
                </a:moveTo>
                <a:lnTo>
                  <a:pt x="4571977" y="0"/>
                </a:lnTo>
                <a:lnTo>
                  <a:pt x="0" y="0"/>
                </a:lnTo>
                <a:lnTo>
                  <a:pt x="0" y="5143499"/>
                </a:lnTo>
                <a:lnTo>
                  <a:pt x="4571977" y="5143499"/>
                </a:lnTo>
                <a:close/>
              </a:path>
            </a:pathLst>
          </a:custGeom>
          <a:solidFill>
            <a:srgbClr val="5F7492">
              <a:alpha val="50195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36295" y="1413763"/>
            <a:ext cx="3950335" cy="2998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3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7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4422" y="711"/>
            <a:ext cx="7455154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2782" y="1292733"/>
            <a:ext cx="8298434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5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4422" y="711"/>
            <a:ext cx="7455154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2782" y="1292733"/>
            <a:ext cx="8298434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8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33" r:id="rId6"/>
    <p:sldLayoutId id="2147483856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4422" y="714"/>
            <a:ext cx="745515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2782" y="1292736"/>
            <a:ext cx="82984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378"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9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8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8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8142" y="-4282"/>
            <a:ext cx="3845858" cy="5163017"/>
          </a:xfrm>
          <a:custGeom>
            <a:avLst/>
            <a:gdLst>
              <a:gd name="connsiteX0" fmla="*/ 0 w 2590800"/>
              <a:gd name="connsiteY0" fmla="*/ 0 h 5145088"/>
              <a:gd name="connsiteX1" fmla="*/ 2590800 w 2590800"/>
              <a:gd name="connsiteY1" fmla="*/ 0 h 5145088"/>
              <a:gd name="connsiteX2" fmla="*/ 2590800 w 2590800"/>
              <a:gd name="connsiteY2" fmla="*/ 5145088 h 5145088"/>
              <a:gd name="connsiteX3" fmla="*/ 0 w 2590800"/>
              <a:gd name="connsiteY3" fmla="*/ 5145088 h 5145088"/>
              <a:gd name="connsiteX4" fmla="*/ 0 w 2590800"/>
              <a:gd name="connsiteY4" fmla="*/ 0 h 5145088"/>
              <a:gd name="connsiteX0" fmla="*/ 1255058 w 3845858"/>
              <a:gd name="connsiteY0" fmla="*/ 0 h 5163017"/>
              <a:gd name="connsiteX1" fmla="*/ 3845858 w 3845858"/>
              <a:gd name="connsiteY1" fmla="*/ 0 h 5163017"/>
              <a:gd name="connsiteX2" fmla="*/ 3845858 w 3845858"/>
              <a:gd name="connsiteY2" fmla="*/ 5145088 h 5163017"/>
              <a:gd name="connsiteX3" fmla="*/ 0 w 3845858"/>
              <a:gd name="connsiteY3" fmla="*/ 5163017 h 5163017"/>
              <a:gd name="connsiteX4" fmla="*/ 1255058 w 3845858"/>
              <a:gd name="connsiteY4" fmla="*/ 0 h 5163017"/>
              <a:gd name="connsiteX0" fmla="*/ 1694329 w 3845858"/>
              <a:gd name="connsiteY0" fmla="*/ 0 h 5163017"/>
              <a:gd name="connsiteX1" fmla="*/ 3845858 w 3845858"/>
              <a:gd name="connsiteY1" fmla="*/ 0 h 5163017"/>
              <a:gd name="connsiteX2" fmla="*/ 3845858 w 3845858"/>
              <a:gd name="connsiteY2" fmla="*/ 5145088 h 5163017"/>
              <a:gd name="connsiteX3" fmla="*/ 0 w 3845858"/>
              <a:gd name="connsiteY3" fmla="*/ 5163017 h 5163017"/>
              <a:gd name="connsiteX4" fmla="*/ 1694329 w 3845858"/>
              <a:gd name="connsiteY4" fmla="*/ 0 h 516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858" h="5163017">
                <a:moveTo>
                  <a:pt x="1694329" y="0"/>
                </a:moveTo>
                <a:lnTo>
                  <a:pt x="3845858" y="0"/>
                </a:lnTo>
                <a:lnTo>
                  <a:pt x="3845858" y="5145088"/>
                </a:lnTo>
                <a:lnTo>
                  <a:pt x="0" y="5163017"/>
                </a:lnTo>
                <a:lnTo>
                  <a:pt x="1694329" y="0"/>
                </a:lnTo>
                <a:close/>
              </a:path>
            </a:pathLst>
          </a:custGeom>
          <a:gradFill flip="none" rotWithShape="1">
            <a:gsLst>
              <a:gs pos="0">
                <a:srgbClr val="0D7189"/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07385" y="481914"/>
            <a:ext cx="49530" cy="576580"/>
          </a:xfrm>
          <a:custGeom>
            <a:avLst/>
            <a:gdLst/>
            <a:ahLst/>
            <a:cxnLst/>
            <a:rect l="l" t="t" r="r" b="b"/>
            <a:pathLst>
              <a:path w="49529" h="576580">
                <a:moveTo>
                  <a:pt x="0" y="575995"/>
                </a:moveTo>
                <a:lnTo>
                  <a:pt x="49275" y="575995"/>
                </a:lnTo>
                <a:lnTo>
                  <a:pt x="49275" y="0"/>
                </a:lnTo>
                <a:lnTo>
                  <a:pt x="0" y="0"/>
                </a:lnTo>
                <a:lnTo>
                  <a:pt x="0" y="5759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0"/>
            <a:ext cx="1008112" cy="770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438"/>
            <a:ext cx="3846513" cy="499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9695" y="1028968"/>
            <a:ext cx="6120680" cy="1751761"/>
          </a:xfrm>
          <a:prstGeom prst="rect">
            <a:avLst/>
          </a:prstGeom>
        </p:spPr>
        <p:txBody>
          <a:bodyPr vert="horz" wrap="square" lIns="0" tIns="271779" rIns="0" bIns="0" rtlCol="0">
            <a:spAutoFit/>
          </a:bodyPr>
          <a:lstStyle/>
          <a:p>
            <a:pPr marL="449580" marR="5080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О выстраивании системы психологического сопровождения детей и их семей в образовательных учреждениях города</a:t>
            </a:r>
            <a:endParaRPr lang="ru-RU" sz="2400" b="1" spc="-5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3867893"/>
            <a:ext cx="429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cs typeface="Arial" panose="020B0604020202020204" pitchFamily="34" charset="0"/>
              </a:rPr>
              <a:t>Маслова Г.И.</a:t>
            </a:r>
          </a:p>
          <a:p>
            <a:r>
              <a:rPr lang="ru-RU" sz="1200" dirty="0" smtClean="0">
                <a:cs typeface="Arial" panose="020B0604020202020204" pitchFamily="34" charset="0"/>
              </a:rPr>
              <a:t>Управление образования Администрации ЗАТО г. Зеленогорск</a:t>
            </a:r>
            <a:endParaRPr lang="ru-RU" sz="1200" dirty="0">
              <a:cs typeface="Arial" panose="020B0604020202020204" pitchFamily="34" charset="0"/>
            </a:endParaRPr>
          </a:p>
        </p:txBody>
      </p:sp>
      <p:pic>
        <p:nvPicPr>
          <p:cNvPr id="2050" name="Picture 2" descr="F:\Светлана\Светлана\Все ЭСКИЗЫ\Все ЭСКИЗЫ\ЛОГОТИПЫ ВСЯКИЕ\!!!!Zelenogorsk_GUIDELINE pri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27" y="405621"/>
            <a:ext cx="1551045" cy="10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rtist.GUOGMC\Desktop\1618398508_9-funart_pro-p-uchitel-i-uchenik-deti-krasivo-foto-9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"/>
          <a:stretch/>
        </p:blipFill>
        <p:spPr bwMode="auto">
          <a:xfrm>
            <a:off x="4289683" y="2322371"/>
            <a:ext cx="4816953" cy="28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"/>
          <a:stretch/>
        </p:blipFill>
        <p:spPr>
          <a:xfrm>
            <a:off x="4211960" y="40975"/>
            <a:ext cx="4932040" cy="51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36096" y="2715766"/>
            <a:ext cx="2808312" cy="2299613"/>
          </a:xfrm>
          <a:prstGeom prst="rect">
            <a:avLst/>
          </a:prstGeom>
          <a:noFill/>
          <a:ln w="952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3147814"/>
            <a:ext cx="33843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55</a:t>
            </a:r>
            <a:r>
              <a:rPr lang="ru-RU" b="1" dirty="0" smtClean="0"/>
              <a:t>  учителей–логопедов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29</a:t>
            </a:r>
            <a:r>
              <a:rPr lang="ru-RU" b="1" dirty="0" smtClean="0"/>
              <a:t>  педагогов–психологов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38</a:t>
            </a:r>
            <a:r>
              <a:rPr lang="ru-RU" b="1" dirty="0" smtClean="0"/>
              <a:t>  учителей–дефектологов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9</a:t>
            </a:r>
            <a:r>
              <a:rPr lang="ru-RU" sz="1600" b="1" dirty="0" smtClean="0"/>
              <a:t> </a:t>
            </a:r>
            <a:r>
              <a:rPr lang="ru-RU" b="1" dirty="0" smtClean="0"/>
              <a:t> социальных педагогов</a:t>
            </a:r>
            <a:endParaRPr lang="ru-RU" b="1" dirty="0"/>
          </a:p>
        </p:txBody>
      </p:sp>
      <p:pic>
        <p:nvPicPr>
          <p:cNvPr id="1026" name="Picture 2" descr="C:\Users\vedernikova\Desktop\20191128_132649.jpg"/>
          <p:cNvPicPr>
            <a:picLocks noChangeAspect="1" noChangeArrowheads="1"/>
          </p:cNvPicPr>
          <p:nvPr/>
        </p:nvPicPr>
        <p:blipFill rotWithShape="1">
          <a:blip r:embed="rId3" cstate="print"/>
          <a:srcRect b="32148"/>
          <a:stretch/>
        </p:blipFill>
        <p:spPr bwMode="auto">
          <a:xfrm>
            <a:off x="5292088" y="2772678"/>
            <a:ext cx="2808304" cy="229380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2760760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РЕСУРСЫ СПЕЦИАЛИСТОВ  </a:t>
            </a:r>
          </a:p>
          <a:p>
            <a:r>
              <a:rPr lang="ru-RU" b="1" dirty="0" smtClean="0"/>
              <a:t>СОПРОВОЖДЕНИЯ В Д/С И ШКОЛАХ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697707"/>
              </p:ext>
            </p:extLst>
          </p:nvPr>
        </p:nvGraphicFramePr>
        <p:xfrm>
          <a:off x="8324160" y="129486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571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1720" y="195486"/>
            <a:ext cx="44863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СОПРОВОЖДЕНИЕ ДЕТЕЙ С ОВЗ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В ОБРАЗОВАТЕЛЬНЫХ УЧРЕЖДЕНИЯХ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987574"/>
            <a:ext cx="28803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14 </a:t>
            </a:r>
            <a:r>
              <a:rPr lang="ru-RU" b="1" dirty="0" smtClean="0"/>
              <a:t>педагогов-психологов</a:t>
            </a:r>
          </a:p>
          <a:p>
            <a:r>
              <a:rPr lang="ru-RU" b="1" dirty="0" smtClean="0"/>
              <a:t> </a:t>
            </a:r>
            <a:r>
              <a:rPr lang="ru-RU" b="1" dirty="0"/>
              <a:t>в 15 д/с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4406" y="987574"/>
            <a:ext cx="2520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15 </a:t>
            </a:r>
            <a:r>
              <a:rPr lang="ru-RU" b="1" dirty="0"/>
              <a:t>педагогов-психологов в </a:t>
            </a:r>
            <a:r>
              <a:rPr lang="ru-RU" b="1" dirty="0" smtClean="0"/>
              <a:t>9 школах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37961" y="964926"/>
            <a:ext cx="2583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На 1 </a:t>
            </a:r>
            <a:r>
              <a:rPr lang="ru-RU" sz="2000" b="1" dirty="0" smtClean="0"/>
              <a:t>педагога-психолога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405 </a:t>
            </a:r>
            <a:r>
              <a:rPr lang="ru-RU" sz="2000" b="1" dirty="0" smtClean="0"/>
              <a:t>учащихся, без учета детей с ОВЗ</a:t>
            </a:r>
            <a:endParaRPr lang="ru-RU" b="1" dirty="0"/>
          </a:p>
        </p:txBody>
      </p:sp>
      <p:pic>
        <p:nvPicPr>
          <p:cNvPr id="3074" name="Picture 2" descr="F:\Светлана\Светлана\Все ЭСКИЗЫ\Все ЭСКИЗЫ\ААОбразование\2021\Августовская конференция 2021\Пиктограммы новые\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101" y="3709511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95536" y="2859782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5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150"/>
            <a:ext cx="910232" cy="69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2546"/>
            <a:ext cx="8892480" cy="783670"/>
          </a:xfrm>
        </p:spPr>
        <p:txBody>
          <a:bodyPr/>
          <a:lstStyle/>
          <a:p>
            <a:pPr algn="ctr"/>
            <a:r>
              <a:rPr lang="ru-RU" sz="2400" b="1" kern="12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n-ea"/>
              </a:rPr>
              <a:t/>
            </a:r>
            <a:br>
              <a:rPr lang="ru-RU" sz="2400" b="1" kern="12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n-ea"/>
              </a:rPr>
            </a:br>
            <a:r>
              <a:rPr lang="en-US" sz="2400" b="1" kern="12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n-ea"/>
              </a:rPr>
              <a:t>МУНИЦИПАЛЬНАЯ МОДЕЛЬ ПСИХОЛОГИЧЕСКОЙ СЛУЖБЫ</a:t>
            </a:r>
            <a:endParaRPr lang="ru-RU" sz="2400" b="1" kern="1200" dirty="0">
              <a:solidFill>
                <a:schemeClr val="accent6">
                  <a:lumMod val="75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038238" y="2200624"/>
            <a:ext cx="1368152" cy="432048"/>
          </a:xfrm>
          <a:prstGeom prst="rect">
            <a:avLst/>
          </a:prstGeom>
        </p:spPr>
        <p:txBody>
          <a:bodyPr wrap="square" lIns="68579" tIns="34289" rIns="68579" bIns="34289">
            <a:noAutofit/>
          </a:bodyPr>
          <a:lstStyle/>
          <a:p>
            <a:pPr fontAlgn="base" hangingPunct="0">
              <a:defRPr/>
            </a:pPr>
            <a:endParaRPr lang="ru-RU" sz="1200" kern="0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fontAlgn="base" hangingPunct="0">
              <a:defRPr/>
            </a:pPr>
            <a:endParaRPr lang="ru-RU" sz="1200" kern="0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fontAlgn="base" hangingPunct="0">
              <a:defRPr/>
            </a:pPr>
            <a:endParaRPr lang="ru-RU" sz="1600" kern="0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fontAlgn="base" hangingPunct="0">
              <a:defRPr/>
            </a:pPr>
            <a:endParaRPr lang="ru-RU" sz="1200" kern="0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285743" indent="-285743" fontAlgn="base" hangingPunct="0">
              <a:buFontTx/>
              <a:buChar char="-"/>
              <a:defRPr/>
            </a:pPr>
            <a:endParaRPr lang="ru-RU" sz="1600" kern="0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285743" indent="-285743" fontAlgn="base" hangingPunct="0">
              <a:buFontTx/>
              <a:buChar char="-"/>
              <a:defRPr/>
            </a:pPr>
            <a:endParaRPr lang="ru-RU" sz="1600" kern="0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950506" y="2293469"/>
            <a:ext cx="1368152" cy="432048"/>
          </a:xfrm>
          <a:prstGeom prst="rect">
            <a:avLst/>
          </a:prstGeom>
        </p:spPr>
        <p:txBody>
          <a:bodyPr wrap="square" lIns="68579" tIns="34289" rIns="68579" bIns="34289">
            <a:noAutofit/>
          </a:bodyPr>
          <a:lstStyle/>
          <a:p>
            <a:pPr fontAlgn="base" hangingPunct="0">
              <a:defRPr/>
            </a:pPr>
            <a:endParaRPr lang="ru-RU" sz="1600" kern="0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fontAlgn="base" hangingPunct="0">
              <a:defRPr/>
            </a:pPr>
            <a:endParaRPr lang="ru-RU" sz="1200" kern="0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fontAlgn="base" hangingPunct="0">
              <a:defRPr/>
            </a:pPr>
            <a:endParaRPr lang="ru-RU" sz="1200" kern="0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fontAlgn="base" hangingPunct="0">
              <a:defRPr/>
            </a:pPr>
            <a:endParaRPr lang="ru-RU" sz="1600" kern="0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285743" indent="-285743" fontAlgn="base" hangingPunct="0">
              <a:defRPr/>
            </a:pPr>
            <a:endParaRPr lang="ru-RU" sz="1600" b="1" kern="0" dirty="0" smtClean="0">
              <a:solidFill>
                <a:prstClr val="black"/>
              </a:solidFill>
              <a:cs typeface="Arial" panose="020B0604020202020204"/>
            </a:endParaRPr>
          </a:p>
          <a:p>
            <a:pPr marL="285743" indent="-285743" fontAlgn="base" hangingPunct="0">
              <a:buFontTx/>
              <a:buChar char="-"/>
              <a:defRPr/>
            </a:pPr>
            <a:endParaRPr lang="ru-RU" sz="1600" kern="0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6804" name="AutoShape 4" descr="https://apf.mail.ru/cgi-bin/readmsg?id=16296997351862809254;0;10&amp;exif=1&amp;full=1&amp;x-email=olga.kitaeva%40inbox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27984" y="1026130"/>
            <a:ext cx="0" cy="3456384"/>
          </a:xfrm>
          <a:prstGeom prst="line">
            <a:avLst/>
          </a:prstGeom>
          <a:ln w="127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966907" y="3555640"/>
            <a:ext cx="45719" cy="1536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/>
          <a:stretch/>
        </p:blipFill>
        <p:spPr bwMode="auto">
          <a:xfrm>
            <a:off x="0" y="4686300"/>
            <a:ext cx="91413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Объект 5"/>
          <p:cNvSpPr>
            <a:spLocks noGrp="1"/>
          </p:cNvSpPr>
          <p:nvPr/>
        </p:nvSpPr>
        <p:spPr>
          <a:xfrm>
            <a:off x="114453" y="677484"/>
            <a:ext cx="9001000" cy="431574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Структурные компоненты МПС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</a:t>
            </a: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Учреждения-партнеры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6512" y="1066194"/>
            <a:ext cx="4269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Территориальная</a:t>
            </a:r>
            <a:r>
              <a:rPr lang="en-US" b="1" dirty="0" smtClean="0"/>
              <a:t> ПМПК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Опорные</a:t>
            </a:r>
            <a:r>
              <a:rPr lang="en-US" dirty="0" smtClean="0"/>
              <a:t> </a:t>
            </a:r>
            <a:r>
              <a:rPr lang="en-US" dirty="0" err="1" smtClean="0"/>
              <a:t>учреждения</a:t>
            </a:r>
            <a:r>
              <a:rPr lang="en-US" dirty="0" smtClean="0"/>
              <a:t> МПС (д/с 17, </a:t>
            </a:r>
            <a:r>
              <a:rPr lang="en-US" dirty="0" err="1" smtClean="0"/>
              <a:t>школа</a:t>
            </a:r>
            <a:r>
              <a:rPr lang="en-US" dirty="0" smtClean="0"/>
              <a:t> 175)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Ресурсный</a:t>
            </a:r>
            <a:r>
              <a:rPr lang="en-US" dirty="0" smtClean="0"/>
              <a:t> </a:t>
            </a:r>
            <a:r>
              <a:rPr lang="en-US" dirty="0" err="1" smtClean="0"/>
              <a:t>центр</a:t>
            </a:r>
            <a:r>
              <a:rPr lang="en-US" dirty="0" smtClean="0"/>
              <a:t> </a:t>
            </a:r>
            <a:r>
              <a:rPr lang="en-US" dirty="0" err="1" smtClean="0"/>
              <a:t>школы</a:t>
            </a:r>
            <a:r>
              <a:rPr lang="en-US" dirty="0" smtClean="0"/>
              <a:t> 163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Муниципальный</a:t>
            </a:r>
            <a:r>
              <a:rPr lang="en-US" dirty="0" smtClean="0"/>
              <a:t> </a:t>
            </a:r>
            <a:r>
              <a:rPr lang="en-US" dirty="0" err="1" smtClean="0"/>
              <a:t>Кризисный</a:t>
            </a:r>
            <a:r>
              <a:rPr lang="en-US" dirty="0" smtClean="0"/>
              <a:t> </a:t>
            </a:r>
            <a:r>
              <a:rPr lang="en-US" dirty="0" err="1" smtClean="0"/>
              <a:t>совет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Городские</a:t>
            </a:r>
            <a:r>
              <a:rPr lang="en-US" dirty="0" smtClean="0"/>
              <a:t> </a:t>
            </a:r>
            <a:r>
              <a:rPr lang="en-US" dirty="0" err="1" smtClean="0"/>
              <a:t>базовые</a:t>
            </a:r>
            <a:r>
              <a:rPr lang="en-US" dirty="0" smtClean="0"/>
              <a:t> </a:t>
            </a:r>
            <a:r>
              <a:rPr lang="en-US" dirty="0" err="1" smtClean="0"/>
              <a:t>площадки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П</a:t>
            </a:r>
            <a:r>
              <a:rPr lang="ru-RU" b="1" dirty="0" err="1" smtClean="0"/>
              <a:t>сихологические</a:t>
            </a:r>
            <a:r>
              <a:rPr lang="ru-RU" b="1" dirty="0" smtClean="0"/>
              <a:t> службы </a:t>
            </a:r>
            <a:r>
              <a:rPr lang="en-US" b="1" dirty="0" err="1" smtClean="0"/>
              <a:t>школ</a:t>
            </a:r>
            <a:r>
              <a:rPr lang="en-US" b="1" dirty="0" smtClean="0"/>
              <a:t> и </a:t>
            </a:r>
            <a:r>
              <a:rPr lang="ru-RU" b="1" dirty="0" smtClean="0"/>
              <a:t>д/с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Службы</a:t>
            </a:r>
            <a:r>
              <a:rPr lang="en-US" dirty="0" smtClean="0"/>
              <a:t> </a:t>
            </a:r>
            <a:r>
              <a:rPr lang="en-US" dirty="0" err="1" smtClean="0"/>
              <a:t>медиации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Консультационные</a:t>
            </a:r>
            <a:r>
              <a:rPr lang="en-US" dirty="0" smtClean="0"/>
              <a:t> </a:t>
            </a:r>
            <a:r>
              <a:rPr lang="en-US" dirty="0" err="1" smtClean="0"/>
              <a:t>пункты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ПМПк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УДО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971011" y="1046162"/>
            <a:ext cx="39123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КДНиЗП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Отдел</a:t>
            </a:r>
            <a:r>
              <a:rPr lang="en-US" dirty="0" smtClean="0"/>
              <a:t> </a:t>
            </a:r>
            <a:r>
              <a:rPr lang="en-US" dirty="0" err="1" smtClean="0"/>
              <a:t>опеки</a:t>
            </a:r>
            <a:r>
              <a:rPr lang="en-US" dirty="0" smtClean="0"/>
              <a:t> и </a:t>
            </a:r>
            <a:r>
              <a:rPr lang="en-US" dirty="0" err="1" smtClean="0"/>
              <a:t>попучительства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Центр</a:t>
            </a:r>
            <a:r>
              <a:rPr lang="en-US" dirty="0" smtClean="0"/>
              <a:t> </a:t>
            </a:r>
            <a:r>
              <a:rPr lang="en-US" dirty="0" err="1" smtClean="0"/>
              <a:t>семьи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en-US" dirty="0" err="1" smtClean="0"/>
              <a:t>Зеленогорский</a:t>
            </a:r>
            <a:r>
              <a:rPr lang="ru-RU" dirty="0" smtClean="0"/>
              <a:t>»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Молодежный</a:t>
            </a:r>
            <a:r>
              <a:rPr lang="en-US" dirty="0" smtClean="0"/>
              <a:t> </a:t>
            </a:r>
            <a:r>
              <a:rPr lang="en-US" dirty="0" err="1" smtClean="0"/>
              <a:t>центр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ЦПМПС </a:t>
            </a:r>
            <a:r>
              <a:rPr lang="en-US" dirty="0" err="1" smtClean="0"/>
              <a:t>Зеленогорской</a:t>
            </a:r>
            <a:r>
              <a:rPr lang="en-US" dirty="0" smtClean="0"/>
              <a:t> </a:t>
            </a:r>
            <a:r>
              <a:rPr lang="en-US" dirty="0" err="1" smtClean="0"/>
              <a:t>школы-интернат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Учреждения</a:t>
            </a:r>
            <a:r>
              <a:rPr lang="en-US" dirty="0" smtClean="0"/>
              <a:t> </a:t>
            </a:r>
            <a:r>
              <a:rPr lang="en-US" dirty="0" err="1" smtClean="0"/>
              <a:t>культуры</a:t>
            </a:r>
            <a:r>
              <a:rPr lang="en-US" dirty="0" smtClean="0"/>
              <a:t>, </a:t>
            </a:r>
            <a:r>
              <a:rPr lang="en-US" dirty="0" err="1" smtClean="0"/>
              <a:t>спорта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КБ № 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ТО КГКУ </a:t>
            </a:r>
            <a:r>
              <a:rPr lang="ru-RU" dirty="0" smtClean="0"/>
              <a:t>«</a:t>
            </a:r>
            <a:r>
              <a:rPr lang="en-US" dirty="0" smtClean="0"/>
              <a:t>УСЗН</a:t>
            </a:r>
            <a:r>
              <a:rPr lang="ru-RU" dirty="0" smtClean="0"/>
              <a:t>»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ОДН ОМВД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НКО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615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2454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548"/>
            <a:ext cx="10112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7"/>
          <p:cNvSpPr txBox="1">
            <a:spLocks/>
          </p:cNvSpPr>
          <p:nvPr/>
        </p:nvSpPr>
        <p:spPr>
          <a:xfrm>
            <a:off x="251520" y="200473"/>
            <a:ext cx="8064896" cy="444500"/>
          </a:xfrm>
          <a:prstGeom prst="rect">
            <a:avLst/>
          </a:prstGeom>
        </p:spPr>
        <p:txBody>
          <a:bodyPr lIns="91438" tIns="13335" rIns="91438" bIns="45719" rtlCol="0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b="1" kern="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ФЕДЕРАЛЬНАЯ </a:t>
            </a: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РАБОЧАЯ ПРОГРАММА ВОСПИТАНИЯ</a:t>
            </a:r>
            <a:endParaRPr lang="ru-RU" sz="2400" b="1" kern="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1386345" y="750961"/>
            <a:ext cx="2810659" cy="87139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pPr algn="ctr"/>
            <a:r>
              <a:rPr lang="ru-RU" b="1" dirty="0" smtClean="0">
                <a:solidFill>
                  <a:srgbClr val="0D7189"/>
                </a:solidFill>
                <a:cs typeface="Arial" panose="020B0604020202020204"/>
              </a:rPr>
              <a:t>УРОЧНАЯ/ВНЕУРОЧНАЯ</a:t>
            </a:r>
          </a:p>
          <a:p>
            <a:pPr algn="ctr"/>
            <a:r>
              <a:rPr lang="ru-RU" b="1" dirty="0" smtClean="0">
                <a:solidFill>
                  <a:srgbClr val="0D7189"/>
                </a:solidFill>
                <a:cs typeface="Arial" panose="020B0604020202020204"/>
              </a:rPr>
              <a:t>ДЕЯТЕЛЬНОСТЬ</a:t>
            </a:r>
          </a:p>
          <a:p>
            <a:pPr>
              <a:defRPr/>
            </a:pPr>
            <a:endParaRPr lang="ru-RU" kern="0" dirty="0">
              <a:solidFill>
                <a:srgbClr val="0D7189"/>
              </a:solidFill>
            </a:endParaRPr>
          </a:p>
          <a:p>
            <a:pPr>
              <a:defRPr/>
            </a:pPr>
            <a:endParaRPr lang="ru-RU" kern="0" dirty="0">
              <a:solidFill>
                <a:srgbClr val="0D7189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D7189"/>
                </a:solidFill>
                <a:cs typeface="Arial" panose="020B0604020202020204"/>
              </a:rPr>
              <a:t>ОСНОВНЫЕ </a:t>
            </a:r>
            <a:r>
              <a:rPr lang="ru-RU" b="1" dirty="0" smtClean="0">
                <a:solidFill>
                  <a:srgbClr val="0D7189"/>
                </a:solidFill>
                <a:cs typeface="Arial" panose="020B0604020202020204"/>
              </a:rPr>
              <a:t>ШКОЛЬНЫЕ ДЕЛА/ВНЕШКОЛЬНЫЕ</a:t>
            </a:r>
            <a:endParaRPr lang="ru-RU" b="1" dirty="0">
              <a:solidFill>
                <a:srgbClr val="0D7189"/>
              </a:solidFill>
              <a:cs typeface="Arial" panose="020B0604020202020204"/>
            </a:endParaRPr>
          </a:p>
          <a:p>
            <a:pPr algn="ctr"/>
            <a:r>
              <a:rPr lang="ru-RU" b="1" dirty="0">
                <a:solidFill>
                  <a:srgbClr val="0D7189"/>
                </a:solidFill>
                <a:cs typeface="Arial" panose="020B0604020202020204"/>
              </a:rPr>
              <a:t>МЕРОПРИЯТИЯ</a:t>
            </a:r>
          </a:p>
          <a:p>
            <a:pPr algn="ctr">
              <a:defRPr/>
            </a:pPr>
            <a:endParaRPr lang="ru-RU" i="1" kern="0" dirty="0">
              <a:solidFill>
                <a:srgbClr val="0D7189"/>
              </a:solidFill>
            </a:endParaRPr>
          </a:p>
          <a:p>
            <a:pPr>
              <a:defRPr/>
            </a:pPr>
            <a:endParaRPr lang="ru-RU" kern="0" dirty="0">
              <a:solidFill>
                <a:srgbClr val="0D7189"/>
              </a:solidFill>
            </a:endParaRP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1451607" y="1803781"/>
            <a:ext cx="2458616" cy="72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sz="2000" kern="0" dirty="0" smtClean="0">
              <a:solidFill>
                <a:srgbClr val="0D7189"/>
              </a:solidFill>
            </a:endParaRPr>
          </a:p>
          <a:p>
            <a:endParaRPr lang="ru-RU" sz="2000" kern="0" dirty="0" smtClean="0">
              <a:solidFill>
                <a:srgbClr val="0D7189"/>
              </a:solidFill>
            </a:endParaRPr>
          </a:p>
          <a:p>
            <a:endParaRPr lang="ru-RU" sz="2000" kern="0" dirty="0" smtClean="0">
              <a:solidFill>
                <a:srgbClr val="0D7189"/>
              </a:solidFill>
            </a:endParaRPr>
          </a:p>
          <a:p>
            <a:endParaRPr lang="ru-RU" sz="2000" kern="0" dirty="0" smtClean="0">
              <a:solidFill>
                <a:srgbClr val="0D7189"/>
              </a:solidFill>
            </a:endParaRP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5334460" y="714616"/>
            <a:ext cx="2880320" cy="6899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D7189"/>
                </a:solidFill>
                <a:latin typeface="+mn-lt"/>
              </a:rPr>
              <a:t>КЛАССНОЕ</a:t>
            </a:r>
            <a:br>
              <a:rPr lang="ru-RU" b="1" dirty="0" smtClean="0">
                <a:solidFill>
                  <a:srgbClr val="0D7189"/>
                </a:solidFill>
                <a:latin typeface="+mn-lt"/>
              </a:rPr>
            </a:br>
            <a:r>
              <a:rPr lang="ru-RU" b="1" dirty="0" smtClean="0">
                <a:solidFill>
                  <a:srgbClr val="0D7189"/>
                </a:solidFill>
                <a:latin typeface="+mn-lt"/>
              </a:rPr>
              <a:t>РУКОВОДСТВО </a:t>
            </a:r>
          </a:p>
          <a:p>
            <a:endParaRPr lang="ru-RU" kern="0" dirty="0" smtClean="0">
              <a:solidFill>
                <a:srgbClr val="0D7189"/>
              </a:solidFill>
            </a:endParaRPr>
          </a:p>
          <a:p>
            <a:endParaRPr lang="ru-RU" kern="0" dirty="0" smtClean="0">
              <a:solidFill>
                <a:srgbClr val="0D7189"/>
              </a:solidFill>
            </a:endParaRPr>
          </a:p>
          <a:p>
            <a:endParaRPr lang="ru-RU" kern="0" dirty="0" smtClean="0">
              <a:solidFill>
                <a:srgbClr val="0D7189"/>
              </a:solidFill>
            </a:endParaRPr>
          </a:p>
        </p:txBody>
      </p:sp>
      <p:sp>
        <p:nvSpPr>
          <p:cNvPr id="26" name="Текст 2"/>
          <p:cNvSpPr txBox="1">
            <a:spLocks/>
          </p:cNvSpPr>
          <p:nvPr/>
        </p:nvSpPr>
        <p:spPr>
          <a:xfrm>
            <a:off x="5334460" y="1782454"/>
            <a:ext cx="2880320" cy="3449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D7189"/>
                </a:solidFill>
                <a:latin typeface="+mn-lt"/>
              </a:rPr>
              <a:t>ВЗАИМОДЕЙСТВИЕ С РОДИТЕЛЯМИ </a:t>
            </a:r>
          </a:p>
          <a:p>
            <a:endParaRPr lang="ru-RU" b="1" dirty="0">
              <a:solidFill>
                <a:srgbClr val="0D7189"/>
              </a:solidFill>
            </a:endParaRPr>
          </a:p>
          <a:p>
            <a:endParaRPr lang="ru-RU" sz="2000" kern="0" dirty="0" smtClean="0">
              <a:solidFill>
                <a:srgbClr val="0D7189"/>
              </a:solidFill>
            </a:endParaRPr>
          </a:p>
          <a:p>
            <a:endParaRPr lang="ru-RU" sz="2000" kern="0" dirty="0" smtClean="0">
              <a:solidFill>
                <a:srgbClr val="0D7189"/>
              </a:solidFill>
            </a:endParaRPr>
          </a:p>
          <a:p>
            <a:endParaRPr lang="ru-RU" sz="2000" kern="0" dirty="0" smtClean="0">
              <a:solidFill>
                <a:srgbClr val="0D7189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55976" y="1059582"/>
            <a:ext cx="0" cy="3528392"/>
          </a:xfrm>
          <a:prstGeom prst="line">
            <a:avLst/>
          </a:prstGeom>
          <a:ln w="127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Светлана\Светлана\Все ЭСКИЗЫ\Все ЭСКИЗЫ\ААОбразование\2021\Августовская конференция 2021\Пиктограммы новые\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62" y="646123"/>
            <a:ext cx="826917" cy="82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Светлана\Светлана\Все ЭСКИЗЫ\Все ЭСКИЗЫ\ААОбразование\2021\Августовская конференция 2021\Пиктограммы новые\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3932303"/>
            <a:ext cx="864095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Светлана\Светлана\Все ЭСКИЗЫ\Все ЭСКИЗЫ\ААОбразование\2021\Августовская конференция 2021\Пиктограммы новые\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3" y="716709"/>
            <a:ext cx="905643" cy="90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1423082" y="2932457"/>
            <a:ext cx="2810659" cy="1152128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pPr>
              <a:defRPr/>
            </a:pPr>
            <a:endParaRPr lang="ru-RU" kern="0" dirty="0">
              <a:solidFill>
                <a:srgbClr val="0D7189"/>
              </a:solidFill>
            </a:endParaRPr>
          </a:p>
          <a:p>
            <a:pPr>
              <a:defRPr/>
            </a:pPr>
            <a:endParaRPr lang="ru-RU" kern="0" dirty="0">
              <a:solidFill>
                <a:srgbClr val="0D7189"/>
              </a:solidFill>
            </a:endParaRPr>
          </a:p>
          <a:p>
            <a:pPr>
              <a:defRPr/>
            </a:pPr>
            <a:endParaRPr lang="ru-RU" i="1" kern="0" dirty="0">
              <a:solidFill>
                <a:srgbClr val="0D7189"/>
              </a:solidFill>
            </a:endParaRPr>
          </a:p>
          <a:p>
            <a:pPr>
              <a:defRPr/>
            </a:pPr>
            <a:endParaRPr lang="ru-RU" kern="0" dirty="0">
              <a:solidFill>
                <a:srgbClr val="0D7189"/>
              </a:solidFill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5405659" y="3001533"/>
            <a:ext cx="2880320" cy="6899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D7189"/>
                </a:solidFill>
                <a:latin typeface="+mn-lt"/>
              </a:rPr>
              <a:t>ПРОФИЛАКТИКА И БЕЗОПАСНОСТЬ</a:t>
            </a:r>
          </a:p>
          <a:p>
            <a:endParaRPr lang="ru-RU" kern="0" dirty="0" smtClean="0">
              <a:solidFill>
                <a:srgbClr val="0D7189"/>
              </a:solidFill>
            </a:endParaRPr>
          </a:p>
          <a:p>
            <a:endParaRPr lang="ru-RU" kern="0" dirty="0" smtClean="0">
              <a:solidFill>
                <a:srgbClr val="0D7189"/>
              </a:solidFill>
            </a:endParaRPr>
          </a:p>
          <a:p>
            <a:endParaRPr lang="ru-RU" kern="0" dirty="0" smtClean="0">
              <a:solidFill>
                <a:srgbClr val="0D7189"/>
              </a:solidFill>
            </a:endParaRPr>
          </a:p>
        </p:txBody>
      </p:sp>
      <p:pic>
        <p:nvPicPr>
          <p:cNvPr id="2" name="Picture 2" descr="F:\Светлана\Светлана\Все ЭСКИЗЫ\Все ЭСКИЗЫ\ААОбразование\2021\Августовская конференция 2021\Пиктограммы новые\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4" y="2866667"/>
            <a:ext cx="959662" cy="9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Светлана\Светлана\Все ЭСКИЗЫ\Все ЭСКИЗЫ\ААОбразование\2021\Августовская конференция 2021\Пиктограммы новые\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80" y="2911558"/>
            <a:ext cx="862259" cy="86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Текст 2"/>
          <p:cNvSpPr txBox="1">
            <a:spLocks/>
          </p:cNvSpPr>
          <p:nvPr/>
        </p:nvSpPr>
        <p:spPr>
          <a:xfrm>
            <a:off x="5441379" y="4106467"/>
            <a:ext cx="2880320" cy="6899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D7189"/>
                </a:solidFill>
                <a:latin typeface="+mn-lt"/>
              </a:rPr>
              <a:t>ПРОФОРИЕНТАЦИЯ</a:t>
            </a:r>
          </a:p>
          <a:p>
            <a:endParaRPr lang="ru-RU" kern="0" dirty="0" smtClean="0">
              <a:solidFill>
                <a:srgbClr val="0D7189"/>
              </a:solidFill>
            </a:endParaRPr>
          </a:p>
          <a:p>
            <a:endParaRPr lang="ru-RU" kern="0" dirty="0" smtClean="0">
              <a:solidFill>
                <a:srgbClr val="0D7189"/>
              </a:solidFill>
            </a:endParaRPr>
          </a:p>
          <a:p>
            <a:endParaRPr lang="ru-RU" kern="0" dirty="0" smtClean="0">
              <a:solidFill>
                <a:srgbClr val="0D7189"/>
              </a:solidFill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1388251" y="4039090"/>
            <a:ext cx="2880320" cy="6899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D7189"/>
                </a:solidFill>
                <a:latin typeface="+mn-lt"/>
              </a:rPr>
              <a:t>СОЦИАЛЬНОЕ </a:t>
            </a:r>
          </a:p>
          <a:p>
            <a:pPr algn="ctr"/>
            <a:r>
              <a:rPr lang="ru-RU" b="1" dirty="0" smtClean="0">
                <a:solidFill>
                  <a:srgbClr val="0D7189"/>
                </a:solidFill>
                <a:latin typeface="+mn-lt"/>
              </a:rPr>
              <a:t>ПАРТНЕРСТВО</a:t>
            </a:r>
          </a:p>
          <a:p>
            <a:endParaRPr lang="ru-RU" kern="0" dirty="0" smtClean="0">
              <a:solidFill>
                <a:srgbClr val="0D7189"/>
              </a:solidFill>
            </a:endParaRPr>
          </a:p>
          <a:p>
            <a:endParaRPr lang="ru-RU" kern="0" dirty="0" smtClean="0">
              <a:solidFill>
                <a:srgbClr val="0D7189"/>
              </a:solidFill>
            </a:endParaRPr>
          </a:p>
          <a:p>
            <a:endParaRPr lang="ru-RU" kern="0" dirty="0" smtClean="0">
              <a:solidFill>
                <a:srgbClr val="0D7189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90" y="1764675"/>
            <a:ext cx="719137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42" y="3991808"/>
            <a:ext cx="737213" cy="73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Текст 2"/>
          <p:cNvSpPr txBox="1">
            <a:spLocks/>
          </p:cNvSpPr>
          <p:nvPr/>
        </p:nvSpPr>
        <p:spPr>
          <a:xfrm>
            <a:off x="1466652" y="3025570"/>
            <a:ext cx="2810659" cy="641854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rgbClr val="0D7189"/>
                </a:solidFill>
              </a:rPr>
              <a:t>САМОУПРАВЛЕНИЕ</a:t>
            </a:r>
            <a:endParaRPr lang="ru-RU" b="1" kern="0" dirty="0">
              <a:solidFill>
                <a:srgbClr val="0D7189"/>
              </a:solidFill>
            </a:endParaRPr>
          </a:p>
          <a:p>
            <a:pPr algn="ctr">
              <a:defRPr/>
            </a:pPr>
            <a:endParaRPr lang="ru-RU" kern="0" dirty="0">
              <a:solidFill>
                <a:srgbClr val="0D7189"/>
              </a:solidFill>
            </a:endParaRPr>
          </a:p>
          <a:p>
            <a:pPr algn="ctr">
              <a:defRPr/>
            </a:pPr>
            <a:endParaRPr lang="ru-RU" i="1" kern="0" dirty="0">
              <a:solidFill>
                <a:srgbClr val="0D7189"/>
              </a:solidFill>
            </a:endParaRPr>
          </a:p>
          <a:p>
            <a:pPr algn="ctr">
              <a:defRPr/>
            </a:pPr>
            <a:endParaRPr lang="ru-RU" kern="0" dirty="0">
              <a:solidFill>
                <a:srgbClr val="0D7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0" y="68920"/>
            <a:ext cx="10112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320" y="283353"/>
            <a:ext cx="8610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РОССИЙСКО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ДВИЖЕНИ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ДЕТЕЙ И МОЛОДЕЖИ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«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ДВИЖЕНИЕ ПЕРВЫХ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5" y="1635646"/>
            <a:ext cx="4066333" cy="2808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9464" y="2067694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СОВЕТНИК ДИРЕКТОРА ПО ВОСПИТАТЕЛЬНОЙ РАБОТЕ И ВЗАИМОДЕЙСТВИЮ С ДЕТСКИМИ ОБЪЕДИНЕНИЯМИ</a:t>
            </a:r>
          </a:p>
          <a:p>
            <a:r>
              <a:rPr lang="ru-RU" sz="2000" b="1" dirty="0" smtClean="0">
                <a:latin typeface="+mj-lt"/>
              </a:rPr>
              <a:t>с 01.09.2023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24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596005" y="1113628"/>
            <a:ext cx="4651556" cy="1950358"/>
            <a:chOff x="638076" y="1052002"/>
            <a:chExt cx="4340868" cy="188192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76" y="1121483"/>
              <a:ext cx="764835" cy="770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109" y="2163705"/>
              <a:ext cx="764835" cy="770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109" y="1052002"/>
              <a:ext cx="764835" cy="770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471"/>
            <a:ext cx="1011237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4352" y="184107"/>
            <a:ext cx="2872279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400" b="1" spc="-5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ЗАДАЧИ</a:t>
            </a:r>
            <a:r>
              <a:rPr lang="ru-RU" sz="2400" b="1" spc="-5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НА 2023 ГОД</a:t>
            </a:r>
            <a:endParaRPr sz="2400" b="1" spc="-5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 rot="10800000" flipV="1">
            <a:off x="5247561" y="3651870"/>
            <a:ext cx="3240360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cs typeface="Times New Roman" pitchFamily="18" charset="0"/>
              </a:rPr>
              <a:t>продолжить применение и </a:t>
            </a:r>
            <a:r>
              <a:rPr lang="x-none" sz="1600" b="1" smtClean="0">
                <a:cs typeface="Times New Roman" pitchFamily="18" charset="0"/>
              </a:rPr>
              <a:t>распространение эффективных практик по вопросам воспитания </a:t>
            </a:r>
            <a:endParaRPr lang="ru-RU" sz="1600" b="1" dirty="0" smtClean="0"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1600" b="1" smtClean="0">
                <a:cs typeface="Times New Roman" pitchFamily="18" charset="0"/>
              </a:rPr>
              <a:t>и профилактики</a:t>
            </a:r>
            <a:endParaRPr lang="ru-RU" sz="1600" b="1" dirty="0"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51870"/>
            <a:ext cx="798258" cy="77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197642" y="2267461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a typeface="Calibri" pitchFamily="34" charset="0"/>
                <a:cs typeface="Times New Roman" pitchFamily="18" charset="0"/>
              </a:rPr>
              <a:t>обеспечить занятость обучающихся, состоящих на всех видах учета,  внеурочной деятельностью и в летний период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97642" y="991642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ea typeface="Calibri" pitchFamily="34" charset="0"/>
                <a:cs typeface="Times New Roman" pitchFamily="18" charset="0"/>
              </a:rPr>
              <a:t>обеспечить становление и развитие психологических служб и служб медиации в образовательных </a:t>
            </a:r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учреждениях</a:t>
            </a:r>
            <a:endParaRPr lang="ru-RU" sz="16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03648" y="1158019"/>
            <a:ext cx="30243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обеспечить раннее выявление неблагополучия в семьях и повышение эффективности профилактической работы с обучающимися и их семьями через системное взаимодействие </a:t>
            </a:r>
            <a:r>
              <a:rPr lang="ru-RU" sz="1600" b="1" dirty="0" smtClean="0"/>
              <a:t>образовательных </a:t>
            </a:r>
            <a:r>
              <a:rPr lang="ru-RU" sz="1600" b="1" dirty="0"/>
              <a:t>учреждений с учреждениями дополнительного образования, культуры, спорта и другими субъектами </a:t>
            </a:r>
            <a:r>
              <a:rPr lang="ru-RU" sz="1600" b="1" dirty="0" smtClean="0"/>
              <a:t>профилактики</a:t>
            </a:r>
            <a:endParaRPr lang="ru-RU" sz="1600" b="1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725371"/>
            <a:ext cx="37444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«В каждом человеке солнце, только дайте ему светить»</a:t>
            </a:r>
          </a:p>
          <a:p>
            <a:pPr algn="r"/>
            <a:r>
              <a:rPr lang="ru-RU" sz="2000" i="1" dirty="0" smtClean="0"/>
              <a:t>Сократ</a:t>
            </a:r>
            <a:endParaRPr lang="ru-RU" sz="20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771550"/>
            <a:ext cx="3785617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44"/>
            <a:ext cx="163410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822085"/>
            <a:ext cx="7848872" cy="1605649"/>
          </a:xfrm>
          <a:prstGeom prst="rect">
            <a:avLst/>
          </a:prstGeom>
          <a:noFill/>
          <a:ln w="952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16129" y="2279118"/>
            <a:ext cx="5152704" cy="57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ym typeface="Calibri" panose="020F0502020204030204" pitchFamily="34" charset="0"/>
              </a:rPr>
              <a:t>СИСТЕМА ОБРАЗОВАНИЯ Г. ЗЕЛЕНОГОРСКА</a:t>
            </a:r>
            <a:endParaRPr lang="ru-RU" dirty="0">
              <a:sym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145" y="2715766"/>
            <a:ext cx="2250655" cy="185435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sz="1600" b="1" dirty="0" smtClean="0">
                <a:solidFill>
                  <a:srgbClr val="0D7189"/>
                </a:solidFill>
              </a:rPr>
              <a:t>ДОШКОЛЬНОЕ  ОБРАЗОВАНИЕ</a:t>
            </a:r>
          </a:p>
          <a:p>
            <a:endParaRPr lang="ru-RU" sz="1600" b="1" dirty="0" smtClean="0">
              <a:solidFill>
                <a:srgbClr val="0D7189"/>
              </a:solidFill>
            </a:endParaRPr>
          </a:p>
          <a:p>
            <a:r>
              <a:rPr lang="ru-RU" b="1" dirty="0" smtClean="0"/>
              <a:t>17</a:t>
            </a:r>
            <a:r>
              <a:rPr lang="ru-RU" sz="1600" b="1" dirty="0" smtClean="0">
                <a:solidFill>
                  <a:srgbClr val="0D7189"/>
                </a:solidFill>
              </a:rPr>
              <a:t> </a:t>
            </a:r>
            <a:r>
              <a:rPr lang="ru-RU" b="1" dirty="0" smtClean="0">
                <a:solidFill>
                  <a:srgbClr val="0D7189"/>
                </a:solidFill>
              </a:rPr>
              <a:t>детских садов</a:t>
            </a:r>
            <a:endParaRPr lang="ru-RU" sz="1600" b="1" dirty="0" smtClean="0">
              <a:solidFill>
                <a:srgbClr val="0D7189"/>
              </a:solidFill>
            </a:endParaRPr>
          </a:p>
          <a:p>
            <a:r>
              <a:rPr lang="ru-RU" b="1" dirty="0" smtClean="0"/>
              <a:t>2610</a:t>
            </a:r>
            <a:r>
              <a:rPr lang="ru-RU" sz="1600" b="1" dirty="0" smtClean="0">
                <a:solidFill>
                  <a:srgbClr val="0D7189"/>
                </a:solidFill>
              </a:rPr>
              <a:t> </a:t>
            </a:r>
            <a:r>
              <a:rPr lang="ru-RU" b="1" dirty="0" smtClean="0">
                <a:solidFill>
                  <a:srgbClr val="0D7189"/>
                </a:solidFill>
              </a:rPr>
              <a:t>воспитанников</a:t>
            </a:r>
          </a:p>
          <a:p>
            <a:endParaRPr lang="ru-RU" sz="1600" b="1" dirty="0">
              <a:solidFill>
                <a:srgbClr val="0D7189"/>
              </a:solidFill>
              <a:sym typeface="Wingdings" panose="05000000000000000000" pitchFamily="2" charset="2"/>
            </a:endParaRPr>
          </a:p>
          <a:p>
            <a:endParaRPr lang="ru-RU" sz="1600" b="1" dirty="0" smtClean="0">
              <a:solidFill>
                <a:srgbClr val="0D7189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8" y="899542"/>
            <a:ext cx="2754126" cy="16002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899542"/>
            <a:ext cx="2847735" cy="160185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167006" y="2567148"/>
            <a:ext cx="2485114" cy="290079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sz="1600" b="1" dirty="0" smtClean="0">
                <a:solidFill>
                  <a:srgbClr val="0D7189"/>
                </a:solidFill>
              </a:rPr>
              <a:t>ОБЩЕЕ ОБРАЗОВАНИЕ</a:t>
            </a:r>
          </a:p>
          <a:p>
            <a:r>
              <a:rPr lang="ru-RU" b="1" dirty="0" smtClean="0"/>
              <a:t>9</a:t>
            </a:r>
            <a:r>
              <a:rPr lang="ru-RU" sz="1600" b="1" dirty="0" smtClean="0">
                <a:solidFill>
                  <a:srgbClr val="0D7189"/>
                </a:solidFill>
              </a:rPr>
              <a:t> </a:t>
            </a:r>
            <a:r>
              <a:rPr lang="ru-RU" b="1" dirty="0" smtClean="0">
                <a:solidFill>
                  <a:srgbClr val="0D7189"/>
                </a:solidFill>
              </a:rPr>
              <a:t>школ</a:t>
            </a:r>
          </a:p>
          <a:p>
            <a:r>
              <a:rPr lang="ru-RU" b="1" dirty="0" smtClean="0">
                <a:sym typeface="Wingdings" panose="05000000000000000000" pitchFamily="2" charset="2"/>
              </a:rPr>
              <a:t>6062</a:t>
            </a:r>
            <a:r>
              <a:rPr lang="ru-RU" sz="1600" b="1" dirty="0" smtClean="0">
                <a:solidFill>
                  <a:srgbClr val="0D7189"/>
                </a:solidFill>
                <a:sym typeface="Wingdings" panose="05000000000000000000" pitchFamily="2" charset="2"/>
              </a:rPr>
              <a:t> </a:t>
            </a:r>
            <a:r>
              <a:rPr lang="ru-RU" b="1" dirty="0" smtClean="0">
                <a:solidFill>
                  <a:srgbClr val="0D7189"/>
                </a:solidFill>
                <a:sym typeface="Wingdings" panose="05000000000000000000" pitchFamily="2" charset="2"/>
              </a:rPr>
              <a:t>учащихся</a:t>
            </a:r>
          </a:p>
          <a:p>
            <a:endParaRPr lang="ru-RU" sz="1600" b="1" dirty="0" smtClean="0">
              <a:solidFill>
                <a:srgbClr val="0D7189"/>
              </a:solidFill>
              <a:sym typeface="Wingdings" panose="05000000000000000000" pitchFamily="2" charset="2"/>
            </a:endParaRPr>
          </a:p>
          <a:p>
            <a:r>
              <a:rPr lang="ru-RU" sz="1600" b="1" dirty="0" smtClean="0">
                <a:solidFill>
                  <a:srgbClr val="0D7189"/>
                </a:solidFill>
                <a:sym typeface="Wingdings" panose="05000000000000000000" pitchFamily="2" charset="2"/>
              </a:rPr>
              <a:t>ДОПОЛНИТЕЛЬНОЕ ОБРАЗОВАНИЕ </a:t>
            </a:r>
          </a:p>
          <a:p>
            <a:r>
              <a:rPr lang="ru-RU" b="1" dirty="0" smtClean="0">
                <a:sym typeface="Wingdings" panose="05000000000000000000" pitchFamily="2" charset="2"/>
              </a:rPr>
              <a:t>3</a:t>
            </a:r>
            <a:r>
              <a:rPr lang="ru-RU" sz="1600" b="1" dirty="0" smtClean="0">
                <a:solidFill>
                  <a:srgbClr val="0D7189"/>
                </a:solidFill>
                <a:sym typeface="Wingdings" panose="05000000000000000000" pitchFamily="2" charset="2"/>
              </a:rPr>
              <a:t> </a:t>
            </a:r>
            <a:r>
              <a:rPr lang="ru-RU" b="1" dirty="0" smtClean="0">
                <a:solidFill>
                  <a:srgbClr val="0D7189"/>
                </a:solidFill>
                <a:sym typeface="Wingdings" panose="05000000000000000000" pitchFamily="2" charset="2"/>
              </a:rPr>
              <a:t>учреждения </a:t>
            </a:r>
          </a:p>
          <a:p>
            <a:r>
              <a:rPr lang="ru-RU" b="1" dirty="0" smtClean="0">
                <a:sym typeface="Wingdings" panose="05000000000000000000" pitchFamily="2" charset="2"/>
              </a:rPr>
              <a:t>3932</a:t>
            </a:r>
            <a:r>
              <a:rPr lang="ru-RU" sz="1600" b="1" dirty="0" smtClean="0">
                <a:solidFill>
                  <a:srgbClr val="0D7189"/>
                </a:solidFill>
                <a:sym typeface="Wingdings" panose="05000000000000000000" pitchFamily="2" charset="2"/>
              </a:rPr>
              <a:t> </a:t>
            </a:r>
            <a:r>
              <a:rPr lang="ru-RU" b="1" dirty="0" smtClean="0">
                <a:solidFill>
                  <a:srgbClr val="0D7189"/>
                </a:solidFill>
                <a:sym typeface="Wingdings" panose="05000000000000000000" pitchFamily="2" charset="2"/>
              </a:rPr>
              <a:t>мест</a:t>
            </a:r>
          </a:p>
          <a:p>
            <a:endParaRPr lang="ru-RU" sz="1600" b="1" dirty="0" smtClean="0">
              <a:solidFill>
                <a:srgbClr val="0D7189"/>
              </a:solidFill>
              <a:sym typeface="Wingdings" panose="05000000000000000000" pitchFamily="2" charset="2"/>
            </a:endParaRPr>
          </a:p>
          <a:p>
            <a:endParaRPr lang="ru-RU" sz="1600" b="1" dirty="0">
              <a:solidFill>
                <a:srgbClr val="0D7189"/>
              </a:solidFill>
              <a:sym typeface="Wingdings" panose="05000000000000000000" pitchFamily="2" charset="2"/>
            </a:endParaRPr>
          </a:p>
          <a:p>
            <a:endParaRPr lang="ru-RU" sz="1600" b="1" dirty="0" smtClean="0">
              <a:solidFill>
                <a:srgbClr val="0D718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52120" y="2572573"/>
            <a:ext cx="2952330" cy="200824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sz="1600" b="1" dirty="0" smtClean="0">
                <a:solidFill>
                  <a:srgbClr val="0D7189"/>
                </a:solidFill>
              </a:rPr>
              <a:t>РАБОТНИКОВ -  </a:t>
            </a:r>
            <a:r>
              <a:rPr lang="ru-RU" b="1" dirty="0" smtClean="0"/>
              <a:t>2104</a:t>
            </a:r>
          </a:p>
          <a:p>
            <a:r>
              <a:rPr lang="ru-RU" b="1" dirty="0" smtClean="0">
                <a:solidFill>
                  <a:srgbClr val="0D7189"/>
                </a:solidFill>
              </a:rPr>
              <a:t>из них педагогических работников -</a:t>
            </a:r>
            <a:r>
              <a:rPr lang="ru-RU" sz="1600" b="1" dirty="0" smtClean="0">
                <a:solidFill>
                  <a:srgbClr val="0D7189"/>
                </a:solidFill>
              </a:rPr>
              <a:t>  </a:t>
            </a:r>
            <a:r>
              <a:rPr lang="ru-RU" b="1" dirty="0" smtClean="0"/>
              <a:t>998</a:t>
            </a:r>
          </a:p>
          <a:p>
            <a:endParaRPr lang="ru-RU" sz="1600" b="1" dirty="0" smtClean="0">
              <a:solidFill>
                <a:srgbClr val="0D7189"/>
              </a:solidFill>
              <a:sym typeface="Wingdings" panose="05000000000000000000" pitchFamily="2" charset="2"/>
            </a:endParaRPr>
          </a:p>
          <a:p>
            <a:r>
              <a:rPr lang="ru-RU" b="1" dirty="0">
                <a:solidFill>
                  <a:srgbClr val="0D7189"/>
                </a:solidFill>
                <a:sym typeface="Wingdings" panose="05000000000000000000" pitchFamily="2" charset="2"/>
              </a:rPr>
              <a:t>Детей с ОВЗ </a:t>
            </a:r>
            <a:r>
              <a:rPr lang="ru-RU" sz="1600" b="1" dirty="0" smtClean="0">
                <a:solidFill>
                  <a:srgbClr val="0D7189"/>
                </a:solidFill>
                <a:sym typeface="Wingdings" panose="05000000000000000000" pitchFamily="2" charset="2"/>
              </a:rPr>
              <a:t>- </a:t>
            </a:r>
            <a:r>
              <a:rPr lang="ru-RU" sz="2000" b="1" dirty="0" smtClean="0">
                <a:sym typeface="Wingdings" panose="05000000000000000000" pitchFamily="2" charset="2"/>
              </a:rPr>
              <a:t>993</a:t>
            </a:r>
          </a:p>
          <a:p>
            <a:endParaRPr lang="ru-RU" sz="1600" b="1" dirty="0">
              <a:solidFill>
                <a:srgbClr val="0D7189"/>
              </a:solidFill>
              <a:sym typeface="Wingdings" panose="05000000000000000000" pitchFamily="2" charset="2"/>
            </a:endParaRPr>
          </a:p>
          <a:p>
            <a:r>
              <a:rPr lang="ru-RU" b="1" dirty="0">
                <a:solidFill>
                  <a:srgbClr val="0D7189"/>
                </a:solidFill>
                <a:sym typeface="Wingdings" panose="05000000000000000000" pitchFamily="2" charset="2"/>
              </a:rPr>
              <a:t>Детей «группы риска» </a:t>
            </a:r>
            <a:r>
              <a:rPr lang="ru-RU" sz="1600" b="1" dirty="0" smtClean="0">
                <a:solidFill>
                  <a:srgbClr val="0D7189"/>
                </a:solidFill>
                <a:sym typeface="Wingdings" panose="05000000000000000000" pitchFamily="2" charset="2"/>
              </a:rPr>
              <a:t>- </a:t>
            </a:r>
            <a:r>
              <a:rPr lang="ru-RU" sz="2000" b="1" dirty="0" smtClean="0">
                <a:sym typeface="Wingdings" panose="05000000000000000000" pitchFamily="2" charset="2"/>
              </a:rPr>
              <a:t>117</a:t>
            </a:r>
            <a:endParaRPr lang="ru-RU" sz="20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8" r="4487"/>
          <a:stretch/>
        </p:blipFill>
        <p:spPr>
          <a:xfrm>
            <a:off x="5508104" y="899542"/>
            <a:ext cx="2854918" cy="15924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508104" y="899542"/>
            <a:ext cx="93361" cy="1827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843558"/>
            <a:ext cx="93361" cy="1827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9552" y="176326"/>
            <a:ext cx="7560839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2400" b="1" spc="-5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/>
              </a:rPr>
              <a:t>СИСТЕМА ОБРАЗОВАНИЯ  </a:t>
            </a:r>
            <a:endParaRPr lang="ru-RU" altLang="ru-RU" sz="2400" b="1" spc="-5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605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0" y="3092007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548"/>
            <a:ext cx="10112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7"/>
          <p:cNvSpPr txBox="1">
            <a:spLocks/>
          </p:cNvSpPr>
          <p:nvPr/>
        </p:nvSpPr>
        <p:spPr>
          <a:xfrm>
            <a:off x="251520" y="200473"/>
            <a:ext cx="8064896" cy="444500"/>
          </a:xfrm>
          <a:prstGeom prst="rect">
            <a:avLst/>
          </a:prstGeom>
        </p:spPr>
        <p:txBody>
          <a:bodyPr lIns="91438" tIns="13335" rIns="91438" bIns="45719" rtlCol="0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Полномочия в сфере образования и профилактики</a:t>
            </a:r>
            <a:endParaRPr lang="ru-RU" sz="2400" b="1" kern="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1456729" y="1162051"/>
            <a:ext cx="2810659" cy="1152128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D7189"/>
                </a:solidFill>
                <a:cs typeface="Arial" panose="020B0604020202020204"/>
              </a:rPr>
              <a:t>УЧЕТ ДЕТЕЙ</a:t>
            </a:r>
            <a:endParaRPr lang="ru-RU" b="1" dirty="0">
              <a:solidFill>
                <a:srgbClr val="0D7189"/>
              </a:solidFill>
              <a:cs typeface="Arial" panose="020B0604020202020204"/>
            </a:endParaRPr>
          </a:p>
          <a:p>
            <a:pPr algn="ctr">
              <a:defRPr/>
            </a:pPr>
            <a:r>
              <a:rPr lang="ru-RU" b="1" dirty="0">
                <a:solidFill>
                  <a:srgbClr val="0D7189"/>
                </a:solidFill>
                <a:cs typeface="Arial" panose="020B0604020202020204"/>
              </a:rPr>
              <a:t> АИС «Профилактика»</a:t>
            </a:r>
          </a:p>
          <a:p>
            <a:pPr>
              <a:defRPr/>
            </a:pPr>
            <a:endParaRPr lang="ru-RU" kern="0" dirty="0">
              <a:solidFill>
                <a:srgbClr val="0D7189"/>
              </a:solidFill>
            </a:endParaRPr>
          </a:p>
          <a:p>
            <a:pPr>
              <a:defRPr/>
            </a:pPr>
            <a:endParaRPr lang="ru-RU" i="1" kern="0" dirty="0">
              <a:solidFill>
                <a:srgbClr val="0D7189"/>
              </a:solidFill>
            </a:endParaRPr>
          </a:p>
          <a:p>
            <a:pPr>
              <a:defRPr/>
            </a:pPr>
            <a:endParaRPr lang="ru-RU" kern="0" dirty="0">
              <a:solidFill>
                <a:srgbClr val="0D7189"/>
              </a:solidFill>
            </a:endParaRP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1694013" y="3078241"/>
            <a:ext cx="2458616" cy="72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D7189"/>
                </a:solidFill>
                <a:latin typeface="+mn-lt"/>
              </a:rPr>
              <a:t>ПРОФИЛАКТИКА ДЕСТРУКТИВНОГО ПОВЕДЕНИЯ </a:t>
            </a:r>
          </a:p>
          <a:p>
            <a:endParaRPr lang="ru-RU" sz="2000" kern="0" dirty="0" smtClean="0">
              <a:solidFill>
                <a:srgbClr val="0D7189"/>
              </a:solidFill>
            </a:endParaRPr>
          </a:p>
          <a:p>
            <a:endParaRPr lang="ru-RU" sz="2000" kern="0" dirty="0" smtClean="0">
              <a:solidFill>
                <a:srgbClr val="0D7189"/>
              </a:solidFill>
            </a:endParaRPr>
          </a:p>
          <a:p>
            <a:endParaRPr lang="ru-RU" sz="2000" kern="0" dirty="0" smtClean="0">
              <a:solidFill>
                <a:srgbClr val="0D7189"/>
              </a:solidFill>
            </a:endParaRPr>
          </a:p>
          <a:p>
            <a:endParaRPr lang="ru-RU" sz="2000" kern="0" dirty="0" smtClean="0">
              <a:solidFill>
                <a:srgbClr val="0D7189"/>
              </a:solidFill>
            </a:endParaRP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5364088" y="1278262"/>
            <a:ext cx="2880320" cy="6899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kern="0" dirty="0" smtClean="0">
              <a:solidFill>
                <a:srgbClr val="0D7189"/>
              </a:solidFill>
            </a:endParaRPr>
          </a:p>
          <a:p>
            <a:endParaRPr lang="ru-RU" kern="0" dirty="0" smtClean="0">
              <a:solidFill>
                <a:srgbClr val="0D7189"/>
              </a:solidFill>
            </a:endParaRPr>
          </a:p>
          <a:p>
            <a:endParaRPr lang="ru-RU" kern="0" dirty="0" smtClean="0">
              <a:solidFill>
                <a:srgbClr val="0D7189"/>
              </a:solidFill>
            </a:endParaRPr>
          </a:p>
        </p:txBody>
      </p:sp>
      <p:sp>
        <p:nvSpPr>
          <p:cNvPr id="26" name="Текст 2"/>
          <p:cNvSpPr txBox="1">
            <a:spLocks/>
          </p:cNvSpPr>
          <p:nvPr/>
        </p:nvSpPr>
        <p:spPr>
          <a:xfrm>
            <a:off x="5491244" y="1278262"/>
            <a:ext cx="2880320" cy="3449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D7189"/>
                </a:solidFill>
                <a:latin typeface="+mn-lt"/>
              </a:rPr>
              <a:t>ПРАКТИКИ ВОСПИТАНИЯ </a:t>
            </a:r>
          </a:p>
          <a:p>
            <a:endParaRPr lang="ru-RU" b="1" dirty="0">
              <a:solidFill>
                <a:srgbClr val="0D7189"/>
              </a:solidFill>
            </a:endParaRPr>
          </a:p>
          <a:p>
            <a:endParaRPr lang="ru-RU" sz="2000" kern="0" dirty="0" smtClean="0">
              <a:solidFill>
                <a:srgbClr val="0D7189"/>
              </a:solidFill>
            </a:endParaRPr>
          </a:p>
          <a:p>
            <a:endParaRPr lang="ru-RU" sz="2000" kern="0" dirty="0" smtClean="0">
              <a:solidFill>
                <a:srgbClr val="0D7189"/>
              </a:solidFill>
            </a:endParaRPr>
          </a:p>
          <a:p>
            <a:endParaRPr lang="ru-RU" sz="2000" kern="0" dirty="0" smtClean="0">
              <a:solidFill>
                <a:srgbClr val="0D7189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55976" y="1059582"/>
            <a:ext cx="0" cy="3528392"/>
          </a:xfrm>
          <a:prstGeom prst="line">
            <a:avLst/>
          </a:prstGeom>
          <a:ln w="127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Светлана\Светлана\Все ЭСКИЗЫ\Все ЭСКИЗЫ\ААОбразование\2021\Августовская конференция 2021\Пиктограммы новые\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89" y="2158997"/>
            <a:ext cx="919244" cy="91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Светлана\Светлана\Все ЭСКИЗЫ\Все ЭСКИЗЫ\ААОбразование\2021\Августовская конференция 2021\Пиктограммы новые\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2051"/>
            <a:ext cx="864095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Светлана\Светлана\Все ЭСКИЗЫ\Все ЭСКИЗЫ\ААОбразование\2021\Августовская конференция 2021\Пиктограммы новые\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7" y="1162051"/>
            <a:ext cx="905643" cy="90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1517992" y="2167276"/>
            <a:ext cx="2810659" cy="1152128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pPr algn="ctr"/>
            <a:r>
              <a:rPr lang="ru-RU" b="1" dirty="0" smtClean="0">
                <a:solidFill>
                  <a:srgbClr val="0D7189"/>
                </a:solidFill>
                <a:cs typeface="Arial" panose="020B0604020202020204"/>
              </a:rPr>
              <a:t>ЗАНЯТОСТЬ  ДО</a:t>
            </a:r>
          </a:p>
          <a:p>
            <a:pPr>
              <a:defRPr/>
            </a:pPr>
            <a:endParaRPr lang="ru-RU" kern="0" dirty="0">
              <a:solidFill>
                <a:srgbClr val="0D7189"/>
              </a:solidFill>
            </a:endParaRPr>
          </a:p>
          <a:p>
            <a:pPr>
              <a:defRPr/>
            </a:pPr>
            <a:endParaRPr lang="ru-RU" kern="0" dirty="0">
              <a:solidFill>
                <a:srgbClr val="0D7189"/>
              </a:solidFill>
            </a:endParaRPr>
          </a:p>
          <a:p>
            <a:pPr>
              <a:defRPr/>
            </a:pPr>
            <a:endParaRPr lang="ru-RU" i="1" kern="0" dirty="0">
              <a:solidFill>
                <a:srgbClr val="0D7189"/>
              </a:solidFill>
            </a:endParaRPr>
          </a:p>
          <a:p>
            <a:pPr>
              <a:defRPr/>
            </a:pPr>
            <a:endParaRPr lang="ru-RU" kern="0" dirty="0">
              <a:solidFill>
                <a:srgbClr val="0D7189"/>
              </a:solidFill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5436096" y="3197114"/>
            <a:ext cx="2880320" cy="6899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D7189"/>
                </a:solidFill>
                <a:latin typeface="+mn-lt"/>
              </a:rPr>
              <a:t>ПОВЫШЕНИЕ КВАЛИФИКАЦИИ ПЕДАГОГОВ</a:t>
            </a:r>
            <a:endParaRPr lang="ru-RU" kern="0" dirty="0" smtClean="0">
              <a:solidFill>
                <a:srgbClr val="0D7189"/>
              </a:solidFill>
            </a:endParaRPr>
          </a:p>
          <a:p>
            <a:endParaRPr lang="ru-RU" kern="0" dirty="0" smtClean="0">
              <a:solidFill>
                <a:srgbClr val="0D7189"/>
              </a:solidFill>
            </a:endParaRPr>
          </a:p>
          <a:p>
            <a:endParaRPr lang="ru-RU" kern="0" dirty="0" smtClean="0">
              <a:solidFill>
                <a:srgbClr val="0D7189"/>
              </a:solidFill>
            </a:endParaRPr>
          </a:p>
        </p:txBody>
      </p:sp>
      <p:pic>
        <p:nvPicPr>
          <p:cNvPr id="2" name="Picture 2" descr="F:\Светлана\Светлана\Все ЭСКИЗЫ\Все ЭСКИЗЫ\ААОбразование\2021\Августовская конференция 2021\Пиктограммы новые\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7" y="2156110"/>
            <a:ext cx="959662" cy="9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Светлана\Светлана\Все ЭСКИЗЫ\Все ЭСКИЗЫ\ААОбразование\2021\Августовская конференция 2021\Пиктограммы новые\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85" y="3110951"/>
            <a:ext cx="862259" cy="86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Текст 2"/>
          <p:cNvSpPr txBox="1">
            <a:spLocks/>
          </p:cNvSpPr>
          <p:nvPr/>
        </p:nvSpPr>
        <p:spPr>
          <a:xfrm>
            <a:off x="5560905" y="2068414"/>
            <a:ext cx="2810659" cy="1152128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rgbClr val="0D7189"/>
                </a:solidFill>
              </a:rPr>
              <a:t>КОНСУЛЬТАЦИОННЫЕ ПУНКТЫ</a:t>
            </a:r>
          </a:p>
          <a:p>
            <a:pPr algn="ctr">
              <a:defRPr/>
            </a:pPr>
            <a:r>
              <a:rPr lang="ru-RU" b="1" kern="0" dirty="0" smtClean="0">
                <a:solidFill>
                  <a:srgbClr val="0D7189"/>
                </a:solidFill>
              </a:rPr>
              <a:t>РАННЯЯ ПОМОЩЬ</a:t>
            </a:r>
            <a:endParaRPr lang="ru-RU" b="1" kern="0" dirty="0">
              <a:solidFill>
                <a:srgbClr val="0D7189"/>
              </a:solidFill>
            </a:endParaRPr>
          </a:p>
          <a:p>
            <a:pPr>
              <a:defRPr/>
            </a:pPr>
            <a:endParaRPr lang="ru-RU" kern="0" dirty="0">
              <a:solidFill>
                <a:srgbClr val="0D7189"/>
              </a:solidFill>
            </a:endParaRPr>
          </a:p>
          <a:p>
            <a:pPr>
              <a:defRPr/>
            </a:pPr>
            <a:endParaRPr lang="ru-RU" i="1" kern="0" dirty="0">
              <a:solidFill>
                <a:srgbClr val="0D7189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20" y="4155926"/>
            <a:ext cx="737213" cy="73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Текст 2"/>
          <p:cNvSpPr txBox="1">
            <a:spLocks/>
          </p:cNvSpPr>
          <p:nvPr/>
        </p:nvSpPr>
        <p:spPr>
          <a:xfrm>
            <a:off x="5485233" y="4179566"/>
            <a:ext cx="2880320" cy="6899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D7189"/>
                </a:solidFill>
                <a:latin typeface="+mn-lt"/>
              </a:rPr>
              <a:t>ТПМПК</a:t>
            </a:r>
          </a:p>
          <a:p>
            <a:pPr algn="ctr"/>
            <a:r>
              <a:rPr lang="ru-RU" b="1" dirty="0" smtClean="0">
                <a:solidFill>
                  <a:srgbClr val="0D7189"/>
                </a:solidFill>
                <a:latin typeface="+mn-lt"/>
              </a:rPr>
              <a:t>ГМО, Комиссия при УО, Советы профилактики</a:t>
            </a:r>
          </a:p>
          <a:p>
            <a:endParaRPr lang="ru-RU" kern="0" dirty="0" smtClean="0">
              <a:solidFill>
                <a:srgbClr val="0D7189"/>
              </a:solidFill>
            </a:endParaRPr>
          </a:p>
        </p:txBody>
      </p:sp>
      <p:pic>
        <p:nvPicPr>
          <p:cNvPr id="23" name="Picture 3" descr="C:\Users\artist.GUOGMC\Desktop\Пиктограммы\Новая папка\Новые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56" y="4146473"/>
            <a:ext cx="723024" cy="72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Текст 2"/>
          <p:cNvSpPr txBox="1">
            <a:spLocks/>
          </p:cNvSpPr>
          <p:nvPr/>
        </p:nvSpPr>
        <p:spPr>
          <a:xfrm>
            <a:off x="1694013" y="4146473"/>
            <a:ext cx="2458616" cy="72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D7189"/>
                </a:solidFill>
                <a:latin typeface="+mn-lt"/>
              </a:rPr>
              <a:t>ШКОЛЬНЫЕ СЛУЖБЫ МЕДИАЦИИ</a:t>
            </a:r>
          </a:p>
          <a:p>
            <a:endParaRPr lang="ru-RU" sz="2000" kern="0" dirty="0" smtClean="0">
              <a:solidFill>
                <a:srgbClr val="0D7189"/>
              </a:solidFill>
            </a:endParaRPr>
          </a:p>
          <a:p>
            <a:endParaRPr lang="ru-RU" sz="2000" kern="0" dirty="0" smtClean="0">
              <a:solidFill>
                <a:srgbClr val="0D7189"/>
              </a:solidFill>
            </a:endParaRPr>
          </a:p>
          <a:p>
            <a:endParaRPr lang="ru-RU" sz="2000" kern="0" dirty="0" smtClean="0">
              <a:solidFill>
                <a:srgbClr val="0D7189"/>
              </a:solidFill>
            </a:endParaRPr>
          </a:p>
          <a:p>
            <a:endParaRPr lang="ru-RU" sz="2000" kern="0" dirty="0" smtClean="0">
              <a:solidFill>
                <a:srgbClr val="0D7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10112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552" y="176326"/>
            <a:ext cx="7560839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ru-RU" sz="2400" b="1" spc="-5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/>
              </a:rPr>
              <a:t>ЗАНЯТОСТЬ ДОПОЛНИТЕЛЬНЫМ ОБРАЗОВАНИЕМ</a:t>
            </a:r>
            <a:endParaRPr lang="ru-RU" altLang="ru-RU" sz="2400" b="1" spc="-5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Arial" panose="020B060402020202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239" y="3232213"/>
            <a:ext cx="2743200" cy="1666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937249"/>
            <a:ext cx="47525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Охват детей от 5 до 18 лет 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77,4%</a:t>
            </a: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Детей с ОВЗ 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70%</a:t>
            </a:r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Детей, состоящих на учете 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95%</a:t>
            </a: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Летняя занятость детей  от 7 до 17 лет 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71%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73" y="959605"/>
            <a:ext cx="2680359" cy="19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10112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552" y="176326"/>
            <a:ext cx="7560839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2400" b="1" spc="-5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/>
              </a:rPr>
              <a:t>СОЦИАЛЬНО-ПСИХОЛОГИЧЕСКОЕ ТЕСТИРОВАНИЕ</a:t>
            </a:r>
            <a:endParaRPr lang="ru-RU" altLang="ru-RU" sz="2400" b="1" spc="-5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Arial" panose="020B0604020202020204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848354"/>
              </p:ext>
            </p:extLst>
          </p:nvPr>
        </p:nvGraphicFramePr>
        <p:xfrm>
          <a:off x="179511" y="987575"/>
          <a:ext cx="8640960" cy="2176421"/>
        </p:xfrm>
        <a:graphic>
          <a:graphicData uri="http://schemas.openxmlformats.org/drawingml/2006/table">
            <a:tbl>
              <a:tblPr firstRow="1" bandRow="1"/>
              <a:tblGrid>
                <a:gridCol w="12645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98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62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03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998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2179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681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06635">
                <a:tc rowSpan="2"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прошедших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СПТ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Соотношение критических значений (СКЗ)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Квазишкалирование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7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Неблагоприятное</a:t>
                      </a:r>
                    </a:p>
                  </a:txBody>
                  <a:tcPr marL="68580" marR="68580" marT="0" marB="0">
                    <a:lnL w="381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Актуализация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Редукция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Благоприятное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Незначительная вероятность вовлечения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Повышенная вероятность вовлечения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369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2125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1207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1291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A2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7" t="66611" r="1503"/>
          <a:stretch/>
        </p:blipFill>
        <p:spPr>
          <a:xfrm>
            <a:off x="3131840" y="3184914"/>
            <a:ext cx="2664296" cy="195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519386" y="671524"/>
            <a:ext cx="2013053" cy="4227564"/>
          </a:xfrm>
          <a:prstGeom prst="rect">
            <a:avLst/>
          </a:prstGeom>
          <a:noFill/>
          <a:ln w="952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10112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648442"/>
            <a:ext cx="2013053" cy="4227564"/>
          </a:xfrm>
          <a:prstGeom prst="rect">
            <a:avLst/>
          </a:prstGeom>
          <a:noFill/>
          <a:ln w="952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528" y="130871"/>
            <a:ext cx="7560839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2400" b="1" spc="-5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/>
              </a:rPr>
              <a:t>ПРАКТИКИ ВОСПИТАНИЯ</a:t>
            </a:r>
            <a:endParaRPr lang="ru-RU" altLang="ru-RU" sz="2400" b="1" spc="-5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Arial" panose="020B0604020202020204"/>
            </a:endParaRPr>
          </a:p>
        </p:txBody>
      </p:sp>
      <p:pic>
        <p:nvPicPr>
          <p:cNvPr id="52241" name="Picture 17" descr="https://sun9-61.userapi.com/impg/JPLuwhCHdJo0ZDfGCeOaPt0I32hGoFB496IhNg/1RqFsyrWRe4.jpg?size=1280x853&amp;quality=96&amp;sign=454da094e09a26bb342e5150c0ff1421&amp;type=album"/>
          <p:cNvPicPr>
            <a:picLocks noChangeAspect="1" noChangeArrowheads="1"/>
          </p:cNvPicPr>
          <p:nvPr/>
        </p:nvPicPr>
        <p:blipFill rotWithShape="1">
          <a:blip r:embed="rId3" cstate="print"/>
          <a:srcRect l="10521" r="2927"/>
          <a:stretch/>
        </p:blipFill>
        <p:spPr bwMode="auto">
          <a:xfrm>
            <a:off x="5915234" y="2937256"/>
            <a:ext cx="2608403" cy="200832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134088" y="195315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Успешные</a:t>
            </a:r>
            <a:r>
              <a:rPr lang="en-US" dirty="0" smtClean="0"/>
              <a:t> </a:t>
            </a:r>
            <a:r>
              <a:rPr lang="en-US" dirty="0" err="1" smtClean="0"/>
              <a:t>практики</a:t>
            </a:r>
            <a:r>
              <a:rPr lang="en-US" dirty="0" smtClean="0"/>
              <a:t> </a:t>
            </a:r>
            <a:r>
              <a:rPr lang="en-US" dirty="0" err="1" smtClean="0"/>
              <a:t>профилактики</a:t>
            </a:r>
            <a:r>
              <a:rPr lang="en-US" dirty="0" smtClean="0"/>
              <a:t> ПАФ</a:t>
            </a:r>
            <a:endParaRPr lang="ru-RU" dirty="0" smtClean="0"/>
          </a:p>
          <a:p>
            <a:pPr algn="r"/>
            <a:r>
              <a:rPr lang="en-US" b="1" dirty="0" err="1"/>
              <a:t>ш</a:t>
            </a:r>
            <a:r>
              <a:rPr lang="en-US" b="1" dirty="0" err="1" smtClean="0"/>
              <a:t>колы</a:t>
            </a:r>
            <a:r>
              <a:rPr lang="en-US" b="1" dirty="0" smtClean="0"/>
              <a:t> 161, 164, 172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27027" y="326977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Уроки</a:t>
            </a:r>
            <a:r>
              <a:rPr lang="en-US" dirty="0" smtClean="0"/>
              <a:t> </a:t>
            </a:r>
            <a:r>
              <a:rPr lang="en-US" dirty="0" err="1" smtClean="0"/>
              <a:t>безопасности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221496" y="3871093"/>
            <a:ext cx="2282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Л</a:t>
            </a:r>
            <a:r>
              <a:rPr lang="ru-RU" dirty="0" err="1" smtClean="0"/>
              <a:t>етн</a:t>
            </a:r>
            <a:r>
              <a:rPr lang="en-US" dirty="0" err="1" smtClean="0"/>
              <a:t>ие</a:t>
            </a:r>
            <a:endParaRPr lang="en-US" dirty="0" smtClean="0"/>
          </a:p>
          <a:p>
            <a:pPr algn="r"/>
            <a:r>
              <a:rPr lang="en-US" dirty="0" smtClean="0"/>
              <a:t> </a:t>
            </a:r>
            <a:r>
              <a:rPr lang="en-US" dirty="0" err="1" smtClean="0"/>
              <a:t>образовательные</a:t>
            </a:r>
            <a:r>
              <a:rPr lang="en-US" dirty="0" smtClean="0"/>
              <a:t> </a:t>
            </a:r>
          </a:p>
          <a:p>
            <a:pPr algn="r"/>
            <a:r>
              <a:rPr lang="en-US" dirty="0" err="1" smtClean="0"/>
              <a:t>программы</a:t>
            </a:r>
            <a:endParaRPr lang="en-US" dirty="0"/>
          </a:p>
          <a:p>
            <a:pPr algn="r"/>
            <a:r>
              <a:rPr lang="en-US" b="1" dirty="0" smtClean="0"/>
              <a:t>158 </a:t>
            </a:r>
            <a:r>
              <a:rPr lang="en-US" b="1" dirty="0" err="1" smtClean="0"/>
              <a:t>мероприятий</a:t>
            </a:r>
            <a:endParaRPr lang="ru-RU" b="1" dirty="0"/>
          </a:p>
        </p:txBody>
      </p:sp>
      <p:sp>
        <p:nvSpPr>
          <p:cNvPr id="3" name="Нашивка 2"/>
          <p:cNvSpPr/>
          <p:nvPr/>
        </p:nvSpPr>
        <p:spPr>
          <a:xfrm flipH="1">
            <a:off x="2894484" y="812342"/>
            <a:ext cx="360040" cy="723279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5394892" y="1953912"/>
            <a:ext cx="393962" cy="723279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 flipH="1">
            <a:off x="2899714" y="3147814"/>
            <a:ext cx="360040" cy="723279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5432925" y="4211961"/>
            <a:ext cx="393962" cy="723279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Picture 1" descr="\\Guosrv\g\!АВГУСТОВСКАЯ КОНФЕРЕНЦИЯ 2022\dTP4AzxW-4w.jpg"/>
          <p:cNvPicPr>
            <a:picLocks noChangeAspect="1" noChangeArrowheads="1"/>
          </p:cNvPicPr>
          <p:nvPr/>
        </p:nvPicPr>
        <p:blipFill rotWithShape="1">
          <a:blip r:embed="rId4" cstate="print"/>
          <a:srcRect t="8572"/>
          <a:stretch/>
        </p:blipFill>
        <p:spPr bwMode="auto">
          <a:xfrm>
            <a:off x="127069" y="592534"/>
            <a:ext cx="2572723" cy="176415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259754" y="636542"/>
            <a:ext cx="256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Детские</a:t>
            </a:r>
            <a:r>
              <a:rPr lang="en-US" b="1" dirty="0" smtClean="0"/>
              <a:t> </a:t>
            </a:r>
            <a:r>
              <a:rPr lang="en-US" b="1" dirty="0" err="1" smtClean="0"/>
              <a:t>объединения</a:t>
            </a:r>
            <a:endParaRPr lang="en-US" b="1" dirty="0" smtClean="0"/>
          </a:p>
          <a:p>
            <a:r>
              <a:rPr lang="en-US" b="1" dirty="0" err="1" smtClean="0"/>
              <a:t>Волонтерство</a:t>
            </a:r>
            <a:endParaRPr lang="en-US" b="1" dirty="0" smtClean="0"/>
          </a:p>
          <a:p>
            <a:r>
              <a:rPr lang="en-US" b="1" dirty="0" err="1" smtClean="0"/>
              <a:t>Акции</a:t>
            </a:r>
            <a:endParaRPr lang="en-US" b="1" dirty="0" smtClean="0"/>
          </a:p>
          <a:p>
            <a:r>
              <a:rPr lang="ru-RU" b="1" dirty="0" smtClean="0"/>
              <a:t>Профориентация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01361"/>
            <a:ext cx="2592288" cy="1944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85" y="584271"/>
            <a:ext cx="2608403" cy="17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827585" y="699542"/>
            <a:ext cx="7816940" cy="4104456"/>
            <a:chOff x="921386" y="843558"/>
            <a:chExt cx="7294829" cy="396044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21386" y="843558"/>
              <a:ext cx="7294829" cy="3960440"/>
            </a:xfrm>
            <a:prstGeom prst="rect">
              <a:avLst/>
            </a:prstGeom>
            <a:noFill/>
            <a:ln w="12700"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972" y="2154094"/>
              <a:ext cx="764835" cy="770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972" y="1157313"/>
              <a:ext cx="764835" cy="770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471"/>
            <a:ext cx="1011237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0749" y="244740"/>
            <a:ext cx="7054149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400" b="1" spc="-5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ПОВЫШЕНИЕ КВАЛИФИКАЦИИ ПЕДАГОГОВ</a:t>
            </a:r>
            <a:endParaRPr sz="2400" b="1" spc="-5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 rot="10800000" flipV="1">
            <a:off x="2698711" y="3077000"/>
            <a:ext cx="548857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cs typeface="Times New Roman" pitchFamily="18" charset="0"/>
              </a:rPr>
              <a:t>к</a:t>
            </a:r>
            <a:r>
              <a:rPr lang="ru-RU" sz="1600" b="1" dirty="0" smtClean="0">
                <a:cs typeface="Times New Roman" pitchFamily="18" charset="0"/>
              </a:rPr>
              <a:t>урсы повышения по работе с детьми с </a:t>
            </a:r>
            <a:r>
              <a:rPr lang="ru-RU" sz="1600" b="1" dirty="0" err="1" smtClean="0">
                <a:cs typeface="Times New Roman" pitchFamily="18" charset="0"/>
              </a:rPr>
              <a:t>девиантным</a:t>
            </a:r>
            <a:r>
              <a:rPr lang="ru-RU" sz="1600" b="1" dirty="0" smtClean="0">
                <a:cs typeface="Times New Roman" pitchFamily="18" charset="0"/>
              </a:rPr>
              <a:t> поведением</a:t>
            </a:r>
            <a:endParaRPr lang="ru-RU" sz="1600" b="1" dirty="0"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044701"/>
            <a:ext cx="857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08921"/>
            <a:ext cx="798258" cy="77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625026" y="2037225"/>
            <a:ext cx="5459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cs typeface="Times New Roman" pitchFamily="18" charset="0"/>
              </a:rPr>
              <a:t>курсы повышения квалификации по теме «Профилактика суицидального поведения обучающихся. </a:t>
            </a:r>
            <a:r>
              <a:rPr lang="ru-RU" sz="1600" b="1" dirty="0" err="1">
                <a:cs typeface="Times New Roman" pitchFamily="18" charset="0"/>
              </a:rPr>
              <a:t>Медиабезопасность</a:t>
            </a:r>
            <a:r>
              <a:rPr lang="ru-RU" sz="1600" b="1" dirty="0">
                <a:cs typeface="Times New Roman" pitchFamily="18" charset="0"/>
              </a:rPr>
              <a:t> в образовательной организации»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927365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cs typeface="Times New Roman" pitchFamily="18" charset="0"/>
              </a:rPr>
              <a:t>с</a:t>
            </a:r>
            <a:r>
              <a:rPr lang="ru-RU" sz="1600" b="1" dirty="0" smtClean="0">
                <a:cs typeface="Times New Roman" pitchFamily="18" charset="0"/>
              </a:rPr>
              <a:t>еминары </a:t>
            </a:r>
            <a:r>
              <a:rPr lang="ru-RU" sz="1600" b="1" dirty="0" smtClean="0"/>
              <a:t>проекта </a:t>
            </a:r>
            <a:r>
              <a:rPr lang="ru-RU" sz="1600" b="1" dirty="0"/>
              <a:t>«Прививка от </a:t>
            </a:r>
            <a:r>
              <a:rPr lang="ru-RU" sz="1600" b="1" dirty="0" err="1"/>
              <a:t>буллинга</a:t>
            </a:r>
            <a:r>
              <a:rPr lang="ru-RU" sz="1600" b="1" dirty="0"/>
              <a:t> в школе – компетентность и ресурсность </a:t>
            </a:r>
            <a:r>
              <a:rPr lang="ru-RU" sz="1600" b="1" dirty="0" smtClean="0"/>
              <a:t>взрослых»</a:t>
            </a:r>
          </a:p>
          <a:p>
            <a:r>
              <a:rPr lang="ru-RU" sz="1600" b="1" i="1" dirty="0" smtClean="0"/>
              <a:t>Кризисный </a:t>
            </a:r>
            <a:r>
              <a:rPr lang="ru-RU" sz="1600" b="1" i="1" dirty="0"/>
              <a:t>центр «Верба</a:t>
            </a:r>
            <a:r>
              <a:rPr lang="ru-RU" sz="1600" b="1" i="1" dirty="0" smtClean="0"/>
              <a:t>» </a:t>
            </a:r>
            <a:r>
              <a:rPr lang="ru-RU" sz="1600" b="1" i="1" dirty="0"/>
              <a:t>г. </a:t>
            </a:r>
            <a:r>
              <a:rPr lang="ru-RU" sz="1600" b="1" i="1" dirty="0" smtClean="0"/>
              <a:t>Красноярск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50" y="3871866"/>
            <a:ext cx="798258" cy="77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 rot="10800000" flipV="1">
            <a:off x="2653444" y="3918972"/>
            <a:ext cx="548857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cs typeface="Times New Roman" pitchFamily="18" charset="0"/>
              </a:rPr>
              <a:t>Краевой семинар   по разработке моделей психологических служб</a:t>
            </a:r>
            <a:endParaRPr lang="ru-RU" sz="1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11239"/>
              </p:ext>
            </p:extLst>
          </p:nvPr>
        </p:nvGraphicFramePr>
        <p:xfrm>
          <a:off x="8324160" y="129486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571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29409" y="195486"/>
            <a:ext cx="4730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ШКОЛЬНЫЕ СЛУЖБЫ МЕДИАЦИИ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0"/>
            <a:ext cx="1152128" cy="964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3" r="46670"/>
          <a:stretch/>
        </p:blipFill>
        <p:spPr>
          <a:xfrm>
            <a:off x="395536" y="771550"/>
            <a:ext cx="3250993" cy="3927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646528" y="668127"/>
            <a:ext cx="53899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 smtClean="0"/>
              <a:t>Процедур медиации - 20</a:t>
            </a:r>
          </a:p>
          <a:p>
            <a:pPr lvl="0"/>
            <a:r>
              <a:rPr lang="ru-RU" u="sng" dirty="0" smtClean="0"/>
              <a:t>по </a:t>
            </a:r>
            <a:r>
              <a:rPr lang="ru-RU" u="sng" dirty="0"/>
              <a:t>источнику: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участников конфликтных ситуаций – </a:t>
            </a:r>
            <a:r>
              <a:rPr lang="ru-RU" dirty="0" smtClean="0"/>
              <a:t>6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сотрудников </a:t>
            </a:r>
            <a:r>
              <a:rPr lang="ru-RU" dirty="0" smtClean="0"/>
              <a:t>школ </a:t>
            </a:r>
            <a:r>
              <a:rPr lang="ru-RU" dirty="0"/>
              <a:t>– </a:t>
            </a:r>
            <a:r>
              <a:rPr lang="ru-RU" dirty="0" smtClean="0"/>
              <a:t>4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/>
              <a:t>КДНиЗП</a:t>
            </a:r>
            <a:r>
              <a:rPr lang="ru-RU" dirty="0"/>
              <a:t> – </a:t>
            </a:r>
            <a:r>
              <a:rPr lang="ru-RU" dirty="0" smtClean="0"/>
              <a:t>7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ДН ОМВД – 3</a:t>
            </a:r>
            <a:endParaRPr lang="ru-RU" sz="1600" dirty="0"/>
          </a:p>
          <a:p>
            <a:pPr lvl="0"/>
            <a:r>
              <a:rPr lang="ru-RU" u="sng" dirty="0" smtClean="0"/>
              <a:t>по </a:t>
            </a:r>
            <a:r>
              <a:rPr lang="ru-RU" u="sng" dirty="0"/>
              <a:t>видам конфликтов: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ребенок-ребенок – </a:t>
            </a:r>
            <a:r>
              <a:rPr lang="ru-RU" dirty="0" smtClean="0"/>
              <a:t>13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ребенок-группа детей – </a:t>
            </a:r>
            <a:r>
              <a:rPr lang="ru-RU" dirty="0" smtClean="0"/>
              <a:t>4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ребенок-родитель - </a:t>
            </a:r>
            <a:r>
              <a:rPr lang="ru-RU" dirty="0" smtClean="0"/>
              <a:t>3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ребенок-учитель – </a:t>
            </a:r>
            <a:r>
              <a:rPr lang="ru-RU" dirty="0" smtClean="0"/>
              <a:t>0</a:t>
            </a:r>
            <a:endParaRPr lang="ru-RU" sz="1600" dirty="0"/>
          </a:p>
          <a:p>
            <a:pPr lvl="0"/>
            <a:r>
              <a:rPr lang="ru-RU" u="sng" dirty="0" smtClean="0"/>
              <a:t>с </a:t>
            </a:r>
            <a:r>
              <a:rPr lang="ru-RU" u="sng" dirty="0"/>
              <a:t>соглашением сторон</a:t>
            </a:r>
            <a:r>
              <a:rPr lang="ru-RU" dirty="0"/>
              <a:t> </a:t>
            </a:r>
            <a:r>
              <a:rPr lang="ru-RU" dirty="0" smtClean="0"/>
              <a:t>– 18</a:t>
            </a:r>
          </a:p>
          <a:p>
            <a:pPr lvl="0"/>
            <a:r>
              <a:rPr lang="ru-RU" u="sng" dirty="0" smtClean="0"/>
              <a:t>по </a:t>
            </a:r>
            <a:r>
              <a:rPr lang="ru-RU" u="sng" dirty="0"/>
              <a:t>категории случая: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конфликты в </a:t>
            </a:r>
            <a:r>
              <a:rPr lang="ru-RU" dirty="0" smtClean="0"/>
              <a:t>школах - 16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общественно-опасные </a:t>
            </a:r>
            <a:r>
              <a:rPr lang="ru-RU" dirty="0"/>
              <a:t>деяния – </a:t>
            </a:r>
            <a:r>
              <a:rPr lang="ru-RU" dirty="0" smtClean="0"/>
              <a:t>1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семейные конфликты – </a:t>
            </a:r>
            <a:r>
              <a:rPr lang="ru-RU" dirty="0" smtClean="0"/>
              <a:t>3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975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548"/>
            <a:ext cx="10112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7"/>
          <p:cNvSpPr txBox="1">
            <a:spLocks/>
          </p:cNvSpPr>
          <p:nvPr/>
        </p:nvSpPr>
        <p:spPr>
          <a:xfrm>
            <a:off x="251520" y="200473"/>
            <a:ext cx="8064896" cy="444500"/>
          </a:xfrm>
          <a:prstGeom prst="rect">
            <a:avLst/>
          </a:prstGeom>
        </p:spPr>
        <p:txBody>
          <a:bodyPr lIns="91438" tIns="13335" rIns="91438" bIns="45719" rtlCol="0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b="1" kern="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СУБЪЕКТНОЕ БЛАГОПОЛУЧИЕ ШКОЛЬНИКОВ</a:t>
            </a:r>
            <a:endParaRPr lang="ru-RU" sz="2400" b="1" kern="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5364088" y="1278262"/>
            <a:ext cx="2880320" cy="6899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kern="0" dirty="0" smtClean="0">
              <a:solidFill>
                <a:srgbClr val="0D7189"/>
              </a:solidFill>
            </a:endParaRPr>
          </a:p>
          <a:p>
            <a:endParaRPr lang="ru-RU" kern="0" dirty="0" smtClean="0">
              <a:solidFill>
                <a:srgbClr val="0D7189"/>
              </a:solidFill>
            </a:endParaRPr>
          </a:p>
          <a:p>
            <a:endParaRPr lang="ru-RU" kern="0" dirty="0" smtClean="0">
              <a:solidFill>
                <a:srgbClr val="0D7189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r="12273" b="2945"/>
          <a:stretch/>
        </p:blipFill>
        <p:spPr bwMode="auto">
          <a:xfrm>
            <a:off x="4496001" y="1146673"/>
            <a:ext cx="4560620" cy="257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256" b="2576"/>
          <a:stretch/>
        </p:blipFill>
        <p:spPr bwMode="auto">
          <a:xfrm>
            <a:off x="20960" y="1140820"/>
            <a:ext cx="4475041" cy="272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6" descr="data:image/png;base64,iVBORw0KGgoAAAANSUhEUgAAAgsAAAFlCAYAAABlSat5AAAAAXNSR0IArs4c6QAAIABJREFUeF7snXt8FNX5/59ndpNALhtAUOsVIaJFSIIhCaBWai+Kd1vxVq/9tVq1VUBbRcCuFfDWAlK16re2Wq2tYqtirVZrxapAEiJJQKwKiJdqvUGyCZBkd8/ze00gYXPd2dmZ3Zmdz/4J5zznOe/n7Oa9szPnMOEFAsYJ8Ogb75zKETWDmPY13s2aliIUZp+85GsL//Lt269rtiYqooAACIAACMQjwPEa4P9BoJPAmOB9w6Ph7euJeJ+0URERIu26TQtn3JG2HDAwCIAACHiMAGTBYwVPZrqH3bCkOMJSn0wMi/o+uGnBzEssioUwIAACIAACcQhAFrBEDBMYM29pSVRF6wx3sK8hZME+togMAiAAAr0IQBawKAwTgCwYRoWGIAACIJBRBCALGVVOeycDWbCXL6KDAAiAgFMJQBacWhkH5gVZcGBRkBIIgAAIpIAAZCEFkDNlCMhCplQS8wABEACBxAhAFhLj5enWkAVPlx+TBwEQ8DAByIKHi5/o1CELiRJDexAAARDIDAKQhcyoY0pmAVlICWYMAgIgAAKOIwBZcFxJnJsQZMG5tUFmIAACIGAnAciCnXQzLDZkIcMKiumAAAiAgEECkAWDoNCMCLKAVQACIAAC3iQAWfBm3U3NGrJgChs6gQAIgIDrCUAWXF/C1E0AspA61hgJBEAABJxEALLgpGo4PBfIgsMLhPRAAARAwCYCkAWbwGZiWMhCJlYVcwIBEACB+AQgC/EZocVuApAFLAUQAAEQ8CYByII3625q1pAFU9jQCQRAAARcTwCy4PoSpm4CkIXUscZIIAACIOAkApAFJ1XD4blAFhxeIKQHAiAAAjYRgCzYBDYTw0IWMrGqmBMIgAAIxCcAWYjPCC12E4AsYCmAAAiAgDcJQBa8WXdTs4YsmMKGTiAAAiDgegKQBdeXMHUTgCykjjVGAgEQAAEnEYAsOKkaDs8FsuDwAiE9EAABELCJAGTBJrCZGBaykIlVxZxAAARAID4ByEJ8RmixmwBkAUsBBEAABLxJALLgzbqbmjVkwRQ2dAIBEAAB1xOALLi+hKmbAGQhdawxEgiAAAg4iQBkwUnVcHgukAWHFwjpgQAIgIBNBCALNoHNxLBF8+46QlR4fbrnJiwPbJ4/6wfpzgPjgwAIgIBXCEAWvFJpC+ZZfO0deS3ZvpeYudKCcOZCCLcK0/mbF8z4i7kA6AUCIAACIJAoAchCosQ83r5o9tIR4lfTiHhQylEoRUy+ho3vvFpDy5ZFUz4+BgQBEAABjxKALHi08Jg2CIAACIAACBglAFkwSgrtQAAEQAAEQMCjBCALHi08pg0CIAACIAACRglAFoySQjsQAAEQAAEQ8CgByIJHC49pgwAIgAAIgIBRApAFo6TQDgRAAARAAAQ8SgCy4NHCY9ogAAIgAAIgYJQAZMEoKbQDARAAARAAAY8SgCx4tPCYNgiAAAiAAAgYJQBZMEoK7UAABEAABEDAowQgCx4tPKYNAiAAAiAAAkYJQBaMkkI7EAABEAABEPAoAciCRwvv5Wlf/Gz1vm0qPI1E8yXKgYV2DqLo8t+ddnRzon3RHgRAAATcSgCy4NbKIW/TBM59puqnJNHbzQQQIsVCJ/3ptCnPm+mPPiAAAiDgRgKQBTdWDTknReCcZ1bNZZGbzQZRRKc8duqUv5ntj34gAAIg4DYCkAW3VQz5Jk0AspA0QgQAARDwGAHIgscKjukSpUMWxl94+TeF6WxiLkx5DUSa2K89vO6Bu18lIkn5+BgQBEDA9QQgC64vYXonkH/GBXv7IpRnKgsVbWx69tFtpvom0SnVsnDExVeUs9BqYtaSSDu5rkIt5OOvr//dXWuSC4TeIAACXiQAWfBi1S2ac8Ep5w7XyPccExWZCsn8WuPyh08x1TeJTqmWhXEXXXkVMd2ZRMqWdBXRLnrzoV//wZJgCAICIOApApAFT5Xb2skOOfG8g8WvrWbifU1G3ty4/OHRJvua7pZqWTji4itnMNFi0wlb1BGyYBFIhAEBDxKALHiw6FZNGbJgjCRkwRgntAIBEHAuAciCc2vj+MwgC8ZKBFkwxgmtQAAEnEsAsuDc2jg+M8iCsRJBFoxxQisQAAHnEoAsOLc2js8MsmCsRJAFY5zQCgRAwLkEIAvOrY3jM4MsGCsRZMEYJ7QCARBwLgHIgnNr4/jMIAvGSgRZMMYJrUAABJxLALLg3No4PjPIgrESQRaMcUIrEAAB5xKALDi3No7PDLJgrESQBWOc0AoEQMC5BCALzq2N4zNzqyxc8LdVX21T9CNW5E8UMpPs8Ecjix757tc+MdoXsmCUFNqBAAg4lQBkwamVcUFebpWFVKOFLKSaOMYDARCwmgBkwWqiHooHWTBWbMiCMU5oBQIg4FwCkAXn1sbxmUEWjJUIsmCME1qBAAg4lwBkwbm1cXxmkAVjJYIsGOOEViAAAs4lAFlwbm0cn9nwU79fEKb2x0S0EjPJMtPTTcv/cIWZvm7qA1lwU7WQKwiAQF8EIAtYF8kRCAY1evNNc+to2TJFRJJcAs7vDVlwfo2QIQiAwMAEzH3IgyoIgIBhApAFw6jQEARAwKEEIAsOLQzSSjsBo++NuFdGIAtpr2WqEzC6dlKdV+x4cddtOpPD2M4j4IZF7TxqyChzCASD2hj/Pl9R21sni08mKeEiFt5XWEYwUU7nRFlkL2Ie1O3TVtEfN98y8/x4MCAL8Qi59/+LfrI0RwXay1l8XyeSUmI+iFj2FmFf16xECpg5kJZZCkWI6XMh0n/y63gxyZfEvI2EtojIWvLRv4Z+mvef2vsvC6clRwzqCgKQBVeUCUnaQeCw2x4oiDQ3zSPRLiCSfRMdQyALiSLLqPaH3LCkmFgWstDxzInvBuoYGEI7RZO/qLbIT7fc8bP/OSYvJOIoApAFR5UDyaSKwMhgcJC/vfAxYTql48uWiRdkwQS0DOkyeu6iE0jxA8S0X4ZMSYjk+Za26PRPf/nT7RkyJ0zDQgKmPiQtHB+hQCAtBEbfsOSnRHIrMWlmE4AsmCXn7n5Fc341SZH2TybKc/dMemQvIsTauZsWzHgso+aFyVhCALKQHEYefur5Y6JMeycXxv7e/rD/3c///iAuMRLRyODiIVobvcYaHZEMechCMvTc2XfU7F+NIdb+zkyj3TmDgbMW4mWbsxrPoWCw6x6HTJwn5pQ4AchC4sy6egw57fxLSPEvicUF3zD4Q02007c+89CbSUw5I7oeOm9JpYrKymSuKuggIAsZsRwMT6IouDQgkeizJHS04U4uayhMm5R/yLgtwUtaXZY60rWZAGTBJOCRF188qPHLyGvEXGYyRBq6yaLG5Y9ck4aBHTVk0ZzFM4RocbJJQRaSJeie/lODQf8H4cC9TPz/3JO1iUyFVK5qHb7u1tnbTPRGlwwmAFkwWdz9Trk0d7u2s4qFxpkMkfpuIr9tfOaRH6Z+YGeNOHrOkt8QyY+SzQqykCxB9/QfPXfJD0nJPeTmpx4M4vYzH/72/BlvG2yOZh4hAFkwWWjIgklw6e4WDGqHhAuXa0QnJZsKZCFZgu7oP2rOL48m8T3NTMPckXGSWWp09KabZ76eZBR0zzACkAWTBYUsmASX7m7Tp/tGj5mymogmJpsKZCFZgs7vP2bOov2jwv8ipjHOz9aaDIXpW5vnz/ynNdEQJVMIQBZMVhKyYBJcmrvt+u15yLtMMjLZVCALyRJ0dv+xwcezW1v/+wT7Ovbi8MwLsuCZUic0UchCQrj2NIYsmASX5m66LHzYXvi+FZvpGJWFcRddeRUx3ZnmqROR78L1Dy59OP15uCCDYFAb3V44h4iCyT4144LZdktRkTrrvQXXLHNb3sjXXgKQBZN8IQsmwaW5W9ml92VtG7FjKxPlJ5uKUVkYe/EVpUS0UiMenOyY5vvLlz6lvlX/h3vXmo/hnZ6jZy8+nVj+SMy53pl150zl4k0LZj3kvXljxgMRgCyYXB+QBZPg0txNl4XGETvarUjDqCzoY4296MpvaEynMVE6DhRqIR89vu6Bu1/Vt4ewYu6ZHKNj4yVN+xcT7Z/J8+x/bpAFb9Z94FlDFkyuCsiCcXAHLFo0mEJk6lu1orzWj4OX7TA+2sAt0yULVuWPOPYSGHXdfYWStf05TXiyvSM5OTpkwcnVSVdukAWT5CELxsDt3szmSSKqNNajeytWvG7TLTO/YaZvX32slAUS+eumhbO+a1VuiJNeAmODwez2SOESEX0PDvbwZyNkIb0r0Zmje/gNkVxBIAvG+B0RXDRsZzvVM/MBxnr0kAWhrRsXztzLTF+7ZUFI6vKHRI9u+ClO6bOqPumMU3TDnT9QpO5mpux05pH+sSEL6a+B8zKALJisCWTBGLhMlgUi2sFCx2xcOPMNYzTQyqkEiubdNVmp8D+YqMCpOaYuL8hC6li7ZyTIgslaQRaMgctwWdBvF7xv04IZlxMzbhw0tiQc16roZ7cdQFk5LwrJ4Y5LLi0JQRbSgt3hg0IWTBYIsmAMXKbLgoi0aT7/8RtvvuoVY0TQykkERgaDg3yRwodIaDoR4fOwoziQBSetUafkgjeHyUpAFoyBy3RZ2E3hE03xGe/eMqPajY8m6jf2hZoC+R8tnrXVWFUzpFUwqI0KD5nLJEGIQmxNIQsZssItnQZkwSROyIIxcB6RBX3zgk9YoxuGfPrWH2vvvz9sjE76Wx0eXDwyElbzlPiKsiJtJ799+3XN6c8qNRkcOnfJyVFRTzBxTmpGdMsokAW3VCqVeUIWTNKGLBgD5xVZ6Lh4KxQhUitJ0/6sRX2vbNy479u07KyoMVKpa3XEzEXDduZqY5nV6SR8HhHtqyfPxPdsfHf/q52Ys9V0Rs2981BS6l/MZOopHavzcVY8yIKz6uGMbCALJusAWTAGzkuyYIyIg1sJRUSjqzbPn3EvUebesHlAcNGwnHZeTkxHObgaaUwNspBG+I4dGrJgsjSQBWPgIAvGODmmlUijj/3Hv7PgKv3+i8x7dRxRftRdRPrGS3j1TQCygJXRmwBkweSqgCwYAwdZMMbJWa3kLVb+YzfectXnzsor+WxG3bD4+0xyPzH7ko+WqREgC5la2WTmBVkwSQ+yYAwcZMEYJ6e1UkRPt2XlnmfluRzpnuOoOUuOJlHPMnM6DvNK9/QTGB+ykAAszzSFLJgsNWTBGDjIgjFOzmslUSItuCmrcSEFg8p5+SWWkb7xkmT5nyPSxiXW04utIQterHq8OUMW4hHq5/8hC8bAQRaMcXJoq50k9N1NC2c+59D8DKWlH2b2YTjwOBGfYaiD5xtBFjy/BPoAAFkwuSogC8bAQRaMcXJqKyH6r1LRb2655dr/ODXHAfMKBrWi8JC5QnKTK/NPS9KQhbRgd/igkAWTBYIsGAPX8a2uvfAvwjLZWI/urVhp6zbdMsOZR1SbmZAb+zC9EvXT6VuCMxvdln7R3CWnKpFHmSjPbbmnL1/IQvrYO3dkyILJ2kAWjIM7YOaiwVRIg4332NMy3BJt+/SX1h0BXXbpfVmNI3a0m8nFu31EWPjeCaX7/2TZWc7bZKq/uhwyd8lhGqkXSPgg79bOzMwhC2aoZXofyILJCkMWTIJLczfIgskCCCkmumzjwpm/NRkhpd0O+9ltBZGsnBeIZFJKB86IwSALGVFGiycBWTAJFLJgElyau0EWzBdAEX3pI3XyxgXXrDYfJQU9pz/uGzXm46VMckUKRsvAISALGVjUpKcEWTCJELJgElyau0EWkiuAKH4zK6ft228Hr/s4uUh29RYePWfJD0XkLmbOsmuUzI4LWcjs+pqbHWTBHDeCLJgEl+ZukAUrCsBPckg7d+Ovr2qzIpqVMUbPW3yUKHqGiYZaGddbsSAL3qq3sdlCFoxx6tUKsmASXJq7QRYsKICICGs3bF4w41YLolkW4oCZi4bl5PIqIhpjWVBPBoIseLLscSYNWTC5KiALJsGluRtkwZoCCNF2jeTcjQtmPWNNxOSiFP1kaY4EIn/CxkvJcdzVG7JgBcVMiwFZMFlRyIJJcGnu1iELe2/faDQNERpMQkPw+3dvYiLykRL1rbRv2DT9cd/oQz+5gUgFiUkzWlu0648AZAFrozcByILJVQFZMAku/d14ZPDufQyn0do+SPPJcI3oFCL+sRANM9zXCw2ZXh/iz/12bfCyHema7qgbFp9ETI9h4yWrKgBZsIpkJsWBLJisJmTBJDj3duORs395mI+1p4j5MPdOw/rMhfiezSX7XUVp2LDpoOsXj8piWkUa7W39zLwaEbLg1coPNG/IgslVAVkwCc7l3UbNWTSRiV8g3G3fVUkRameNf7xp/gx9wyZJVYlHBhcP8bXTM8R0dKrG9MY4kAVv1DmxWUIWEuPV1RqyYBKc27uJ8Oi5S+4noh+4fSpW5i9CW4Vl2nsLZlVbGbe/WGWXXprVOOLwRSR0JTHjc8xS6JAFS3FmSDC8yUwWErJgElwGdBs9Z9EZJPwEbqbrXkwR2qSJb/LGW6763O4yj56rb7ykfsPEPrvH8l58yIL3ah5/xpCF+Iz6bAFZMAkuA7qNmreknKLqdTwh0UcxmR5v2y4Xf7R41k67Sn3InKUVLJEXmTlg1xjejgtZ8Hb9+549ZMHkqoAsmASXAd2K5i2doKLR1cyUnQHTsXYKIlFmmrtxwazb7Lh/YXTwjr0prL1EpI2zNnFE20MAsoDV0JsAZMHkqshEWZj68sv+EZ/npGU//SM2vNAWDAaVyXKktBtkIQ5ukVYW7eyNt8xYbmVh9gvelzs4vPMRIjnDyriI1ZMAZAFrArJg2RoYOfXiQdsC6mV21xG4v2pc/vC1fUE495mqyRyNBpUmQyyDlEAgFnpXi/iu/+N3J32UQLdeTYecfvFIFSFzwqNFJF+aPv74mWcG3DMAshC/QkL0CUfla5tunWV4A6x4UUffsHgekdyEGxrjkUr2/yELyRLMxP64spBEVQOnXHQuk7qfWXKJyMkshYTe08h32tZnHnqz55SnP75ysH8QrSGisUngSLorK3n40dOPutBsoMLTL/oGq+ifyexNbzolRcsbc1t/QMuWRfvLA7JgtELyUk5Wzukbgle2GO3RL/MblhwvJH8lJv29hpetBCALtuJ1aXAn/4FzBdL8adNH+LIGHSyiHMuShaNNg9veomXL+rzp7Oxnq8Zo0aj+yFthOqErobrHTpsywWwOhaddeBmL3Gu2f0c/RS837jf4eLr//jBkISmSemcRRYs35zRdR8FgxGy0kbN/ebjGvheY6UCzMdAvEQKQhURoeaWtY//AeaUATpjnuc+sPFyUVKX77nLIghNWg8U5CLcyq3M2Lpj1tJnIxXfckbd9q385aXScmf7oY4YAZMEMtUzvA1nI9AobmB9kIQYSriwYWDGJNuFPiKKVmxZc82GCPblozpKFQnKdw3/mS3BaTm8OWXB6hdKRH2QhHdQdNiZkAbJg95JUzM8P8w/+biIHTo2au/g7rOgxYvLbnR/ixxKALGA99CYAWcCqIMgCZCEFb4MoE9+4MavxVjLwiOyY2b88PMraP4j5oBTkhiG6EYAsYEFAFrAG+iAAWYAspOKNIUTNSskpW26Z9cpA4+n7KQwK7/wbk3w9FXlhjJ4EIAtYE5AFrAHIwsBrAPcs2PoeEaKNnDXoqE3Byz/rcyD9oK45d95BLNfYmgiCD0AAsoDlAVnAGoAsQBbS/S5gejzqb7poSzDY2jOV0TcsOkeYHmTinHSn6d3xIQverX3/M8c9C1gVuGchdg3gyoL97wh96yuNFgz5LPfm2vsv69rPomjuHVOV+B5n4hH2J4ER+icAWcDqwJUFrAFcWcCVBSe8C3YLQ44/+/YN9PmO0e2FxwvLQxAFRxTn4k0LZj3khEyQg3MI4MqCc2qRtkxwg2MMelxZSOU61LfUriNFTaJRJRPlpXJwjNUfAVxZwNrAlQWsAVxZwJUFvAtAYEACkAUsEMgC1gBkAbKAdwEIQBawBhIkgJ8hEgSWic3xMwR+hsjEdY05mSWAKwtmyWVyP8hCJlfX4NwgC5AFg0sFzTxBALLgiTInOEnIQoLAMrF5BsnCmSzyeFKHDok821hWdPpARyoXzVs6QUWjq5kpOxPXA+bkdQKQBa+vgL7mD1nAqsiYfRZo2rScIVkjpmikTG/oExV+u+mZh98baFlAFvCmyWwCkIXMrq+52UEWzHHLqF6ZcmUhVUWBLKSKNMZJDwHIQnq4O3tUyIKz65OS7CALiWGGLCTGC63dRgCy4LaKpSJfyEIqKDt8DMhCYgU6ZM6iChZ6jZmzEuuJ1iDgBgKQBTdUKdU5QhZSTdyB40EWEivK6DlLziaSR4lIS6wnWoOAGwhAFtxQpVTnCFlINXEHjgdZSKAoIjxqzuI/MPP5CfRCUxBwEQHIgouKlbJUIQspQ+3cgSALxmtTNHvRsYp5OTMFjPdCSxBwEwHIgpuqlapcIQupIu3gcSALhorDY+YtOjoS5T8y04GGeqARCLiSAGTBlWWzOWnIgs2A3RDeY7LAh8xdMsZoXXxRzSccPZiJTlFM5zNRgdG+aAcC7iQAWXBn3ezNGrJgL19XRPeSLJRdel9W4/DtnxktjBBpTJxLTH6jfdAOBNxNALLg7vrZkz1kwR6urorqOVkYsaPdVQVCsiCQUgKQhZTidslgkAWXFMrONCELdtJF7EwmoIg2M1EjEx2ZOfOELGROLa2bCWTBOpaujQRZcG3pSEQeIZanhPkaTdEkYsZ7OgXlFJIws7bU54/cqtqGsaKml1mjI1IwdAqGgCykALLrhsAHi+tKZn3CkAXrmaYiooh8EdWiFe/P/+l7ZcH7cpvCOxeIyFXE2CzKTv4i0sZM127KCt1DwaDSxxo9Z/FtRPQzO8dNXWzIQupYu2ckyIJ7amVbpuf8o/pAbgvXEfEw2wYxElio6k+nTZlkpKnZNh03OGbKPQtMrw85MPfrtZddFtZ56HNrGrHzdhF1Na4wmF0hA/cToQhrfP2m+TMWEZF0ti6as/gCIfqDPaOmOipkIdXE3TAeZMENVbI7RxE+72+rHhKh84jIZ/dwfcbv+LbGVz166pT77Rw/k2RBWB7ZPH/WBbG8RgaDg7TwkF+xqMshDBavJJEoMy0o/Dxvfu39uwSt8zV67uLjSNE/MuOpGciCxSsnI8JBFjKijMlP4tL71mQ17xc+gUUNST5a4hGE1Ht/OvWY1xLvmViPTJIFZrpt4/yZ1/cksF8wmJvbXvh7YTorMTpoPRABIb5n6EGDZ3ReyekmafOWVPqUvExEg91PEbLg/hpaPwPIgvVMEdHBBDJKFoiu2bhgpn45vNdr1HW3FpIv+x/MXOngcrgoNf67P9x2ztu3X9fcV9JF8xYdIYpfJ6JCF02qn1QhC+6vofUzgCxYzxQRHUwgk2SBiH+yacGMu/rDfej1i0cpTZ4n5kMdXBLnpyaqJhoedOqWO678X3/Jjpp756GaUquFKb33/VhCE7JgCcYMCwJZyLCCYjoDE8gkWWCmKzbOn/mbgWZcNHvxZNH4r0SyL9ZG4gRE5D3RtGnvzZ/x9kC9IQuJs0UPdxGALLirXsg2SQKZJAtK0fT3bpn5RDwko+b86rss2uN4pDIeqe7/L0TNGtOpG+fPXBGvJ2QhHiH8v9sJQBbcXkHknxCBTJIFIvnOpgWznjQAgIvmLLlORM0n5vQ87WIgSUc1EWll5ks3Lpj5sJG8IAtGKKGNmwlAFtxcPeSeMAGPygIV/WRpjiqM3M2Kvo9HKuMtG4kKab/YXLLfAjrrrGi81vr/QxaMUEIbNxOALLi5esg9YQJelQUd1EHX3zM0y9/2NAkdkzA4D3VgkUezs0OXbAgGDR84Blnw0ALx6FQhCx4tvFen7WVZ0Gs+Zs6i/cPE/9aIRnl1DQw4b6ZX/O3tp/T3iGR/fSELWE2ZTgCykOkVxvy6EfC6LOgwRs+5c4qQeoqJRmB57CEgJBtUlE/acuvMLYlygSwkSgzt3UYAsuC2iiHfpAhAFjrw8ag5S88jijzAxDlJAc2Qziy0VbEcv3nBrDVmpgRZMEMNfdxEALLgpmoh16QJQBb2IBw1Z8mNLPJzPFJJOzTms9+dP+NvZhcYZMEsOfRzCwHIglsqhTwtIQBZ2INxbDCY3RoJPMDC51sC14VBRCRMmnbdZn/jnZ3HTZuZBmTBDDX0cRMByIKbqoVckyYAWeiOcP/Zd+01iMNPE9NRScN1XwARoXuGfpE7s+cpkolOBbKQKDG0dxsByILbKoZ8kyIAWeiNb9R1Sw4in/yLmUYnBddlnYXoGZXVdNaWYLA12dQhC8kSRH+nE4AsOL1CyM9SApCFvnGOmbf0mKiKLCfitBxRbmmRjQWrVcInvbdwxqfGmg/cCrJgBUXEcDIByIKTq4PcLCcAWegPqfDoG5ZcJET3MVO25eAdFFCEPiKfnLj55lnrrEoLsmAVScRxKgHIglMrg7xsIQBZGACrCBfNvXOekLqRKDPPkBCSkI+0U95dMOPfVi4wyIKVNBHLiQQgC06sCnKyjQBkYWC0RUuX5tAn0QdEo+/ZVoQ0BRaSMAtfumnhzAetTgGyYDVRxHMaAciC0yqCfGwlAFmIj3dk8PdDfO2NLxBTefzWLmkhpEijWzYV7/9zo4dDJTIzyEIitNDWjQQgC26sGnI2TQCyYAyd/sePlHouQ56QECJ+KJrVeLkVTz70RRCyYGxdoZV7CUAW3Fs7ZG6CAGTBOLSi2YuOVUzLmTlgvJfzWorISormnbj5tsua7MoOsmAXWcR1CgHIglMqgTxSQgCykBBmHj1vyQWi1G+ZOCuhns5p/E5WlI7/j4nDoRKZAmQhEVpo60YCkAU3Vg05myYAWUgQ3fTHfaPHfBwkUrNd94SE0Mea8HfevWVGVYKzTrg5ZCFhZOjgMgKQBZcVDOkmRwCykDiecq43AAAgAElEQVS/fa69Iy8v2/8gM52ZeO809RCKEMtZmxbMejIVGUAWUkEZY6STAGQhnfQxdsoJQBbMIR91632F3LzjJSIqMxchlb0kSqxdt2n+jEVEJKkYGbKQCsoYI50EIAvppI+xU04AsmAe+SFzlxzGHU9I8CHmo9jcU0gpje4e9lnuNckeDpVIppCFRGihrRsJQBbcWDXkbJoAZME0uo6Oo+Yu/iYLPUFEhclFsqu3/N0fDp/z9u3XNds1Ql9xIQuppI2x0kEAspAO6hgzbQQgC0mj56K5i74viu4lZn/S0SwMIIrepMLcozZfb98jkv2lC1mwsJAI5UgCkAVHlgVJ2UUAsmAN2dFzF91OwtcSkTM+Q0Q+kCidvPk26w6HSoQUZCERWmjrRgLOeKO7kRxydiUByII1ZRsbvDu/Pdz2oBB/15qI5qOISEjTaPrG+bNeMB8luZ6QheT4obfzCUAWnF8jZGghAciCdTBHB+/YW8L+Z5iowrqoiUUSoQgT/XDTwpkPperJh74yhCwkVje0dh8ByIL7aoaMkyAAWUgCXh9dR83+1RjWtBVE9BVrI8ePJiJRIr5988KZc9IpCnqmkIX49UILdxOALLi7fsg+QQKQhQSBGWg+eu6dJ4hSTzBTnoHm1jVR6k87c/J/8HHwsh3WBTUXCbJgjht6uYcAZME9tUKmFhCALFgAsY8Qo2cvuUw0dScT59gzQveoSug1jradvPm26207HCqReUAWEqGFtm4kAFlwY9WQs2kCkAXT6AbsODUY9H8YGbKQRH5qzwgxUYU2SZSP23zbjA9sH8vgAJAFg6DQzLUEIAuuLR0SN0MAsmCGmrE+RT9ZmiOByJNEPM1Yj8RbKZIvNZJTNy24ZmXive3rAVmwjy0iO4MAZMEZdUAWKSIAWbAXdNHspSOUFn2eiY60eiQh2s6kXbBpwdUpORwqkfwhC4nQQls3EoAsuLFqyNk0AciCaXSGOx56w+JSpcnTJHyQ4U7xGgopYtIPh/oVMafkcKh4KcX+P2QhEVpo60YCkAU3Vg05myYAWTCNLqGOh96w5FtRkr8zk0VbQvO9Qw4afFXtZZeFE0okRY0hCykCjWHSRgCykDb0GDgdBCALqaM+as6iH5HwncyUncSowiTPZmflnLsheGVLEnFs7QpZsBUvgjuAAGTBAUVACqkjAFlIIev77sva9v7O25jkamLSzIysiNcqkZPeXzjzEzP9U9UHspAq0hgnXQQgC+kij3HTQgCykFrsZcH7chvDO+8mkosSPnRK6P2sbJr6n+DMLanNOvHRIAuJM0MPdxGALLirXsg2SQKQhSQBmui+i/nO+0nkQsNXGJRao3y+89+bP+NtE0OmvAtkIeXIMWCKCUAWUgwcw6WXAGQhPfz3C96XOzi8czaRXENEgwfKQoSf8rP68TsLZv03PdkmPipkIXFm6OEuApAFd9UL2SZJALKQJMBkugeD2uj2gmOJfQtF5MjYGx93nR4pm4T4dpU95NEtwUtakxkq1X0hC6kmjvFSTQCykGriGC+tBCALacW/a/Dpj/tGHv7xRJ+iShIpIKY2YV/dIP++/94QPKvdARkmnAJkIWFk6OAyApAFlxUM6SZHALKQHD/07psAZAErI9MJQBYyvcKYXzcCkAUsCDsIQBbsoIqYTiIAWXBSNZCL7QQgC7Yj9uQAkAVPlt1Tk4YseKrcmCxkAWvADgKQBTuoIqaTCEAWnFQN5GI7AciC7Yg9OQBkwZNl99SkIQueKjcmC1nAGrCDAGTBDqqI6SQCkAUnVQO52E4AsmA7Yk8OAFnwZNk9NWnIgqfKjclCFrAG7CAAWbCDKmI6iQBkwUnVQC62E4As2I7YkwNAFjxZdk9NGrLgqXJjspAFrAE7CEAW7KCKmE4iAFlwUjWQi+0EIAu2I/bkAJAFT5bdU5OGLHiq3JgsZAFrwA4CkAU7qCKmkwhAFpxUDeRiOwHIgu2IPTkAZMGTZffUpCELnio3JgtZwBqwgwBkwQ6qiOkkApAFJ1UDudhOALJgO2JPDgBZ8GTZPTVpyIKnyo3JQhawBuwgAFmwgypiOokAZMFJ1UAuthOALNiO2JMDQBY8WXZPTRqy4KlyY7KQBawBOwhAFuygiphOIgBZcFI1kIvtBCALtiP25ACQBU+W3VOThix4qtyYLGQBa8AOApAFO6gippMIQBacVA3kYjsByILtiD05AGTBk2X31KQhC54qNyYLWcAasIMAZMEOqojpJAKQBSdVA7nYTgCyYDtiTw4AWfBk2T01aciCp8qNyUIWsAbsIABZsIMqYjqJAGTBSdVALrYTgCzYjtiTA0AWPFl2T00asuCpcmOykAWsATsIQBbsoIqYTiIAWXBSNZCL7QQgC7Yj9uQAkAVPlt1Tk4YseKrcmCxkAWvADgKQBTuoIqaTCEAWnFQN5GI7AciC7Yg9OQBkwZNl99SkIQueKjcmC1nAGrCDAGTBDqqI6SQCkAUnVQO52E4AsmA7Yk8OAFnwZNk9NWnIgqfKjclCFrAG7CAAWbCDKmI6iQBkwUnVQC62E4As2I7YkwNAFjxZdk9NGrLgqXJjspAFrAE7CEAW7KCKmE4iAFlwUjWQi+0EIAu2I/bkAJAFT5bdU5OGLHiq3JgsZAFrwA4CkAU7qCKmkwhAFpxUDeRiOwHIgu2IPTkAZMGTZffUpCELnio3JgtZwBqwgwBkwQ6qiOkkApAFJ1UDudhOALJgO2JPDgBZ8GTZPTVpyIKnyo3JQhawBuwgcFjw1/tFwuE3iHgfO+KnNqZcvGnBrIdSOyZGczoByILTK4T8LCUAWbAUJ4LtJnBEcNGwnWFuYKL93Q8FsuD+Glo/A8iC9UwR0cEEdFnYNnxHCzNlOzhNg6nJdzYtmPWkwcZoZiMByIKNcBHaEQQgC44oA5JIFYGpwaD/w/bC94lpv1SNacc4ItKufPTtLTfPesWO+IiZGIFR191aSL6cdcx0YGI9nddaibrgvYXXPOK8zJBROglAFtJJH2OnnIAuCx+EA+8y8ciUD27pgNxKmnxz080zX7c0LIKZJjBqzuJ3majIdACHdFQsx783f9YLDkkHaTiEAGTBIYVAGikiMH26b/SYKauJaGKKRrRlGBEJaaImb7zl2g22DICgCRMYdcOi15l5SsIdHdZBmL61ef7MfzosLaSTZgKQhTQXAMOnmIAIj7px8TJW/N0Uj2ztcEo+i+bwYVuCMxutDYxoZgmMvmHRn4j5HLP9HdNP0yZuuvnqWsfkg0QcQQCy4IgyIIlUEhg1986FLGp2Kse0Yaw1mxbMLLchLkKaJDBqzpLrmeQWk90d0y1baL+3Fs78xDEJIRFHEIAsOKIMSCKVBIrmLjlVRJ5O5ZiWj8V086b5M2+0PC4CmiYwZs6iiiix/hOXiz9XZUvbDhr70eJZO02DQMeMJODiRZ2R9cCkUkBgdPA3e0v7ztXMfEgKhrN8CBH5grK0ss03zfjA8uAImAwBHjV38SssdEwyQdLZVxHd/978GT8iZklnHhjbeQQgC86rCTKynwCPnrP4hyL0axfut7BNFP1g8y0z/2o/JoyQKIFD5i0t0aKR5cR8UKJ909+e/0cS/tamhT9dn/5ckIHTCEAWnFYR5JMaAsGgNqo9cA6xNo9FHSTE2czkT83gxkYRoQiRRImojYk+ZeZniX13bZz/k81E+OZnjGLqWx0y566DWSJXM8nZwlRIJNlMnJX6TOKMKKSEJMxMO0VkBfn4xs03z9JFAVcVHFes9CcEWUh/DZBBGgno+y58FA0cRqwdoKIyjEVlkcYjSDgN7w1uFZIvdRysiSjxb/VJOEThyEcbc3d+TMGgSiMqDJ0ggbHBYHaE9hoVjUT2I+ERQqJpRH4hSt/5EUxtIvSFPhWNeTszfeqL+Df+55Yfd6w7vECgPwJp+EBEMUAABEAABEAABNxEALLgpmohVxAAARAAARBIAwHIQhqgY0gQAAEQAAEQcBMByIKbqoVcQQAEQAAEQCANBCALaYCOIUEABEAABEDATQQgC26qFnIFARAAARAAgTQQgCykATqGBAEQAAEQAAE3EYAsuKlayBUEQAAEQAAE0kAAspAG6BgSBEAABEAABNxEALLgpmohVxAAARAAARBIAwHIQhqgY0gQAAEQAAEQcBMByIKbqoVcQQAEQAAEQCANBCALaYCOIUEABEAABEDATQQgC26qFnIFARAAARAAgTQQgCykATqGBAEQAAEQAAE3EYAsuKlayBUEQAAEQAAE0kAAspAG6BgSBEAABEAABNxEALLgpmohVxAAARAAARBIAwHIQhqgY0gQAAEQAAEQcBMByIKbqoVcQQAEQAAEQCANBCALaYCOIUEABEAABEDATQQgC26qFnIFARAAARAAgTQQgCykATqGBAEQAAEQAAE3EYAsuKlayBUEQAAEQAAE0kAAspAG6BgSBEAABEAABNxEALLgpmohVxAAARAAARBIAwHIQhqgY0gQAAEQAAEQcBMByIKbqoVcQQAEQAAEQCANBCALaYCOIUEABEAABEDATQQgC26qFnIFARAAARAAgTQQgCykATqGBAEQAAEQAAE3EYAsuKlayBUEQAAEQAAE0kAAspAG6BgSBEAABEAABNxEALLgpmohVxAAARAAARBIAwHIQhqgY0gQAAEQAAEQcBMByIKbqoVcQQAEQAAEQCANBCALaYCOIUEABEAABEDATQQgC26qFnIFARAAARAAgTQQgCykATqGBAEQAAEQAAE3EYAsuKlayBUEQAAEQAAE0kAAspAG6BgSBEAABEAABNxEALLgpmohV2cSmDrVP/yT8ODY5L7Ib22l2tpwGhLmfYqLc6NtBVrn2F98JStMK1a0piEXopFTBw3PCWd1js2+LPl8w4rtRCQG8+k9n2EqQqtW7TTYP+Fm+5WV5ba3DPL17PhF8X47aNmyaMIBrehQVJQzvGCfvSISrhCRwxXRISR8GJPaW0jLZaFsfRhhameR7cLyKSvtP+zjD5SoNwcrrfoz1byNNmxotyKdpGKUlWUNbxk0KKkYKeqc1poPPEf9/a1ShKFjGC4srjiESBva16CiSXOormpjAm/sVOYef6ypU/1Dv9g5Vmns76uxRpH2bQ1r1vf8v8ARk4exT0bGHyC1LaI+aW1ZW7UhdtT8Iyd91Rehbn+oUpuVsdFYo62Ndau3GGvdd6v84uK9WxoaPksmhh19CydUnilKlsXGZqIfNdVX32fHeAPFzJ9wzAgt2raGmA7qaqfo8dC66rNTnYs+Xn5JxSMa0fc6xxai7Tn+6KFf1NZ+YiSfYZWVgXCrrGWiUTHt/xaqrz7Njg/LguKKY5joL8Q0ont+8h9/lL69dX3Nh0bytqLN0LKywnCUJ5Bo3/GRTBXiI4ioSwITGkMkQsTriellYfWXnLychi9ef705oRgWNQ6UVl5JIndZFM7WMCL0teaG6ldtHSTx4FqgpDIYGnPQTamUVy4snfiKiPa1PvMV+sJH6ut9/UFNfH6p71FQWnE6K3qcmLq+2XTLQmhzqKF6dM/MAiWV5xPJw6nPeOARWWRdU0NNcWyrQEnFG0Q0wWm59spH8SOhdVUXmM2zoKJiL20nPdK0V+4ptGJFxGwcO/r1JQskfGWooeoeO8YbUBaKp+zNHK5l4gMcIQvFFY9qTOd2yYKSUE62OtyoLOh/MCNhrY6ZY+XdFlkYWjxxXIS1p3uICQnJRz7yn9pYv2ptKuo5ZMKUg5VELmaRM4Xoq0Tc6ypHUnmIRESTDZrSHmtn30M761f9N6l4CXaGLCQIrEfzISWVX1ckzwjxCc31Va8lF814by4oLq9i5or+urDQK02Rlm874vKV8XlR7oSj9vNF2/W57fnQ7NVfVofqayZDFhIAa7ZpsrJQXHktsywQ0c5sblj9jNk07OgHWeifar5LZGHwuPID/Rq9zMzdvzwIfUnEJ4caqlbbsXZiYvLQsWUHRrN8VwvJJUzc59XebjmIRIkpLMQRItn9sw4zk2SRkJ/YgGSIfM4sv88O8+LPN9T8z+Y5doSHLCRFWQuMn7icNO0kxfSnlkMPviBVVxfiyoJ+qU+If9ZcX7XINT9HjB2bHcjKe4iIzxmwLEKrQg3VUyALSS1eY52TkIWCwyv2ohx+jUkOV0q90HLAiFPpuefajA1sfyvIgrtlYdi48gPDPnqGiUtiZyJCTT7mMxrrq162cxXt/qnlByw0m5iG9zOWiMjHGvFGYl6jWK1n0j7jKH3azvSppqjj/hhFKjs7i/cRoX1E0b6syTgSKiPiQ4loH/2n537i/49Yzc9pz3/o8w0rWuycby9ZENohLO+ysNH7WGxKT+UQ65z2/GzttJ8hCkrLp7DwC0SUp4R2EPkrWxpW9vop3Q5ARmRBvxXpC/bRtKa11WvsSMLqmIHSivNI6HdElANZsJquyXjJyEJxxUXMHfXUmGSn0vgbzWurV5nMxPJukAX3ykL+hAkjfNGsZcJ0bDdRUBJilstCDWses/NL0pAJFSUitFSEju7rfgQh2aZYe9pH0WVh5WvY2VD1sYl7NbQhE6YcGFWR8Ux0lgidykyFvasmURH5N4lc0byu9j+Wv1F2B+wpC0K0XrSc4wblqvTchLs7r3Bz9FDF0X/GXtVxmCxwoLTsdyS+i/fUhu8O1Vf92K5axcY1Jgu7eqzMCbcc//mGDbZaZ7KTLhxfPko0XkFEB8aNhSsLcRFZ1sCkLBwwefLgppboK6xRecwb5LHQGdPOo2AwpXcD98cCsuBOWRgxdmz+zqy8v2rE3+o2A5FWJprV1FBzr22iMHWqf0hj6/nRaPRO1jjQg6AikU1EdBdF/Y+E3lzVaEIQ+iuKll88ZbjGke+JyFXMfHDPqw1CslUj3xVNYw58wo5L3L1lQeqbm/Im0ZY0PbGzm1RBScUYIlnFxMM64TlJFvSb2TkarWLigq78iFpUWA7dnoKfkBKRBf19My9UXzPfsj8gVgeaOtUf2Lb9r0R8iqHQkAVDmCxpZFIWCorLT2Hm5T0/zJXyHdmyfvVbluSWZBDIggtloawstyDse4iZzuyRfZRJ5jbV19ya5LLot/s+xcV5rTz4JhF1NXGPJ7VEPmaixdmR7ffa/cVM//kjupOuFJGfkEZf6ZFwm5Asbt6+LUgbN1r6kx9kwdzKyi+pWKoR/aRXb6EFoYbqueaiGu+VmCyINBOpb4UaaquMD5G6lgWl5Rez8G+JyNjdw5CF1BXHnCxoBSXlLzLxcT0T1Yjuaqyv7v3GSd2MukaCLLhMFqZOHZS/bcftmsgVPW4CFGH5VfOQvNm2PXFTNC0nkPfFgyR0FjHHPgapiGQZR9WcpvW1+lWFVL04UFpZJEruYCb9cdTYlzDRfU3hlqutvMEdspB4aQvHjx+qeND7zHuuKnRGEZL3ciVr0qcNK219rJwLxpdXs8Yxl3gHnogoqmHlOyH05qqtiU/Zvh4dl5AUreDehtz/oCZlQRHX+jg6m5SW0g1ahFVLqH5NdeyEAqXl5ax6L6BESAvxbGL5Zn99WEgXsD8lErNnW5+P/7e1xx4R8eJ1PPPO8iIR97r3RL9UGolS6c4UPvfeX76QBRfJwtSp/oLGHTex0PU97hEQEv7N3ju+nLXR4m/SXXSKi/MCkvU70nxndfuLLNSoEV3bdNjBD9px2T/e+6zj/8vKsgIR349E5BfMPCSmjxLhBwqyIjM+rq3dYShWnEaQhcQpBkrK5xLxzf30FGKeGaqrujPxyMZ7cKC4/D3q/gxzvN5CQgtD3znxRqf8ZkyTJw8O7Iz8hYSnxUu+uzebexpCkbzYMjTvRNu+fSQ0ieQbB8ZXPkyanN+vLBDPbqqvsu2ybJ/jTp/uK3xnyx+FeIDNhOQXofqanydPILkIkAXXyAIXllReJyQLez8VII+Fcv2X2LUz5D7F387bydt+S7vWc+wTCW+L0A+dsvFPfnHFcRrR77tt6tWxMaT6XZNfLrdiV1LIQmKfN/pNuKz8+r0Kh/TbU9RbviyZvK22timx6MZbc2Fx+UfCvL/xLh37tG4noWlOWeCFJRU/EqK7E97dzPSVBchCIuvFTNuh4yePj3Dk9b4uu3XGE6LNKspTtq+v+tTMGFb1gSy4QhY4UFKh7xx4BzF332pY6CVNaz+zsa5Ov5HQjpcWKKn4JRFd3eMz6h0VjZzesv4NR9x70zlx/QmNqJIne/xxEiJeEKqvmpcsIMhCYgQLSyouEyJ9g7c9P1vpO3J2v99FSNR5oYY1f04suvHWpmShI7yotzQtf0pj3Qq73mCGZlEwvuxw0rSVhjYx6RkRstBBxIFXFrTC8RX3iEaXGVgEPwnVV6d161jIguNlgQMlld9TIvdpTLk9sl2ptPDpLWvXfm5grZlpwrs/7Lt9mWGSdWG/On6HwW2vzQycTB/9GABheo6IDuuSc5F2H9OPGutrHkzmKRHIgvHKdOzB0RZ9lUXbs3OvUFiYL2OS33TbHkCoLnTYwRPt+inLvCzsOghmcWjMwT+zK7l4SEeMnZrf6tuxjDU6IV7bPv8fsuBIWRhaVnZQJOxr6PtZ8B6VFPlPKM9/pF2Xj42sK8iCs2UhUFx+giL+S09RYKL1mj960rba2g+M1NlMm0DJxAohfr7Hl5l3lMZn9DznxUx8O/vo218r4ue7XXkW+Tzq1765/Y2qBrNjQxaMkyssKT9LiPWrBXt+umJZHmrZdlZB3rCnmLr97YuSpk4JrV2jS57lr2RkoePnCE3J6U3rav5peWYGAhaUVMxiotsNP/2AKwt9UnXalYVASeWNRHKTgSXQ0USRnN1SX/O40fZWt4MsOFcWdh0MJcuIWd+9sOslRO9n+7RpX75h3+O3+rkW0bDvOWKK2VK+40TI45vr1rxu9Tq0I17hhEnfFBV9iojzYui9Ghqad5zZe7YgC8Yr1cdxDFEW+nZTQ/W/hpRWnqaUeiL25wgher65/uCTiaw/HTUpWdCnLCKbhNqmpPo0wKHjKoujPvUaxWxQYbwEu1viykIHCCfJQkHZ1OEc3rGOmPY1Wk8Rrm4eNvgosx9eRsfprx1kwZmyEDiivJx89BQx79ddFOQjTXynNTWs1g9hs+1VWFJ5fbebKUUiTPyjpobqB2wb1PrA+k3w+iPKv4r5oyTEalaobs0SM8NBFoxRKyyt/JaI6FcJ9mwFIPLP0I5tJ3fsfVFWllUQ9r/GLF1nO7HITuXn45vfsP6kTAOyIK1EPW4I6j3Xe0P11Vck8zuWMXy7WunnzTdHfc+xUN+nZXa5gLRxH4/dxXy9MHU2BJ6GSKRaibUNlFTMJCL9ZrAEjuKVdmLtjFBd1d8TG82a1pAF58lCYVnZ6GjY9y8t9qjuji831OhnPmWbzaf1DSmdNDIajdbH7s6oiP7YEm75vpV7FlizggeOMnLk1EFbAzv/TCxd+zCwyH+1iJqybUPiP+FAFgxULRjUAk/+/WkiOnnP3ytdNuXcpoY1T3T+W6B00vdIlH5CctfPFB3rbMzBF1l9e0BcWRDmW1hEfya5vwNI9HdgK2l8Zqiu+lkDGJJuUlhacYMI6c+c9vsHRfS93TXtYSK5st8BcWWhA41TriwMKS0dIpL1byEen/AiEX46lBWZbsWjXYmODVlwlizoJ0hmMT1PGo/tlpnQDo3p/Mb66icTrXGi7QOlFfeQ0OV7+snHrOiYpnU1mxON5YT2HTc8ktRTzKZATOr2pvo11yWaH2QhPrGCCRWTSdGLTNT184+QrC/wq8pu+10UFeUEcoe9TUz6tt27XvoBUxqXhuqq3o0/kvEWcWWBhCcTq/OJWL9y0K8w6LtIRaJ0rN2b5BSUTp5C0chzfeynHvO+lKhivlITHkwsiyELAy8Ip8hCoLjiQmJ6qP966Ufy9nPsri6sETk2tKH7plXG3wrmW0IWnCMLg0sm7+8X9dfYS7OdH6DC8uPmJO/kN7JKCoonHkasrWKizmOmFTFfE6qrMnXZ3siYqWiz+2eVW2L+KH2h+cITG9eufT+R8SELcWn5AuMrH+y5940wXdxcV93r8zFQXK5vG67/nYv9+6xf7Y+R1bhjxm0QXxbIVxnx+z/0t7f+s5ep9wrPD4bGHPQDqy9/dA6jH/zSlpWn7+g3acCZsSzP96lzW8L+SyELcdeAM64s6L+/tWuv97ubqOiioN1NJFcNMKOHQ/XVF6Xq57DOPCALzpAF/TGz9lb1RB8HQynS5JpQ3Rp9hzvbj0EOlFTeTCRde/Xv2o63bfynDQ3b478bndsiv3jK3kyRao75FstMP2uqq74jkawhCwPT2nWgFdUyUX5nSyH5qPBL/5iPPlq1s2fv3LKyr/giPl1Ou64u6KeV5mjZ475Y+7p+SqklL0OyEKpfVV1QUnFyx97lA92/IBJRTPqd6X+1JLseQQKlFT8nIX3Hvv5/EiH6H/ujRzfV1m4KFFfOgCzEr4QTrizoj7cRs37PQX+1fUlpOeeyalvJREV9zUq/uYeExqX6Ui9kIf2yMHLq1EFfbtvxByaa3iMbtXszoaCFJzf2O+HC8UcPFW5/nZi+2tVo11a8rr6q0DmXntsOC9HG5vpq/Y+bYQmDLAz8mRwoqVhERPq9W3uWEMnsAQ4340Bxxc3ENKdbZKGbQg3V+rq35GVYFvTRCksqfykk1ww0soj816f5jm6sW73Fkgx3BxlaXHGMIvmHMA/uP67oh7FcHKpfo9/wQZAFYxVIuyxMnerP/7LlWU3Tvt1nxiJRYZ7eXF/9ZEFJ+fVM3Md2vbt6KpYlLXU13d5oxiiYbwVZSLMsdGz3Hr6XRLuw+4el6Jf/l4T80etTdS9LYXHFccKkP0q+S3qFvohkRYuduvlSoqs+cOSRRRTxryKm4bv7Cok2OdSw2vDhgpCF/qmPKC/ft62V3qaYY8uF6JNoe7Rsx1u1n/TXc9c9JVQdUxf9Zr5xaB0AACAASURBVN73o1nRyVatvcRkYfz4ocKDXyWmIwZaZEro0ZZIyyVW3fWr27ri9heYaeKAoqLoyeZoyzmd40IWjH0UpFsWCkrLp5Cif3I/IiiiGvxZ8jV93/PC8eWjhGllz+fmY2b6vzD5Ju6sX/VfY7NPvhVkIa2yoOWXVCzRiH7c46qU/njfwznt+Vd+vmFFS/JVNhYhUFq+hIT1bZ13yat+Z3r9iRcSBZWxCI5vxYHS8qdI+NQ9mfL8RLaBhiz0X+PdV25+EbuWmfhXTfVVP4139aZgfMW93H3XWyGRGaGGmqVWrKqEZEEfsLC4/BuKWd85quv3lF6JCIVJk0tCdTV/tCBJrbC0fL4ID/hEhm5RPk2bGntFA7JgjH5aZSEY1PKf/PsfNKLv9ZOtfhrgzFBD14lqXFhacbd0u9O8+/dJFp7T1FC150YsYxhMt4IspE0WKFBSPoeI9Uut3Z+MEnopRK2nUWrvE+CCkop3Yn4mExae3tRQ9RfTi8uBHYeUVF6iSH63R4hUbUv9Gv3kYkM/RUAW+i7qrgOjslYz0ajOFvrpuiQypblhzdvxloJ+rwMLrSemrM62+i6l2eHcyVYIc8KyoBtPoKTyF0Ryw4DPwgt9ySIVyf5+3HFZj+j5WAB9yQmzXNBUX/NY7P9BFuItr13/n05Z0DfXirB6td+nW4T+J1nR8c21tV90ziZv/OTxPi1S3d/+HyK0SXzhyTbu998NLGQhDbIwNPeMwsYds0TR/J6fDSz0CsnOM5rWrdtm7B1gTauCMWXDebDvs85vhULymSY8qamh+j1rRnBGlOFfLftKe5b2YcyTSZ9pmr+ice1KQ09FQBb6rmOgpELf/Eq/Cbfrvi0m+l1TffX/M1h5LVBS+SiRdD+pV+i8UEP1nwzG6LeZGVmg3Xcdv6wRHzlQAiL0dHNW1PSz74EjJg8Tf/QVJho38ETlz6GheRf03MEPsmBseaRRFjhQUr6EiAd6wmFRqL66130yBSUVz/XYFz12siIslzXX1fyfMQLJtYIspF4WROgp5o4P1phtiDt2lP3Y58uaYvQPV3KV7947UFpxEgn9LeZf14bqDy63Y+tdK/M2EytQXLGl69l+kaim+b7ZWLd6hZFYkIXelPRzjtqzdqyS7n/rolG/b8L22lXrjHDV2+SPL/+apvGLRJTd2UeE1jQ3VFcme4OvKVno+DZ6ZOUkiYq+acQAP0dIRIgvb961vamhS1RdUKZP9wXe3qJvMar/IRlwfwcVpinbN9T8rydQyIKxJZYuWcgbV7mPpql3+zuGWkha2ecfH3pj1caeM9m9Feo/+lsbIvRm87Dc0lRsAQ1ZSK0s6Oc6sMg+vY6a1tPQfwIluTbUUPPrhD9zjL1d+m21e/dR/U72jheT/L6pvub7SYZ1ZPdASeUfiOSCrrkK/cDoNtaQhd4lzS8pP1sj1r/97/lbJ/R0qKH6jITWsf4IesS3vNsXKf04a5/v1NDa1UkdMGVaFvRJFRZXzBaOs5Oi0OdKot/Yvq7WsB3pKAuKy09hpscH3GpapFXT+NzGuuqn+npHQRaMfc6kSxYCJeU3EfGN/WW56+awgy/q85tZWVluQbtvBWuk/1ba54s1dWbT2jW2/14MWUitLMRb1frurZpPO7Oprkr/hpWyV6Ck8s5u+4DsutcmIx6Z7AmxoLRiAQvpP0V3vvq8Atjn53Jp5ZUk0nWsvL4zZHNT3iTasqI1ZcXqY6Bd+xvIKiYe1vnfIvS15gbrz1noPvx0X8H491d1+ywTCmvMxzfWV72cKJOC4kmnMKm/dPt5TuS50LC8U5P58pSMLHT8HBFpFX2L56MHmpBS6oWWbDnZ6ONLHT8/+PTNP3j0QHFZ1ANNWXJ5f3HtkgUReiXCvu9pURVJtJDJtNdyJdJcXf1lMjH6fPOOr3y4525hse2YeHZTfdWtVo5bUFY2nMK+NbEbvPSI36axdsJAlzYLS8t/KML39Xd1Qf/tuumwg79h1yZhnflCFtIsC0JfEtNesVnom9iE2yNHt76V2O6CyazxwPiJfyNNO2l3DCGSC0P1NY8kE9OpfQtLKi8VEv291zndP4fqa841ki+uLHSnFCipOJ6Enon94y5KVjTvlTeNVpgQqKJpOfl5X6yMvU1A34NGSDsu1FC12kiN+mqTlCzoAYdMqCiJRmkFMw0ZIAn9J4irQvXVXTY5QFutoLjyXmb5YZxJvaO08NED3cRmlyyQSESYeu2kZbYIRvuxaG+GGqpijrs12nPgdum4srD7Zh79W1ef53vof+hH7Nh6/Eb9dLV+XvkTjhnBqq3b3cPd/mDoV57Ed0rTutW2HqEOWUifLOgnjmok5wjJ/cT8zW71V7LC58s7o7FuRaM175SBo/Q4TliRpp2c7KXfVORtZozCkspvC4n+M2Dn62+h+upTjMSCLMRQmjrVH9i642liOnGPd+kHRmnnJPMUTaCk8gIi+UNsPTqu1J5x4oUUNPcYb9KyoCez+7e6X8W5t2CbJr5vxjsWtqCk4gwmepSIBg2w8NqZ+eR4lxltkwUj7wgb2rDIuqaGmmKrQ6daFoaWlRWqsPaqcL8HRkVJ1PmhhjV/jjfXQEnljURyU3/thOSvzX51jtGrWvHG6+v/IQtpk4WV0bB8V79faciECQcrlfUCEem7CXa9mOm3Te0tV1q158tA6yNQUv4GEU/Y1Uai5NOODr1h/pucmbWYqj4FxRXHMMm/Yo6thiyYgF8wvmIya6T/XLbnRl2mulDL1kkdx1Cbfek/00Z89bG73XYcX00ywchjmH0Na4ksUHFxXgENfoZZvh5nbi8NltbT+tsjfVhx5QFhlpf72853j3nxPaGGg66Kd5cxZMHYSku1LASKK88hFn0Pjj6vKnRsIeuPllBt7Y54MxgyYcrBSkXe7HlXfGc/Idruj/KUbeurGuLFMvv/kIXUy4KQrNOy6fSmmj2nOBaUVB7NJC/F3gmuXwUkTZsRqqu622x9jfbrKQus8aSmtdVrjPZ3U7sO1qLLQtcz/ZCFxAuoP+r4gL7rcExXEaVd1rxuddJPcgVKK2eQ9DxIkZeG6qu6Ng1LJGVrZIGIhhZPGRelyIvEtO8ACYgwXd9cV317H218+SUVDw2wOU9nl7VKCx9v5Bl6yIKxpZBaWZjuKyj+YGWvUwFj3y0k1zbX1+hXqgy9CkvKfyfEl/TX2O670iELqZUFEdniz1LHbqut/aDnyPkllZdqou6O+carP0/Zyj46uWltjS4Str26ywIp8vFRuLLQGzd+htjFZNfppLyWqdsRBh/mhFvGfr5hQ9K7juZOOGo/fzS8Mvb4an2Tpwj5i83scGuZLOiTLywuv1yY9UeWfP29I/VvepriY5vWVdXGtiksrvyusDweZ6OnHZqmTmqsW2PseV6bDpKy7dMmTuBM+BlC3wFUmAe6h+CziJY1YUcCp6UVTqiYKIpeI6KcPhEK7fBFsr66bcPrvf64WFFLyEJqZYGI9G+xp/X53HhZWVYg6ruThH4U+7OofvIjEZ/QXF/9jhU17ytGr3sWRE4KNdQ8b9d46YwbOLL8BIpy7KN4uLKQYEF6PT2z6xnJ65vrq29LMFS/zQuKKxYwd3tqRX8486ZQXeIHTFkqC1RWlpUf0Z7tdURsz6kIv57d5p/2xduvN+v/NbSs7KBoWHuVmA+KA0l/POdao8+d4sqCsSWXwisLWqCk4mkiOnmAzB7OIt9s9vsN76UfUdFspSL6Xef9PpXDwrc0NVTFPuplDI6BVpAFB8mCftN1aekQJVnLifiY2MxE5NWswdrJW6uqQgbKmnCT3k9D8IWh+qqMfBoiv6TiMo3o3j2QBE9DJLBiOvaY8ckGJup6TJP0DcUiavK2Db2vmCUQultT/W9rJOyrj30AQd/hVik+avv6qk8TiWutLHRcXdBPv5LXiHm/ARIR2nV85s1UNC2rIP/Lh1l6HS3brbsoqvFnR7+lHyZkdIKQBWOkUiUL+oFRrFj/qSq338xEosQcNZZ5tz8FfiLu8x4IvRWL/DecpcqtOoEtdmTIgrNkQc9m2LjyA8MarWLm/WOz6/hJamjepck8b97fbPNLKpZqRPqWvR0vTXhmY6bus9D7G+viUH31LCPvW/wMoZ+IXPFzYup2fDSTekrEb+kj6no9lER+0eNE30SeTuwqqeWyoH8uF5RMvIRFu3eg8xyEpFkUnawxjySSB7r9xthjxembrJBPTmyuW/O6kcXY2cYuWdh1SZMeI2bD334Tybu/tqzkU6tOEIsdIyWyoO/I+Z8tD5LG51vBwkQMEaHrmhuq7zDRd8AukAXnyYKekf78upA8zsSBrgw7tibWrmmsq9JP4ktsV9k4C6f3Do4J7etv9bK0NV5+ccUfNabzOgcRku8319f83sigXpeFXVcVlL750yHdeOk34xJbuiZ3xRfu9fdV1Fv5WTLxYwM3kXfmaIcsEE2bllP48ed/FtJOH3DxiHqLWN8ti/cZoJ1+FWJhqKFa3+kvoT/OdsmCInmxZWjeiXZ8OzHyZrO6TSpkYa9xk77arqmVcfbjsHpq3eOJekvT8qdY/dw9ZMGZsqB/uS8oLp/FTLcScdd9VEISEuEzWhqq/2XlghtSOvE0JVrXbrKK5I2W+hp9h9GEPreszMmuWAXFFRuZqXPTvCgLfbvJIE+vy0JhScWPhOiegbYasKtusXGZ6aymuuplRseyRxb059h22dMaJj7AaDL9tKsKfen7On20KuFNkOLKAtHKUH31UT3HDZRUnk8kD/eXN2Qh8YoGissXE/OMxHta20NYLmmuq3nQyqiQBcfKApF+Revdzb8l8cU+nqZfU/iAVfS4pvW1m6xaC4Xjjx4qWrt+Ouqun8NEPucsNbmp1roxrMo1mTi5Eybs51f+DzoFTEg+jWRT+c6amg+NxPWyLOgHRrX5W6qJta8aYWVnG31Ds+Zhg48y+qXXNlnQJ9nxPD2phwf6iWEgGCLUpJF2XLyNnPqLEVcWWJaH6mr0u6q7vSAL3Xkku91zweEVe1EObRnw0DE73xWxsYXqQsNyy42+QYykBVlwsCzsvuExqrJfZKaJPTJ9Lbs168TOG62N1DpOGw4Ul79NzIfubidKU9NbUnA+iQW5Gw5RML78Yta46yeHjisoY0ZWGN1W3cuyUFhSfrYQd9tsTpGq1YRfNVwAkw2F6RtM3TbCayeR04w+sWOrLOx6OsL3ewN7J/Q1fWGmeU111beYvYwXTxaE6YnmuurpkAV7z4YoLK64QZgWmFzjVncTYjolVFetn2liyQuy4GxZ0LMbVlJ+RES/uVajr8RkKxrR3Y31B8+It8Gb0YUSKK24h4Qu72rP6g+hujX6HiAZ81NEoLjiKWLq+pIlRLc111dfb5yRZw+S8gVKKvT77vTjone9RN/amY83+hOOUcZ9tSsoqTiZRZ6M/fKuWJa31NV8h4ji3lRurywQ0Yjy8n3b2lnfF+GwRCbKJC82hfO+QxtWmN6cArJgjLid9yzsOjBKq+GOG1md8RKSfzUPzTveqqsLkAXny4Keof5hSUR/5titdfUPSeZrQ3VVd1pxw2NhccVxwh3b9+7+KYK+iLRllex4+/WPnbH6k8siUFp5KImsJKLhnX/uiNSkUP2aaqORvXplITB+0jRipZ8DkdXJquMnbb86yc7t6GPq4ssvLq/WmI/c82/SJhH5RvOb8R8esF0WOt6kxZNOZYr+xejPEfrPD+LXJre8sfotowuwr3aQBWP07JSF3Tfz6Fvt9vtYo7EsrWulhHaQpk5qMbi5V7yRIQvukAU9y8LS8tkivDA2Y/2GRx/7ThvohNN4a6Dz/wvHjx8q2qBVRBz75egnBg/RMzpM2toVllbcIELzO2/OE6LNzfXV+s8uhq+ceFIW9AOjvmx5KuZUUv2+mbAwnd1cX/1kqgoaKC3/Hgl33/tDySOhdTUXxathSmRB/0ORV1L5fz6S7xuAoj86ck2ovnqxgbYDNoEsGCNomywcdlRB4aC2l4W0sv4y0bfu1Xz0QyW+hG9g7S+mpuQritX9TDy0vzZK6NGWww6+0OjvrAORhCy4RxZo7Njsguz8R1jozB53o3/IQsc2NVTrj0Un9SooqbyFSbouy+uPWu+zffhXN258zvzBQEllZE3ngjFlw3mQVkPdrhLKvFB9jS4Phl9elIVAceUk0s8tidljhonWN23fOjGpA6MMU9/VcPhhRxW0Dwrr55XEHrjWprF2eGPd6i0DhUuVLFBBRcVe3EqvENMRAyUkip5vzvd9h1Yl/vRDz7iQBWMryS5ZKCyZdLaQGujkSP2+lOua6qzf+yAwbuJD5NMu7JeA0A7l4/KWtVUbjFHqvxVkwUWy0PGk1rh92DfoWa2HxIqSFRrlfKdp3WvbklkTu/f8X8mkPxbe8RJinhWqq9KPZHftK1BSPo+IfxEzgc/Cg7hsZ1XVR4lMyoOy0Oe5R8J0cXNd9UOJsLOibaC0/GoS1r+Mc2c8RfTrlvrqqxwhC3oSgXEVJ4kmy5i7HZwRm98nyqd9I9mfHzoDQhaMLS2bZEELFFe8RkyTB/iD/aUi/9iWhpWfGcvUeKshJRMnKGH9W1C/55QQ029CddVXGI/ad0vIgrtkQc82b1xlsc+nXuixx4uw0ANNw3IvT/Z+lsKSib8V0v5f14exyAd+X9bXGteufD/Z9ZaO/kNKJ42MSvSNHlfr9F0br0n0Xg+vyULgyCOLJOJbx8yDOmun/3yTtZ0nbN1oz9bjA62RvLHl+2r+jt1NY+8j+8yfPWji1pp/9/v4a8quLOxKPqjlj//7Ek3bsyVqzKSUIrqipb76PqveDJAFYyTtkIX88eXHahrrm94MdK+CftaH/mFjx4sLSir+zkQn9Bdcvzcmwr4jzJzAFhsTsuA+WdAzLiwpP0uI/kjE/q4Z6HenM/+4KcnPoUFjyw7KyvLpe//nxcR+KJSlfpiim9kse0+NHTs2+7/Z+Y9I9y35P9E0/2Qz8uM5WSipvJNIYr+161dUr2/q+/Rly+o2UKDC4ooF0v2AKV2U5zU1VPf71FqKZYFov7Ky3OaIr4qJxnWbjFLPhtat0R/HifsIh1GakAVjpCyXBX0jnHfe12/aOaX/P9TSzH7/kaE3Vm00lmXirTruTCd5YcCrCyTzQ/U18xKPvqcHZMGdsqCLbKC4Yh6x6JfXu65AschOYT4jVF/9j6TWRY+bATselGP5vtWbgiWTo4G+HCip+DGRLI5lRERXheqr9ROGE355SRaGFVceECZVzx07Fe96CclH2eSf9GX9qv8mDM+iDnuVTN6/XaLrux0wRbRZRXlKfwdMpVwWOoy+uOI4xbS807r1Q35I6GtN62o2W8SiIwxkwRhNq2UhUFpeTtJxVSG/vwyiRL/bXl99qZVy2HMsXUxbItrzPU8fjG2n32CplDYp0RPYYmNAFlwrC0TF384r5K2P9NqaXuRdivpPDL1pXmZ3nX6Zre/nMaWLkNCX7Ofjm96oqjX27kxvq/wJk4/laPSp7tu0y+pQePuxtGFDu5nsvCQLgZLKG4nkplhOzHRHU131z8yws7JPoLjybmKJ/RlWWOTKpoaa3/Q1TlpkgYh8BcUVv2Cm2SQUEZFLm9fV6Dd6WHqIBmTB2NKyVBamT/cVvrPl/4RY34imz5cQtbBo3ww1rK4ylqH5Vh2PCil6aICrC/qau9rst6QO+Z1QeaYo6b7HuvCVoYYqff/3lL7yi6fszRyu7bbNuqLHQ+uqz05pIrsHyy+ueFRjOrdzbP1QuJxsdfgXtbWfGMlnaFlZYSSs1fX4ffVvofpq/Sqk4cf1Bhort6zsK/4wv9THFrwr/dt5WjK/KweKyyqFfM/3OBPlHfL5TrLzqpoRtvHa6DdqMmv6nhEH7pEd+Twa5W9tf7O6Pl7//v7fK7IwYmz5vq1Z/DoTjepa/yQhTbjUiqduzPLv7FdQNvlwikT0+1AGx8R6O7R9a0lfT2ikSxZoWGVlINKq/kGKPwhlR8+343c8yIKx5WSlLHTcCU5aFTMVDjD6M7s/7C2Vwz7HKyvLLYxoq6X7Nqfdm4p6yz/YN2lrlbmbjSAL/VfaDbLQIXzFk45UHH0x5gkG/Z9FhH/bPGzwFcnc8FhYOumHIurebvfvCL3pVzJt63pj5ykYeyf///auPcitqoz/vpNkH01y024BcezQhdbSbukmyzbZbsuj5SWgFkUqoqAOiICAgIP4gHE66IiIgwIzKlBleBR0FJnCAAoUUKDtJl12k+1DimBBrdQ+dpPse3PP55zsbjZJN2ly783uss39MznnO+c799x7fvec7/v9rCvlWeI/gYFnIKhuzCoPMNFVZiP4NW9AyXgr1c/kxeBwPOpcht2v9lvnQfGW3N7AAoCVGuTYkQHjtHgkaIiKefj4BhlHNcxYF48Eryy+dyWosWaNzfXWe4+kq4cOS1TyJdFw6PfZLU4aWFAdURHrdjt/UOhXRrHDVQYLhY2YlWDBU++/i4luztOyCqQ5ayLoTUf7MN5Dm9U/hpBfirVtfaKwEcssVQYLH36woNLI3D7/V4hJBVhXpDxiDMHGN8faQuqlbwzcrlxpd3X2/lwAavFIM81hIXGh1cevRuZwep2ahqa6IdafIBb1mbboR7EFx601y02ief23AfTDUdtKG6G75+gVmGQeCkvBwpzmam22fBPghelzSdjg72ozvitj9t5m13d7m04hyBeBsUwNAK/HZs1YlQ2QJxUsWO14tr0yWChshK0CC4pLA/1Q0rUzc7fMW2LhkFL6tGQLuRAPj66rcw3YXW+DcGyu8swcjJ9Yu9zIi7AMFqYFWEgqVHp2vX8ng7+VnoOujk6ETVwUbW9RW/KGro/U1zt7UPXAyJFMKr8dwC5icUk0sqXNMBgx1KNxKynA1EwS6zOJlyAh+fFYhbzcih1gz5KmX7Pgq8YWUX4+VuNcbWb3xoohsBIseHyBNcxQX+epe83gJ+MLai828o6xwr9xbSSBbM9zAnR22v8qFmV1doBvGSyUhaRgFVgYEYxKUcGOMzklMV0cjbT8sWSTP4fhcQhlskpyAiQuiLW3PFds38pgYZqABeVGXV2FZnc9BcL56V6pCHahO1ZGt20yLGmdBK0O54MAfSFjxBgHmPjb8VnORydtwWxsdHgSdLlkcWfWEaIEyceq5eA39kYiPcU+G4eUr11ZpXl6lbZEw+h/LHF/vCN4tWnbJg1YBhYaGx1awqaOLtIFo/oFyfO7wq2vmOym5dW1hmXnQdefzpRj4GdiQz0XpQexlsFCGSxYAha0xc01sOvqJZBTMIxZRhy9tlPNBIwZfVI89YHjmXgLQMfktJFM3z3+gmIVCMtgYRqBBQBVvmW1DpYb0wPTlIdE+Jutkj5tNLZF2VCxWkP9vI6AbLXbQQKvHxqUt/buLCz40+izkF2vur5pjk3wT4XkNYfo9zAerkx0X7dvxw7Dgn7p7Xka/GeypBcy4zfkJbHI1nxMr1a5mteOVWBBq/efC6IN6cdZih003nfUuZN91JJrd0Hr7GkB0gSmGL3EdFq0YyxrpwwWDIAFMDbGHPpq9PUlJmQWjzZSXc1WbANm99mKnQWPt+nrDFZBXOlbrJkfZySvj7VvVaJSk3GR5vX/AqCclKZKYIqEOCfevkXJyBZ8lcHC9AILyUXd51+ekKQUAkfVFdXPzETr4oPx64ymDSojc5qbq+O9iR8y0zfTFQiTo8i8hwTWVsmBxy35ks8zi4eDzFlRon8fyJDuVrUGwbgrlui+3Yyv6c27FwZmo5I3Esg7+rtKXdaH5PKJBkjjDYslYEHtKgzZlIT32M4Usy6I1nRNoGBUwS+vkYKa138pQI9kvb8fjYWDSmAqGatTBgsGwAKDOwVRB6TBgKdi7+RoeeJ3o+FQIWJcRbVgFiyo7dU+h/OvIh2ZZvVA0ZuiEoF4MHigqM5ZWNhVv/Qkgng9b6bGsALbV4vhfyiDhekHFpRHHp//Smb8MoPhEayDhJK0NqvzINw+/xVg/CQrA2MElMgOIcW9um3o6e62tn0WPgZQdL92B32GJV+fme2QWsL3gumW2Ilz11t1vj6zYfncRGLwASHEOWm+SGK+LRoJ3WGlf0ZtWQEW3A2BZpL8cnrAIIE7orOcJ0/aEVMBA3LUihXuwdjglqz5MEgVvCgaGuY/KoMFA2ChgLEvSRFi7ohGQlkRyuabMgsWZnoDn5WAikPIQ+1MP4iFW1IR0OZ7bcgCaUsCv4PA53PVZnBc6LIhuq214LPpMliYnmBBBTxqu3bfA9C16R4y0OMQOPtgW3CzoVk4Vok071I/QKqNZePYYgbvJuA5EngqOlD7Gnb8wRAREpqbqz198hSp8+eIcB4oyZ0w3i7g6zadru3c1hIx6dtw9WTqsv1SCfldAh2fYZOxuWLA8Yn9b70Rt6Qtk0YsAAuK7VLxBV2WMV8IV8bbg+tMdq/k1TVf041gxdSZcaUo+ctgoQwWzMUsDL9QXzkMS2IcDnlCvLV1f8ln/GEaUPn0DD2YjwK6EAW29GbGBwv8NoH2TLS/THCoVzSAylTbjH0EmFbXNOILEy9KjxOZiqRM+fxSu2b9NucGEnRGJmDgfxOJM2LtLW8bGZeMOvPnV3qcNTcyoFKO0489xoox60yIEmgTQO1gfbuwiZ1CpwP9joROA/ZkdhFXJkTVkN2mg45hoS+CpEUqmJCBFQR25Zn3H4D5jpoa5wO7XzXHd6B5my4j5iVMWDjcLpRUfCYwYbmTID45FciJRgfZLFjwnNQ4j4VtZ/rREjPesTv0xs7W1qjpeVJiA06//1gxQFuIMDdt4u0dqoC/LxT6VxkslMGCKbDgavCfLnS8dEhgVOYnxL2xcOiGEs/1Qs0Ll9f/56xUocy6jP0Jm8Pb2/ZGQYv9uGCh0N4cYeU+bGBB3R7N5/s4y4rniTAvCzC8bLfLnk3ZZwAAA8FJREFUC61aCDyNy+dxYugmBr6Ype6YY5awVGGXktFHrLJ5iAGuGFE3VOfM+UTchm0y9kHwensCd1tFEKV5Ay8BODNXp8G0KamREQ7umkrT3yxYcHkD92VxaTAD34uHg3dOJT/z9UXz+m8HKF0rR4le3RZtD/64DBbKYMEMWBAe79InD+HVzwQKcQk0d4dD26fKAzOSKvRMPgro0QekkD6XwUIhozSyNk1BuudCeu/yNq4SsD2fsWOTXGvlb+LhrV8rxEaBZUg7uXkedPllgFXszJw8QcMFmjy0mAosJBIPCWF7uKtt0/tWcjzkAQsDBHkPUeKOrvb2LsOdL1FFM2BhVl3jcbpDhDKyrZj32CWWWQXCSuR2htmjGk/96GBiQO2WpdRSmfAOKtBUBgtlsGAYLGjepQFAbMwnGAXGw7HI3CuKTUcs6YNRf45TQ+dfQKTIoca9GPwui6pl3W2vHTa4bKav6QKd+bGS9nmaGCdGd1U1+f7X0rK3EJdGIvZDAGpHy5PEs9GO4EUTSeyl2vY0BK6WOt9NNKZQmcxfAF0TD7c8VIg/RZVRnA8O1yowrQZ4FTN/jAS5DYAHVnLsBPwXgl8QLDZ0DR33huH4h8M4odU3vQhidWyjtjp6CNijEzbYbfb7o62bVLCcMSbMogav+MLayc3zoeuKH2GM7pnEGYVkR42wUmao1zLjZ/FI8NbiezK5NbRhSe103gu1u3BdGSyUwYIxsLB2rXA/9eyvCKSUI3OtuL1sw1lx84Fglj89Wn1Afbn9Nu/uAnBNNBxU9L95L7WgyUHODN46XKUj9P+hhC57Zrt3FhwZrlgVd77XoBPPSA2ZwIFJ2alqbHS4B21LGaziQlKXjWR3NNL6ZklvqWLaO9i90C7EfMl8EoDFUnKNIHIyqJIIGqtjB4lOEhiQUvaCxH4baJsU2AFdvBWfXfmPgsfdhDOar+l8Bh1N4H068X964gf/Pp4wkYkmSlN1/vxKbcbsBskyRfddMUO0F8Kr4fL6F0NidgrQEjHptu2x7ZsPlqazpbOqmHi5jxent0DEe8njCzwIfczJ7C6wjb5jSRBP6XzLadntDXxKSORONbRhc7Q9eFe2AdeS5tNt0KfKGXuqe0z0XizScpPVQ6n5mm4gnU/PZZcEP9YVDv0p4/+6OpfmcN9HknMKRrHAP2ML5t5iVfqVlX6rwLVBh/NeSMpNTW3DjujMGWsn4gVrpW9lW0fMCFDtypWVg/G46O6vqGKnTm5d79tzwC2x+9WBqfoFf8TcnWnm6P8BaFYMxyfyvroAAAAASUVORK5CYII="/>
          <p:cNvSpPr>
            <a:spLocks noChangeAspect="1" noChangeArrowheads="1"/>
          </p:cNvSpPr>
          <p:nvPr/>
        </p:nvSpPr>
        <p:spPr bwMode="auto">
          <a:xfrm>
            <a:off x="155575" y="-708025"/>
            <a:ext cx="21717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data:image/png;base64,iVBORw0KGgoAAAANSUhEUgAAAgsAAAFlCAYAAABlSat5AAAAAXNSR0IArs4c6QAAIABJREFUeF7snXt8FNX5/59ndpNALhtAUOsVIaJFSIIhCaBWai+Kd1vxVq/9tVq1VUBbRcCuFfDWAlK16re2Wq2tYqtirVZrxapAEiJJQKwKiJdqvUGyCZBkd8/ze00gYXPd2dmZ3Zmdz/4J5zznOe/n7Oa9szPnMOEFAsYJ8Ogb75zKETWDmPY13s2aliIUZp+85GsL//Lt269rtiYqooAACIAACMQjwPEa4P9BoJPAmOB9w6Ph7euJeJ+0URERIu26TQtn3JG2HDAwCIAACHiMAGTBYwVPZrqH3bCkOMJSn0wMi/o+uGnBzEssioUwIAACIAACcQhAFrBEDBMYM29pSVRF6wx3sK8hZME+togMAiAAAr0IQBawKAwTgCwYRoWGIAACIJBRBCALGVVOeycDWbCXL6KDAAiAgFMJQBacWhkH5gVZcGBRkBIIgAAIpIAAZCEFkDNlCMhCplQS8wABEACBxAhAFhLj5enWkAVPlx+TBwEQ8DAByIKHi5/o1CELiRJDexAAARDIDAKQhcyoY0pmAVlICWYMAgIgAAKOIwBZcFxJnJsQZMG5tUFmIAACIGAnAciCnXQzLDZkIcMKiumAAAiAgEECkAWDoNCMCLKAVQACIAAC3iQAWfBm3U3NGrJgChs6gQAIgIDrCUAWXF/C1E0AspA61hgJBEAABJxEALLgpGo4PBfIgsMLhPRAAARAwCYCkAWbwGZiWMhCJlYVcwIBEACB+AQgC/EZocVuApAFLAUQAAEQ8CYByII3625q1pAFU9jQCQRAAARcTwCy4PoSpm4CkIXUscZIIAACIOAkApAFJ1XD4blAFhxeIKQHAiAAAjYRgCzYBDYTw0IWMrGqmBMIgAAIxCcAWYjPCC12E4AsYCmAAAiAgDcJQBa8WXdTs4YsmMKGTiAAAiDgegKQBdeXMHUTgCykjjVGAgEQAAEnEYAsOKkaDs8FsuDwAiE9EAABELCJAGTBJrCZGBaykIlVxZxAAARAID4ByEJ8RmixmwBkAUsBBEAABLxJALLgzbqbmjVkwRQ2dAIBEAAB1xOALLi+hKmbAGQhdawxEgiAAAg4iQBkwUnVcHgukAWHFwjpgQAIgIBNBCALNoHNxLBF8+46QlR4fbrnJiwPbJ4/6wfpzgPjgwAIgIBXCEAWvFJpC+ZZfO0deS3ZvpeYudKCcOZCCLcK0/mbF8z4i7kA6AUCIAACIJAoAchCosQ83r5o9tIR4lfTiHhQylEoRUy+ho3vvFpDy5ZFUz4+BgQBEAABjxKALHi08Jg2CIAACIAACBglAFkwSgrtQAAEQAAEQMCjBCALHi08pg0CIAACIAACRglAFoySQjsQAAEQAAEQ8CgByIJHC49pgwAIgAAIgIBRApAFo6TQDgRAAARAAAQ8SgCy4NHCY9ogAAIgAAIgYJQAZMEoKbQDARAAARAAAY8SgCx4tPCYNgiAAAiAAAgYJQBZMEoK7UAABEAABEDAowQgCx4tPKYNAiAAAiAAAkYJQBaMkkI7EAABEAABEPAoAciCRwvv5Wlf/Gz1vm0qPI1E8yXKgYV2DqLo8t+ddnRzon3RHgRAAATcSgCy4NbKIW/TBM59puqnJNHbzQQQIsVCJ/3ptCnPm+mPPiAAAiDgRgKQBTdWDTknReCcZ1bNZZGbzQZRRKc8duqUv5ntj34gAAIg4DYCkAW3VQz5Jk0AspA0QgQAARDwGAHIgscKjukSpUMWxl94+TeF6WxiLkx5DUSa2K89vO6Bu18lIkn5+BgQBEDA9QQgC64vYXonkH/GBXv7IpRnKgsVbWx69tFtpvom0SnVsnDExVeUs9BqYtaSSDu5rkIt5OOvr//dXWuSC4TeIAACXiQAWfBi1S2ac8Ep5w7XyPccExWZCsn8WuPyh08x1TeJTqmWhXEXXXkVMd2ZRMqWdBXRLnrzoV//wZJgCAICIOApApAFT5Xb2skOOfG8g8WvrWbifU1G3ty4/OHRJvua7pZqWTji4itnMNFi0wlb1BGyYBFIhAEBDxKALHiw6FZNGbJgjCRkwRgntAIBEHAuAciCc2vj+MwgC8ZKBFkwxgmtQAAEnEsAsuDc2jg+M8iCsRJBFoxxQisQAAHnEoAsOLc2js8MsmCsRJAFY5zQCgRAwLkEIAvOrY3jM4MsGCsRZMEYJ7QCARBwLgHIgnNr4/jMIAvGSgRZMMYJrUAABJxLALLg3No4PjPIgrESQRaMcUIrEAAB5xKALDi3No7PDLJgrESQBWOc0AoEQMC5BCALzq2N4zNzqyxc8LdVX21T9CNW5E8UMpPs8Ecjix757tc+MdoXsmCUFNqBAAg4lQBkwamVcUFebpWFVKOFLKSaOMYDARCwmgBkwWqiHooHWTBWbMiCMU5oBQIg4FwCkAXn1sbxmUEWjJUIsmCME1qBAAg4lwBkwbm1cXxmkAVjJYIsGOOEViAAAs4lAFlwbm0cn9nwU79fEKb2x0S0EjPJMtPTTcv/cIWZvm7qA1lwU7WQKwiAQF8EIAtYF8kRCAY1evNNc+to2TJFRJJcAs7vDVlwfo2QIQiAwMAEzH3IgyoIgIBhApAFw6jQEARAwKEEIAsOLQzSSjsBo++NuFdGIAtpr2WqEzC6dlKdV+x4cddtOpPD2M4j4IZF7TxqyChzCASD2hj/Pl9R21sni08mKeEiFt5XWEYwUU7nRFlkL2Ie1O3TVtEfN98y8/x4MCAL8Qi59/+LfrI0RwXay1l8XyeSUmI+iFj2FmFf16xECpg5kJZZCkWI6XMh0n/y63gxyZfEvI2EtojIWvLRv4Z+mvef2vsvC6clRwzqCgKQBVeUCUnaQeCw2x4oiDQ3zSPRLiCSfRMdQyALiSLLqPaH3LCkmFgWstDxzInvBuoYGEI7RZO/qLbIT7fc8bP/OSYvJOIoApAFR5UDyaSKwMhgcJC/vfAxYTql48uWiRdkwQS0DOkyeu6iE0jxA8S0X4ZMSYjk+Za26PRPf/nT7RkyJ0zDQgKmPiQtHB+hQCAtBEbfsOSnRHIrMWlmE4AsmCXn7n5Fc341SZH2TybKc/dMemQvIsTauZsWzHgso+aFyVhCALKQHEYefur5Y6JMeycXxv7e/rD/3c///iAuMRLRyODiIVobvcYaHZEMechCMvTc2XfU7F+NIdb+zkyj3TmDgbMW4mWbsxrPoWCw6x6HTJwn5pQ4AchC4sy6egw57fxLSPEvicUF3zD4Q02007c+89CbSUw5I7oeOm9JpYrKymSuKuggIAsZsRwMT6IouDQgkeizJHS04U4uayhMm5R/yLgtwUtaXZY60rWZAGTBJOCRF188qPHLyGvEXGYyRBq6yaLG5Y9ck4aBHTVk0ZzFM4RocbJJQRaSJeie/lODQf8H4cC9TPz/3JO1iUyFVK5qHb7u1tnbTPRGlwwmAFkwWdz9Trk0d7u2s4qFxpkMkfpuIr9tfOaRH6Z+YGeNOHrOkt8QyY+SzQqykCxB9/QfPXfJD0nJPeTmpx4M4vYzH/72/BlvG2yOZh4hAFkwWWjIgklw6e4WDGqHhAuXa0QnJZsKZCFZgu7oP2rOL48m8T3NTMPckXGSWWp09KabZ76eZBR0zzACkAWTBYUsmASX7m7Tp/tGj5mymogmJpsKZCFZgs7vP2bOov2jwv8ipjHOz9aaDIXpW5vnz/ynNdEQJVMIQBZMVhKyYBJcmrvt+u15yLtMMjLZVCALyRJ0dv+xwcezW1v/+wT7Ovbi8MwLsuCZUic0UchCQrj2NIYsmASX5m66LHzYXvi+FZvpGJWFcRddeRUx3ZnmqROR78L1Dy59OP15uCCDYFAb3V44h4iCyT4144LZdktRkTrrvQXXLHNb3sjXXgKQBZN8IQsmwaW5W9ml92VtG7FjKxPlJ5uKUVkYe/EVpUS0UiMenOyY5vvLlz6lvlX/h3vXmo/hnZ6jZy8+nVj+SMy53pl150zl4k0LZj3kvXljxgMRgCyYXB+QBZPg0txNl4XGETvarUjDqCzoY4296MpvaEynMVE6DhRqIR89vu6Bu1/Vt4ewYu6ZHKNj4yVN+xcT7Z/J8+x/bpAFb9Z94FlDFkyuCsiCcXAHLFo0mEJk6lu1orzWj4OX7TA+2sAt0yULVuWPOPYSGHXdfYWStf05TXiyvSM5OTpkwcnVSVdukAWT5CELxsDt3szmSSKqNNajeytWvG7TLTO/YaZvX32slAUS+eumhbO+a1VuiJNeAmODwez2SOESEX0PDvbwZyNkIb0r0Zmje/gNkVxBIAvG+B0RXDRsZzvVM/MBxnr0kAWhrRsXztzLTF+7ZUFI6vKHRI9u+ClO6bOqPumMU3TDnT9QpO5mpux05pH+sSEL6a+B8zKALJisCWTBGLhMlgUi2sFCx2xcOPMNYzTQyqkEiubdNVmp8D+YqMCpOaYuL8hC6li7ZyTIgslaQRaMgctwWdBvF7xv04IZlxMzbhw0tiQc16roZ7cdQFk5LwrJ4Y5LLi0JQRbSgt3hg0IWTBYIsmAMXKbLgoi0aT7/8RtvvuoVY0TQykkERgaDg3yRwodIaDoR4fOwoziQBSetUafkgjeHyUpAFoyBy3RZ2E3hE03xGe/eMqPajY8m6jf2hZoC+R8tnrXVWFUzpFUwqI0KD5nLJEGIQmxNIQsZssItnQZkwSROyIIxcB6RBX3zgk9YoxuGfPrWH2vvvz9sjE76Wx0eXDwyElbzlPiKsiJtJ799+3XN6c8qNRkcOnfJyVFRTzBxTmpGdMsokAW3VCqVeUIWTNKGLBgD5xVZ6Lh4KxQhUitJ0/6sRX2vbNy479u07KyoMVKpa3XEzEXDduZqY5nV6SR8HhHtqyfPxPdsfHf/q52Ys9V0Rs2981BS6l/MZOopHavzcVY8yIKz6uGMbCALJusAWTAGzkuyYIyIg1sJRUSjqzbPn3EvUebesHlAcNGwnHZeTkxHObgaaUwNspBG+I4dGrJgsjSQBWPgIAvGODmmlUijj/3Hv7PgKv3+i8x7dRxRftRdRPrGS3j1TQCygJXRmwBkweSqgCwYAwdZMMbJWa3kLVb+YzfectXnzsor+WxG3bD4+0xyPzH7ko+WqREgC5la2WTmBVkwSQ+yYAwcZMEYJ6e1UkRPt2XlnmfluRzpnuOoOUuOJlHPMnM6DvNK9/QTGB+ykAAszzSFLJgsNWTBGDjIgjFOzmslUSItuCmrcSEFg8p5+SWWkb7xkmT5nyPSxiXW04utIQterHq8OUMW4hHq5/8hC8bAQRaMcXJoq50k9N1NC2c+59D8DKWlH2b2YTjwOBGfYaiD5xtBFjy/BPoAAFkwuSogC8bAQRaMcXJqKyH6r1LRb2655dr/ODXHAfMKBrWi8JC5QnKTK/NPS9KQhbRgd/igkAWTBYIsGAPX8a2uvfAvwjLZWI/urVhp6zbdMsOZR1SbmZAb+zC9EvXT6VuCMxvdln7R3CWnKpFHmSjPbbmnL1/IQvrYO3dkyILJ2kAWjIM7YOaiwVRIg4332NMy3BJt+/SX1h0BXXbpfVmNI3a0m8nFu31EWPjeCaX7/2TZWc7bZKq/uhwyd8lhGqkXSPgg79bOzMwhC2aoZXofyILJCkMWTIJLczfIgskCCCkmumzjwpm/NRkhpd0O+9ltBZGsnBeIZFJKB86IwSALGVFGiycBWTAJFLJgElyau0EWzBdAEX3pI3XyxgXXrDYfJQU9pz/uGzXm46VMckUKRsvAISALGVjUpKcEWTCJELJgElyau0EWkiuAKH4zK6ft228Hr/s4uUh29RYePWfJD0XkLmbOsmuUzI4LWcjs+pqbHWTBHDeCLJgEl+ZukAUrCsBPckg7d+Ovr2qzIpqVMUbPW3yUKHqGiYZaGddbsSAL3qq3sdlCFoxx6tUKsmASXJq7QRYsKICICGs3bF4w41YLolkW4oCZi4bl5PIqIhpjWVBPBoIseLLscSYNWTC5KiALJsGluRtkwZoCCNF2jeTcjQtmPWNNxOSiFP1kaY4EIn/CxkvJcdzVG7JgBcVMiwFZMFlRyIJJcGnu1iELe2/faDQNERpMQkPw+3dvYiLykRL1rbRv2DT9cd/oQz+5gUgFiUkzWlu0648AZAFrozcByILJVQFZMAku/d14ZPDufQyn0do+SPPJcI3oFCL+sRANM9zXCw2ZXh/iz/12bfCyHema7qgbFp9ETI9h4yWrKgBZsIpkJsWBLJisJmTBJDj3duORs395mI+1p4j5MPdOw/rMhfiezSX7XUVp2LDpoOsXj8piWkUa7W39zLwaEbLg1coPNG/IgslVAVkwCc7l3UbNWTSRiV8g3G3fVUkRameNf7xp/gx9wyZJVYlHBhcP8bXTM8R0dKrG9MY4kAVv1DmxWUIWEuPV1RqyYBKc27uJ8Oi5S+4noh+4fSpW5i9CW4Vl2nsLZlVbGbe/WGWXXprVOOLwRSR0JTHjc8xS6JAFS3FmSDC8yUwWErJgElwGdBs9Z9EZJPwEbqbrXkwR2qSJb/LGW6763O4yj56rb7ykfsPEPrvH8l58yIL3ah5/xpCF+Iz6bAFZMAkuA7qNmreknKLqdTwh0UcxmR5v2y4Xf7R41k67Sn3InKUVLJEXmTlg1xjejgtZ8Hb9+549ZMHkqoAsmASXAd2K5i2doKLR1cyUnQHTsXYKIlFmmrtxwazb7Lh/YXTwjr0prL1EpI2zNnFE20MAsoDV0JsAZMHkqshEWZj68sv+EZ/npGU//SM2vNAWDAaVyXKktBtkIQ5ukVYW7eyNt8xYbmVh9gvelzs4vPMRIjnDyriI1ZMAZAFrArJg2RoYOfXiQdsC6mV21xG4v2pc/vC1fUE495mqyRyNBpUmQyyDlEAgFnpXi/iu/+N3J32UQLdeTYecfvFIFSFzwqNFJF+aPv74mWcG3DMAshC/QkL0CUfla5tunWV4A6x4UUffsHgekdyEGxrjkUr2/yELyRLMxP64spBEVQOnXHQuk7qfWXKJyMkshYTe08h32tZnHnqz55SnP75ysH8QrSGisUngSLorK3n40dOPutBsoMLTL/oGq+ifyexNbzolRcsbc1t/QMuWRfvLA7JgtELyUk5Wzukbgle2GO3RL/MblhwvJH8lJv29hpetBCALtuJ1aXAn/4FzBdL8adNH+LIGHSyiHMuShaNNg9veomXL+rzp7Oxnq8Zo0aj+yFthOqErobrHTpsywWwOhaddeBmL3Gu2f0c/RS837jf4eLr//jBkISmSemcRRYs35zRdR8FgxGy0kbN/ebjGvheY6UCzMdAvEQKQhURoeaWtY//AeaUATpjnuc+sPFyUVKX77nLIghNWg8U5CLcyq3M2Lpj1tJnIxXfckbd9q385aXScmf7oY4YAZMEMtUzvA1nI9AobmB9kIQYSriwYWDGJNuFPiKKVmxZc82GCPblozpKFQnKdw3/mS3BaTm8OWXB6hdKRH2QhHdQdNiZkAbJg95JUzM8P8w/+biIHTo2au/g7rOgxYvLbnR/ixxKALGA99CYAWcCqIMgCZCEFb4MoE9+4MavxVjLwiOyY2b88PMraP4j5oBTkhiG6EYAsYEFAFrAG+iAAWYAspOKNIUTNSskpW26Z9cpA4+n7KQwK7/wbk3w9FXlhjJ4EIAtYE5AFrAHIwsBrAPcs2PoeEaKNnDXoqE3Byz/rcyD9oK45d95BLNfYmgiCD0AAsoDlAVnAGoAsQBbS/S5gejzqb7poSzDY2jOV0TcsOkeYHmTinHSn6d3xIQverX3/M8c9C1gVuGchdg3gyoL97wh96yuNFgz5LPfm2vsv69rPomjuHVOV+B5n4hH2J4ER+icAWcDqwJUFrAFcWcCVBSe8C3YLQ44/+/YN9PmO0e2FxwvLQxAFRxTn4k0LZj3khEyQg3MI4MqCc2qRtkxwg2MMelxZSOU61LfUriNFTaJRJRPlpXJwjNUfAVxZwNrAlQWsAVxZwJUFvAtAYEACkAUsEMgC1gBkAbKAdwEIQBawBhIkgJ8hEgSWic3xMwR+hsjEdY05mSWAKwtmyWVyP8hCJlfX4NwgC5AFg0sFzTxBALLgiTInOEnIQoLAMrF5BsnCmSzyeFKHDok821hWdPpARyoXzVs6QUWjq5kpOxPXA+bkdQKQBa+vgL7mD1nAqsiYfRZo2rScIVkjpmikTG/oExV+u+mZh98baFlAFvCmyWwCkIXMrq+52UEWzHHLqF6ZcmUhVUWBLKSKNMZJDwHIQnq4O3tUyIKz65OS7CALiWGGLCTGC63dRgCy4LaKpSJfyEIqKDt8DMhCYgU6ZM6iChZ6jZmzEuuJ1iDgBgKQBTdUKdU5QhZSTdyB40EWEivK6DlLziaSR4lIS6wnWoOAGwhAFtxQpVTnCFlINXEHjgdZSKAoIjxqzuI/MPP5CfRCUxBwEQHIgouKlbJUIQspQ+3cgSALxmtTNHvRsYp5OTMFjPdCSxBwEwHIgpuqlapcIQupIu3gcSALhorDY+YtOjoS5T8y04GGeqARCLiSAGTBlWWzOWnIgs2A3RDeY7LAh8xdMsZoXXxRzSccPZiJTlFM5zNRgdG+aAcC7iQAWXBn3ezNGrJgL19XRPeSLJRdel9W4/DtnxktjBBpTJxLTH6jfdAOBNxNALLg7vrZkz1kwR6urorqOVkYsaPdVQVCsiCQUgKQhZTidslgkAWXFMrONCELdtJF7EwmoIg2M1EjEx2ZOfOELGROLa2bCWTBOpaujQRZcG3pSEQeIZanhPkaTdEkYsZ7OgXlFJIws7bU54/cqtqGsaKml1mjI1IwdAqGgCykALLrhsAHi+tKZn3CkAXrmaYiooh8EdWiFe/P/+l7ZcH7cpvCOxeIyFXE2CzKTv4i0sZM127KCt1DwaDSxxo9Z/FtRPQzO8dNXWzIQupYu2ckyIJ7amVbpuf8o/pAbgvXEfEw2wYxElio6k+nTZlkpKnZNh03OGbKPQtMrw85MPfrtZddFtZ56HNrGrHzdhF1Na4wmF0hA/cToQhrfP2m+TMWEZF0ti6as/gCIfqDPaOmOipkIdXE3TAeZMENVbI7RxE+72+rHhKh84jIZ/dwfcbv+LbGVz166pT77Rw/k2RBWB7ZPH/WBbG8RgaDg7TwkF+xqMshDBavJJEoMy0o/Dxvfu39uwSt8zV67uLjSNE/MuOpGciCxSsnI8JBFjKijMlP4tL71mQ17xc+gUUNST5a4hGE1Ht/OvWY1xLvmViPTJIFZrpt4/yZ1/cksF8wmJvbXvh7YTorMTpoPRABIb5n6EGDZ3ReyekmafOWVPqUvExEg91PEbLg/hpaPwPIgvVMEdHBBDJKFoiu2bhgpn45vNdr1HW3FpIv+x/MXOngcrgoNf67P9x2ztu3X9fcV9JF8xYdIYpfJ6JCF02qn1QhC+6vofUzgCxYzxQRHUwgk2SBiH+yacGMu/rDfej1i0cpTZ4n5kMdXBLnpyaqJhoedOqWO678X3/Jjpp756GaUquFKb33/VhCE7JgCcYMCwJZyLCCYjoDE8gkWWCmKzbOn/mbgWZcNHvxZNH4r0SyL9ZG4gRE5D3RtGnvzZ/x9kC9IQuJs0UPdxGALLirXsg2SQKZJAtK0fT3bpn5RDwko+b86rss2uN4pDIeqe7/L0TNGtOpG+fPXBGvJ2QhHiH8v9sJQBbcXkHknxCBTJIFIvnOpgWznjQAgIvmLLlORM0n5vQ87WIgSUc1EWll5ks3Lpj5sJG8IAtGKKGNmwlAFtxcPeSeMAGPygIV/WRpjiqM3M2Kvo9HKuMtG4kKab/YXLLfAjrrrGi81vr/QxaMUEIbNxOALLi5esg9YQJelQUd1EHX3zM0y9/2NAkdkzA4D3VgkUezs0OXbAgGDR84Blnw0ALx6FQhCx4tvFen7WVZ0Gs+Zs6i/cPE/9aIRnl1DQw4b6ZX/O3tp/T3iGR/fSELWE2ZTgCykOkVxvy6EfC6LOgwRs+5c4qQeoqJRmB57CEgJBtUlE/acuvMLYlygSwkSgzt3UYAsuC2iiHfpAhAFjrw8ag5S88jijzAxDlJAc2Qziy0VbEcv3nBrDVmpgRZMEMNfdxEALLgpmoh16QJQBb2IBw1Z8mNLPJzPFJJOzTms9+dP+NvZhcYZMEsOfRzCwHIglsqhTwtIQBZ2INxbDCY3RoJPMDC51sC14VBRCRMmnbdZn/jnZ3HTZuZBmTBDDX0cRMByIKbqoVckyYAWeiOcP/Zd+01iMNPE9NRScN1XwARoXuGfpE7s+cpkolOBbKQKDG0dxsByILbKoZ8kyIAWeiNb9R1Sw4in/yLmUYnBddlnYXoGZXVdNaWYLA12dQhC8kSRH+nE4AsOL1CyM9SApCFvnGOmbf0mKiKLCfitBxRbmmRjQWrVcInvbdwxqfGmg/cCrJgBUXEcDIByIKTq4PcLCcAWegPqfDoG5ZcJET3MVO25eAdFFCEPiKfnLj55lnrrEoLsmAVScRxKgHIglMrg7xsIQBZGACrCBfNvXOekLqRKDPPkBCSkI+0U95dMOPfVi4wyIKVNBHLiQQgC06sCnKyjQBkYWC0RUuX5tAn0QdEo+/ZVoQ0BRaSMAtfumnhzAetTgGyYDVRxHMaAciC0yqCfGwlAFmIj3dk8PdDfO2NLxBTefzWLmkhpEijWzYV7/9zo4dDJTIzyEIitNDWjQQgC26sGnI2TQCyYAyd/sePlHouQ56QECJ+KJrVeLkVTz70RRCyYGxdoZV7CUAW3Fs7ZG6CAGTBOLSi2YuOVUzLmTlgvJfzWorISormnbj5tsua7MoOsmAXWcR1CgHIglMqgTxSQgCykBBmHj1vyQWi1G+ZOCuhns5p/E5WlI7/j4nDoRKZAmQhEVpo60YCkAU3Vg05myYAWUgQ3fTHfaPHfBwkUrNd94SE0Mea8HfevWVGVYKzTrg5ZCFhZOjgMgKQBZcVDOkmRwCykDiecq43AAAgAElEQVS/fa69Iy8v2/8gM52ZeO809RCKEMtZmxbMejIVGUAWUkEZY6STAGQhnfQxdsoJQBbMIR91632F3LzjJSIqMxchlb0kSqxdt2n+jEVEJKkYGbKQCsoYI50EIAvppI+xU04AsmAe+SFzlxzGHU9I8CHmo9jcU0gpje4e9lnuNckeDpVIppCFRGihrRsJQBbcWDXkbJoAZME0uo6Oo+Yu/iYLPUFEhclFsqu3/N0fDp/z9u3XNds1Ql9xIQuppI2x0kEAspAO6hgzbQQgC0mj56K5i74viu4lZn/S0SwMIIrepMLcozZfb98jkv2lC1mwsJAI5UgCkAVHlgVJ2UUAsmAN2dFzF91OwtcSkTM+Q0Q+kCidvPk26w6HSoQUZCERWmjrRgLOeKO7kRxydiUByII1ZRsbvDu/Pdz2oBB/15qI5qOISEjTaPrG+bNeMB8luZ6QheT4obfzCUAWnF8jZGghAciCdTBHB+/YW8L+Z5iowrqoiUUSoQgT/XDTwpkPperJh74yhCwkVje0dh8ByIL7aoaMkyAAWUgCXh9dR83+1RjWtBVE9BVrI8ePJiJRIr5988KZc9IpCnqmkIX49UILdxOALLi7fsg+QQKQhQSBGWg+eu6dJ4hSTzBTnoHm1jVR6k87c/J/8HHwsh3WBTUXCbJgjht6uYcAZME9tUKmFhCALFgAsY8Qo2cvuUw0dScT59gzQveoSug1jradvPm26207HCqReUAWEqGFtm4kAFlwY9WQs2kCkAXT6AbsODUY9H8YGbKQRH5qzwgxUYU2SZSP23zbjA9sH8vgAJAFg6DQzLUEIAuuLR0SN0MAsmCGmrE+RT9ZmiOByJNEPM1Yj8RbKZIvNZJTNy24ZmXive3rAVmwjy0iO4MAZMEZdUAWKSIAWbAXdNHspSOUFn2eiY60eiQh2s6kXbBpwdUpORwqkfwhC4nQQls3EoAsuLFqyNk0AciCaXSGOx56w+JSpcnTJHyQ4U7xGgopYtIPh/oVMafkcKh4KcX+P2QhEVpo60YCkAU3Vg05myYAWTCNLqGOh96w5FtRkr8zk0VbQvO9Qw4afFXtZZeFE0okRY0hCykCjWHSRgCykDb0GDgdBCALqaM+as6iH5HwncyUncSowiTPZmflnLsheGVLEnFs7QpZsBUvgjuAAGTBAUVACqkjAFlIIev77sva9v7O25jkamLSzIysiNcqkZPeXzjzEzP9U9UHspAq0hgnXQQgC+kij3HTQgCykFrsZcH7chvDO+8mkosSPnRK6P2sbJr6n+DMLanNOvHRIAuJM0MPdxGALLirXsg2SQKQhSQBmui+i/nO+0nkQsNXGJRao3y+89+bP+NtE0OmvAtkIeXIMWCKCUAWUgwcw6WXAGQhPfz3C96XOzi8czaRXENEgwfKQoSf8rP68TsLZv03PdkmPipkIXFm6OEuApAFd9UL2SZJALKQJMBkugeD2uj2gmOJfQtF5MjYGx93nR4pm4T4dpU95NEtwUtakxkq1X0hC6kmjvFSTQCykGriGC+tBCALacW/a/Dpj/tGHv7xRJ+iShIpIKY2YV/dIP++/94QPKvdARkmnAJkIWFk6OAyApAFlxUM6SZHALKQHD/07psAZAErI9MJQBYyvcKYXzcCkAUsCDsIQBbsoIqYTiIAWXBSNZCL7QQgC7Yj9uQAkAVPlt1Tk4YseKrcmCxkAWvADgKQBTuoIqaTCEAWnFQN5GI7AciC7Yg9OQBkwZNl99SkIQueKjcmC1nAGrCDAGTBDqqI6SQCkAUnVQO52E4AsmA7Yk8OAFnwZNk9NWnIgqfKjclCFrAG7CAAWbCDKmI6iQBkwUnVQC62E4As2I7YkwNAFjxZdk9NGrLgqXJjspAFrAE7CEAW7KCKmE4iAFlwUjWQi+0EIAu2I/bkAJAFT5bdU5OGLHiq3JgsZAFrwA4CkAU7qCKmkwhAFpxUDeRiOwHIgu2IPTkAZMGTZffUpCELnio3JgtZwBqwgwBkwQ6qiOkkApAFJ1UDudhOALJgO2JPDgBZ8GTZPTVpyIKnyo3JQhawBuwgAFmwgypiOokAZMFJ1UAuthOALNiO2JMDQBY8WXZPTRqy4KlyY7KQBawBOwhAFuygiphOIgBZcFI1kIvtBCALtiP25ACQBU+W3VOThix4qtyYLGQBa8AOApAFO6gippMIQBacVA3kYjsByILtiD05AGTBk2X31KQhC54qNyYLWcAasIMAZMEOqojpJAKQBSdVA7nYTgCyYDtiTw4AWfBk2T01aciCp8qNyUIWsAbsIABZsIMqYjqJAGTBSdVALrYTgCzYjtiTA0AWPFl2T00asuCpcmOykAWsATsIQBbsoIqYTiIAWXBSNZCL7QQgC7Yj9uQAkAVPlt1Tk4YseKrcmCxkAWvADgKQBTuoIqaTCEAWnFQN5GI7AciC7Yg9OQBkwZNl99SkIQueKjcmC1nAGrCDAGTBDqqI6SQCkAUnVQO52E4AsmA7Yk8OAFnwZNk9NWnIgqfKjclCFrAG7CAAWbCDKmI6iQBkwUnVQC62E4As2I7YkwNAFjxZdk9NGrLgqXJjspAFrAE7CEAW7KCKmE4iAFlwUjWQi+0EIAu2I/bkAJAFT5bdU5OGLHiq3JgsZAFrwA4CkAU7qCKmkwhAFpxUDeRiOwHIgu2IPTkAZMGTZffUpCELnio3JgtZwBqwgwBkwQ6qiOkkApAFJ1UDudhOALJgO2JPDgBZ8GTZPTVpyIKnyo3JQhawBuwgcFjw1/tFwuE3iHgfO+KnNqZcvGnBrIdSOyZGczoByILTK4T8LCUAWbAUJ4LtJnBEcNGwnWFuYKL93Q8FsuD+Glo/A8iC9UwR0cEEdFnYNnxHCzNlOzhNg6nJdzYtmPWkwcZoZiMByIKNcBHaEQQgC44oA5JIFYGpwaD/w/bC94lpv1SNacc4ItKufPTtLTfPesWO+IiZGIFR191aSL6cdcx0YGI9nddaibrgvYXXPOK8zJBROglAFtJJH2OnnIAuCx+EA+8y8ciUD27pgNxKmnxz080zX7c0LIKZJjBqzuJ3majIdACHdFQsx783f9YLDkkHaTiEAGTBIYVAGikiMH26b/SYKauJaGKKRrRlGBEJaaImb7zl2g22DICgCRMYdcOi15l5SsIdHdZBmL61ef7MfzosLaSTZgKQhTQXAMOnmIAIj7px8TJW/N0Uj2ztcEo+i+bwYVuCMxutDYxoZgmMvmHRn4j5HLP9HdNP0yZuuvnqWsfkg0QcQQCy4IgyIIlUEhg1986FLGp2Kse0Yaw1mxbMLLchLkKaJDBqzpLrmeQWk90d0y1baL+3Fs78xDEJIRFHEIAsOKIMSCKVBIrmLjlVRJ5O5ZiWj8V086b5M2+0PC4CmiYwZs6iiiix/hOXiz9XZUvbDhr70eJZO02DQMeMJODiRZ2R9cCkUkBgdPA3e0v7ztXMfEgKhrN8CBH5grK0ss03zfjA8uAImAwBHjV38SssdEwyQdLZVxHd/978GT8iZklnHhjbeQQgC86rCTKynwCPnrP4hyL0axfut7BNFP1g8y0z/2o/JoyQKIFD5i0t0aKR5cR8UKJ909+e/0cS/tamhT9dn/5ckIHTCEAWnFYR5JMaAsGgNqo9cA6xNo9FHSTE2czkT83gxkYRoQiRRImojYk+ZeZniX13bZz/k81E+OZnjGLqWx0y566DWSJXM8nZwlRIJNlMnJX6TOKMKKSEJMxMO0VkBfn4xs03z9JFAVcVHFes9CcEWUh/DZBBGgno+y58FA0cRqwdoKIyjEVlkcYjSDgN7w1uFZIvdRysiSjxb/VJOEThyEcbc3d+TMGgSiMqDJ0ggbHBYHaE9hoVjUT2I+ERQqJpRH4hSt/5EUxtIvSFPhWNeTszfeqL+Df+55Yfd6w7vECgPwJp+EBEMUAABEAABEAABNxEALLgpmohVxAAARAAARBIAwHIQhqgY0gQAAEQAAEQcBMByIKbqoVcQQAEQAAEQCANBCALaYCOIUEABEAABEDATQQgC26qFnIFARAAARAAgTQQgCykATqGBAEQAAEQAAE3EYAsuKlayBUEQAAEQAAE0kAAspAG6BgSBEAABEAABNxEALLgpmohVxAAARAAARBIAwHIQhqgY0gQAAEQAAEQcBMByIKbqoVcQQAEQAAEQCANBCALaYCOIUEABEAABEDATQQgC26qFnIFARAAARAAgTQQgCykATqGBAEQAAEQAAE3EYAsuKlayBUEQAAEQAAE0kAAspAG6BgSBEAABEAABNxEALLgpmohVxAAARAAARBIAwHIQhqgY0gQAAEQAAEQcBMByIKbqoVcQQAEQAAEQCANBCALaYCOIUEABEAABEDATQQgC26qFnIFARAAARAAgTQQgCykATqGBAEQAAEQAAE3EYAsuKlayBUEQAAEQAAE0kAAspAG6BgSBEAABEAABNxEALLgpmohVxAAARAAARBIAwHIQhqgY0gQAAEQAAEQcBMByIKbqoVcQQAEQAAEQCANBCALaYCOIUEABEAABEDATQQgC26qFnIFARAAARAAgTQQgCykATqGBAEQAAEQAAE3EYAsuKlayBUEQAAEQAAE0kAAspAG6BgSBEAABEAABNxEALLgpmohVxAAARAAARBIAwHIQhqgY0gQAAEQAAEQcBMByIKbqoVcQQAEQAAEQCANBCALaYCOIUEABEAABEDATQQgC26qFnIFARAAARAAgTQQgCykATqGBAEQAAEQAAE3EYAsuKlayBUEQAAEQAAE0kAAspAG6BgSBEAABEAABNxEALLgpmohV2cSmDrVP/yT8ODY5L7Ib22l2tpwGhLmfYqLc6NtBVrn2F98JStMK1a0piEXopFTBw3PCWd1js2+LPl8w4rtRCQG8+k9n2EqQqtW7TTYP+Fm+5WV5ba3DPL17PhF8X47aNmyaMIBrehQVJQzvGCfvSISrhCRwxXRISR8GJPaW0jLZaFsfRhhameR7cLyKSvtP+zjD5SoNwcrrfoz1byNNmxotyKdpGKUlWUNbxk0KKkYKeqc1poPPEf9/a1ShKFjGC4srjiESBva16CiSXOormpjAm/sVOYef6ypU/1Dv9g5Vmns76uxRpH2bQ1r1vf8v8ARk4exT0bGHyC1LaI+aW1ZW7UhdtT8Iyd91Rehbn+oUpuVsdFYo62Ndau3GGvdd6v84uK9WxoaPksmhh19CydUnilKlsXGZqIfNdVX32fHeAPFzJ9wzAgt2raGmA7qaqfo8dC66rNTnYs+Xn5JxSMa0fc6xxai7Tn+6KFf1NZ+YiSfYZWVgXCrrGWiUTHt/xaqrz7Njg/LguKKY5joL8Q0ont+8h9/lL69dX3Nh0bytqLN0LKywnCUJ5Bo3/GRTBXiI4ioSwITGkMkQsTriellYfWXnLychi9ef705oRgWNQ6UVl5JIndZFM7WMCL0teaG6ldtHSTx4FqgpDIYGnPQTamUVy4snfiKiPa1PvMV+sJH6ut9/UFNfH6p71FQWnE6K3qcmLq+2XTLQmhzqKF6dM/MAiWV5xPJw6nPeOARWWRdU0NNcWyrQEnFG0Q0wWm59spH8SOhdVUXmM2zoKJiL20nPdK0V+4ptGJFxGwcO/r1JQskfGWooeoeO8YbUBaKp+zNHK5l4gMcIQvFFY9qTOd2yYKSUE62OtyoLOh/MCNhrY6ZY+XdFlkYWjxxXIS1p3uICQnJRz7yn9pYv2ptKuo5ZMKUg5VELmaRM4Xoq0Tc6ypHUnmIRESTDZrSHmtn30M761f9N6l4CXaGLCQIrEfzISWVX1ckzwjxCc31Va8lF814by4oLq9i5or+urDQK02Rlm874vKV8XlR7oSj9vNF2/W57fnQ7NVfVofqayZDFhIAa7ZpsrJQXHktsywQ0c5sblj9jNk07OgHWeifar5LZGHwuPID/Rq9zMzdvzwIfUnEJ4caqlbbsXZiYvLQsWUHRrN8VwvJJUzc59XebjmIRIkpLMQRItn9sw4zk2SRkJ/YgGSIfM4sv88O8+LPN9T8z+Y5doSHLCRFWQuMn7icNO0kxfSnlkMPviBVVxfiyoJ+qU+If9ZcX7XINT9HjB2bHcjKe4iIzxmwLEKrQg3VUyALSS1eY52TkIWCwyv2ohx+jUkOV0q90HLAiFPpuefajA1sfyvIgrtlYdi48gPDPnqGiUtiZyJCTT7mMxrrq162cxXt/qnlByw0m5iG9zOWiMjHGvFGYl6jWK1n0j7jKH3azvSppqjj/hhFKjs7i/cRoX1E0b6syTgSKiPiQ4loH/2n537i/49Yzc9pz3/o8w0rWuycby9ZENohLO+ysNH7WGxKT+UQ65z2/GzttJ8hCkrLp7DwC0SUp4R2EPkrWxpW9vop3Q5ARmRBvxXpC/bRtKa11WvsSMLqmIHSivNI6HdElANZsJquyXjJyEJxxUXMHfXUmGSn0vgbzWurV5nMxPJukAX3ykL+hAkjfNGsZcJ0bDdRUBJilstCDWses/NL0pAJFSUitFSEju7rfgQh2aZYe9pH0WVh5WvY2VD1sYl7NbQhE6YcGFWR8Ux0lgidykyFvasmURH5N4lc0byu9j+Wv1F2B+wpC0K0XrSc4wblqvTchLs7r3Bz9FDF0X/GXtVxmCxwoLTsdyS+i/fUhu8O1Vf92K5axcY1Jgu7eqzMCbcc//mGDbZaZ7KTLhxfPko0XkFEB8aNhSsLcRFZ1sCkLBwwefLgppboK6xRecwb5LHQGdPOo2AwpXcD98cCsuBOWRgxdmz+zqy8v2rE3+o2A5FWJprV1FBzr22iMHWqf0hj6/nRaPRO1jjQg6AikU1EdBdF/Y+E3lzVaEIQ+iuKll88ZbjGke+JyFXMfHDPqw1CslUj3xVNYw58wo5L3L1lQeqbm/Im0ZY0PbGzm1RBScUYIlnFxMM64TlJFvSb2TkarWLigq78iFpUWA7dnoKfkBKRBf19My9UXzPfsj8gVgeaOtUf2Lb9r0R8iqHQkAVDmCxpZFIWCorLT2Hm5T0/zJXyHdmyfvVbluSWZBDIggtloawstyDse4iZzuyRfZRJ5jbV19ya5LLot/s+xcV5rTz4JhF1NXGPJ7VEPmaixdmR7ffa/cVM//kjupOuFJGfkEZf6ZFwm5Asbt6+LUgbN1r6kx9kwdzKyi+pWKoR/aRXb6EFoYbqueaiGu+VmCyINBOpb4UaaquMD5G6lgWl5Rez8G+JyNjdw5CF1BXHnCxoBSXlLzLxcT0T1Yjuaqyv7v3GSd2MukaCLLhMFqZOHZS/bcftmsgVPW4CFGH5VfOQvNm2PXFTNC0nkPfFgyR0FjHHPgapiGQZR9WcpvW1+lWFVL04UFpZJEruYCb9cdTYlzDRfU3hlqutvMEdspB4aQvHjx+qeND7zHuuKnRGEZL3ciVr0qcNK219rJwLxpdXs8Yxl3gHnogoqmHlOyH05qqtiU/Zvh4dl5AUreDehtz/oCZlQRHX+jg6m5SW0g1ahFVLqH5NdeyEAqXl5ax6L6BESAvxbGL5Zn99WEgXsD8lErNnW5+P/7e1xx4R8eJ1PPPO8iIR97r3RL9UGolS6c4UPvfeX76QBRfJwtSp/oLGHTex0PU97hEQEv7N3ju+nLXR4m/SXXSKi/MCkvU70nxndfuLLNSoEV3bdNjBD9px2T/e+6zj/8vKsgIR349E5BfMPCSmjxLhBwqyIjM+rq3dYShWnEaQhcQpBkrK5xLxzf30FGKeGaqrujPxyMZ7cKC4/D3q/gxzvN5CQgtD3znxRqf8ZkyTJw8O7Iz8hYSnxUu+uzebexpCkbzYMjTvRNu+fSQ0ieQbB8ZXPkyanN+vLBDPbqqvsu2ybJ/jTp/uK3xnyx+FeIDNhOQXofqanydPILkIkAXXyAIXllReJyQLez8VII+Fcv2X2LUz5D7F387bydt+S7vWc+wTCW+L0A+dsvFPfnHFcRrR77tt6tWxMaT6XZNfLrdiV1LIQmKfN/pNuKz8+r0Kh/TbU9RbviyZvK22timx6MZbc2Fx+UfCvL/xLh37tG4noWlOWeCFJRU/EqK7E97dzPSVBchCIuvFTNuh4yePj3Dk9b4uu3XGE6LNKspTtq+v+tTMGFb1gSy4QhY4UFKh7xx4BzF332pY6CVNaz+zsa5Ov5HQjpcWKKn4JRFd3eMz6h0VjZzesv4NR9x70zlx/QmNqJIne/xxEiJeEKqvmpcsIMhCYgQLSyouEyJ9g7c9P1vpO3J2v99FSNR5oYY1f04suvHWpmShI7yotzQtf0pj3Qq73mCGZlEwvuxw0rSVhjYx6RkRstBBxIFXFrTC8RX3iEaXGVgEPwnVV6d161jIguNlgQMlld9TIvdpTLk9sl2ptPDpLWvXfm5grZlpwrs/7Lt9mWGSdWG/On6HwW2vzQycTB/9GABheo6IDuuSc5F2H9OPGutrHkzmKRHIgvHKdOzB0RZ9lUXbs3OvUFiYL2OS33TbHkCoLnTYwRPt+inLvCzsOghmcWjMwT+zK7l4SEeMnZrf6tuxjDU6IV7bPv8fsuBIWRhaVnZQJOxr6PtZ8B6VFPlPKM9/pF2Xj42sK8iCs2UhUFx+giL+S09RYKL1mj960rba2g+M1NlMm0DJxAohfr7Hl5l3lMZn9DznxUx8O/vo218r4ue7XXkW+Tzq1765/Y2qBrNjQxaMkyssKT9LiPWrBXt+umJZHmrZdlZB3rCnmLr97YuSpk4JrV2jS57lr2RkoePnCE3J6U3rav5peWYGAhaUVMxiotsNP/2AKwt9UnXalYVASeWNRHKTgSXQ0USRnN1SX/O40fZWt4MsOFcWdh0MJcuIWd+9sOslRO9n+7RpX75h3+O3+rkW0bDvOWKK2VK+40TI45vr1rxu9Tq0I17hhEnfFBV9iojzYui9Ghqad5zZe7YgC8Yr1cdxDFEW+nZTQ/W/hpRWnqaUeiL25wgher65/uCTiaw/HTUpWdCnLCKbhNqmpPo0wKHjKoujPvUaxWxQYbwEu1viykIHCCfJQkHZ1OEc3rGOmPY1Wk8Rrm4eNvgosx9eRsfprx1kwZmyEDiivJx89BQx79ddFOQjTXynNTWs1g9hs+1VWFJ5fbebKUUiTPyjpobqB2wb1PrA+k3w+iPKv4r5oyTEalaobs0SM8NBFoxRKyyt/JaI6FcJ9mwFIPLP0I5tJ3fsfVFWllUQ9r/GLF1nO7HITuXn45vfsP6kTAOyIK1EPW4I6j3Xe0P11Vck8zuWMXy7WunnzTdHfc+xUN+nZXa5gLRxH4/dxXy9MHU2BJ6GSKRaibUNlFTMJCL9ZrAEjuKVdmLtjFBd1d8TG82a1pAF58lCYVnZ6GjY9y8t9qjuji831OhnPmWbzaf1DSmdNDIajdbH7s6oiP7YEm75vpV7FlizggeOMnLk1EFbAzv/TCxd+zCwyH+1iJqybUPiP+FAFgxULRjUAk/+/WkiOnnP3ytdNuXcpoY1T3T+W6B00vdIlH5CctfPFB3rbMzBF1l9e0BcWRDmW1hEfya5vwNI9HdgK2l8Zqiu+lkDGJJuUlhacYMI6c+c9vsHRfS93TXtYSK5st8BcWWhA41TriwMKS0dIpL1byEen/AiEX46lBWZbsWjXYmODVlwlizoJ0hmMT1PGo/tlpnQDo3p/Mb66icTrXGi7QOlFfeQ0OV7+snHrOiYpnU1mxON5YT2HTc8ktRTzKZATOr2pvo11yWaH2QhPrGCCRWTSdGLTNT184+QrC/wq8pu+10UFeUEcoe9TUz6tt27XvoBUxqXhuqq3o0/kvEWcWWBhCcTq/OJWL9y0K8w6LtIRaJ0rN2b5BSUTp5C0chzfeynHvO+lKhivlITHkwsiyELAy8Ip8hCoLjiQmJ6qP966Ufy9nPsri6sETk2tKH7plXG3wrmW0IWnCMLg0sm7+8X9dfYS7OdH6DC8uPmJO/kN7JKCoonHkasrWKizmOmFTFfE6qrMnXZ3siYqWiz+2eVW2L+KH2h+cITG9eufT+R8SELcWn5AuMrH+y5940wXdxcV93r8zFQXK5vG67/nYv9+6xf7Y+R1bhjxm0QXxbIVxnx+z/0t7f+s5ep9wrPD4bGHPQDqy9/dA6jH/zSlpWn7+g3acCZsSzP96lzW8L+SyELcdeAM64s6L+/tWuv97ubqOiioN1NJFcNMKOHQ/XVF6Xq57DOPCALzpAF/TGz9lb1RB8HQynS5JpQ3Rp9hzvbj0EOlFTeTCRde/Xv2o63bfynDQ3b478bndsiv3jK3kyRao75FstMP2uqq74jkawhCwPT2nWgFdUyUX5nSyH5qPBL/5iPPlq1s2fv3LKyr/giPl1Ou64u6KeV5mjZ475Y+7p+SqklL0OyEKpfVV1QUnFyx97lA92/IBJRTPqd6X+1JLseQQKlFT8nIX3Hvv5/EiH6H/ujRzfV1m4KFFfOgCzEr4QTrizoj7cRs37PQX+1fUlpOeeyalvJREV9zUq/uYeExqX6Ui9kIf2yMHLq1EFfbtvxByaa3iMbtXszoaCFJzf2O+HC8UcPFW5/nZi+2tVo11a8rr6q0DmXntsOC9HG5vpq/Y+bYQmDLAz8mRwoqVhERPq9W3uWEMnsAQ4340Bxxc3ENKdbZKGbQg3V+rq35GVYFvTRCksqfykk1ww0soj816f5jm6sW73Fkgx3BxlaXHGMIvmHMA/uP67oh7FcHKpfo9/wQZAFYxVIuyxMnerP/7LlWU3Tvt1nxiJRYZ7eXF/9ZEFJ+fVM3Md2vbt6KpYlLXU13d5oxiiYbwVZSLMsdGz3Hr6XRLuw+4el6Jf/l4T80etTdS9LYXHFccKkP0q+S3qFvohkRYuduvlSoqs+cOSRRRTxryKm4bv7Cok2OdSw2vDhgpCF/qmPKC/ft62V3qaYY8uF6JNoe7Rsx1u1n/TXc9c9JVQdUxf9Zr5xaB0AACAASURBVN73o1nRyVatvcRkYfz4ocKDXyWmIwZaZEro0ZZIyyVW3fWr27ri9heYaeKAoqLoyeZoyzmd40IWjH0UpFsWCkrLp5Cif3I/IiiiGvxZ8jV93/PC8eWjhGllz+fmY2b6vzD5Ju6sX/VfY7NPvhVkIa2yoOWXVCzRiH7c46qU/njfwznt+Vd+vmFFS/JVNhYhUFq+hIT1bZ13yat+Z3r9iRcSBZWxCI5vxYHS8qdI+NQ9mfL8RLaBhiz0X+PdV25+EbuWmfhXTfVVP4139aZgfMW93H3XWyGRGaGGmqVWrKqEZEEfsLC4/BuKWd85quv3lF6JCIVJk0tCdTV/tCBJrbC0fL4ID/hEhm5RPk2bGntFA7JgjH5aZSEY1PKf/PsfNKLv9ZOtfhrgzFBD14lqXFhacbd0u9O8+/dJFp7T1FC150YsYxhMt4IspE0WKFBSPoeI9Uut3Z+MEnopRK2nUWrvE+CCkop3Yn4mExae3tRQ9RfTi8uBHYeUVF6iSH63R4hUbUv9Gv3kYkM/RUAW+i7qrgOjslYz0ajOFvrpuiQypblhzdvxloJ+rwMLrSemrM62+i6l2eHcyVYIc8KyoBtPoKTyF0Ryw4DPwgt9ySIVyf5+3HFZj+j5WAB9yQmzXNBUX/NY7P9BFuItr13/n05Z0DfXirB6td+nW4T+J1nR8c21tV90ziZv/OTxPi1S3d/+HyK0SXzhyTbu998NLGQhDbIwNPeMwsYds0TR/J6fDSz0CsnOM5rWrdtm7B1gTauCMWXDebDvs85vhULymSY8qamh+j1rRnBGlOFfLftKe5b2YcyTSZ9pmr+ice1KQ09FQBb6rmOgpELf/Eq/Cbfrvi0m+l1TffX/M1h5LVBS+SiRdD+pV+i8UEP1nwzG6LeZGVmg3Xcdv6wRHzlQAiL0dHNW1PSz74EjJg8Tf/QVJho38ETlz6GheRf03MEPsmBseaRRFjhQUr6EiAd6wmFRqL66130yBSUVz/XYFz12siIslzXX1fyfMQLJtYIspF4WROgp5o4P1phtiDt2lP3Y58uaYvQPV3KV7947UFpxEgn9LeZf14bqDy63Y+tdK/M2EytQXLGl69l+kaim+b7ZWLd6hZFYkIXelPRzjtqzdqyS7n/rolG/b8L22lXrjHDV2+SPL/+apvGLRJTd2UeE1jQ3VFcme4OvKVno+DZ6ZOUkiYq+acQAP0dIRIgvb961vamhS1RdUKZP9wXe3qJvMar/IRlwfwcVpinbN9T8rydQyIKxJZYuWcgbV7mPpql3+zuGWkha2ecfH3pj1caeM9m9Feo/+lsbIvRm87Dc0lRsAQ1ZSK0s6Oc6sMg+vY6a1tPQfwIluTbUUPPrhD9zjL1d+m21e/dR/U72jheT/L6pvub7SYZ1ZPdASeUfiOSCrrkK/cDoNtaQhd4lzS8pP1sj1r/97/lbJ/R0qKH6jITWsf4IesS3vNsXKf04a5/v1NDa1UkdMGVaFvRJFRZXzBaOs5Oi0OdKot/Yvq7WsB3pKAuKy09hpscH3GpapFXT+NzGuuqn+npHQRaMfc6kSxYCJeU3EfGN/WW56+awgy/q85tZWVluQbtvBWuk/1ba54s1dWbT2jW2/14MWUitLMRb1frurZpPO7Oprkr/hpWyV6Ck8s5u+4DsutcmIx6Z7AmxoLRiAQvpP0V3vvq8Atjn53Jp5ZUk0nWsvL4zZHNT3iTasqI1ZcXqY6Bd+xvIKiYe1vnfIvS15gbrz1noPvx0X8H491d1+ywTCmvMxzfWV72cKJOC4kmnMKm/dPt5TuS50LC8U5P58pSMLHT8HBFpFX2L56MHmpBS6oWWbDnZ6ONLHT8/+PTNP3j0QHFZ1ANNWXJ5f3HtkgUReiXCvu9pURVJtJDJtNdyJdJcXf1lMjH6fPOOr3y4525hse2YeHZTfdWtVo5bUFY2nMK+NbEbvPSI36axdsJAlzYLS8t/KML39Xd1Qf/tuumwg79h1yZhnflCFtIsC0JfEtNesVnom9iE2yNHt76V2O6CyazxwPiJfyNNO2l3DCGSC0P1NY8kE9OpfQtLKi8VEv291zndP4fqa841ki+uLHSnFCipOJ6Enon94y5KVjTvlTeNVpgQqKJpOfl5X6yMvU1A34NGSDsu1FC12kiN+mqTlCzoAYdMqCiJRmkFMw0ZIAn9J4irQvXVXTY5QFutoLjyXmb5YZxJvaO08NED3cRmlyyQSESYeu2kZbYIRvuxaG+GGqpijrs12nPgdum4srD7Zh79W1ef53vof+hH7Nh6/Eb9dLV+XvkTjhnBqq3b3cPd/mDoV57Ed0rTutW2HqEOWUifLOgnjmok5wjJ/cT8zW71V7LC58s7o7FuRaM175SBo/Q4TliRpp2c7KXfVORtZozCkspvC4n+M2Dn62+h+upTjMSCLMRQmjrVH9i642liOnGPd+kHRmnnJPMUTaCk8gIi+UNsPTqu1J5x4oUUNPcYb9KyoCez+7e6X8W5t2CbJr5vxjsWtqCk4gwmepSIBg2w8NqZ+eR4lxltkwUj7wgb2rDIuqaGmmKrQ6daFoaWlRWqsPaqcL8HRkVJ1PmhhjV/jjfXQEnljURyU3/thOSvzX51jtGrWvHG6+v/IQtpk4WV0bB8V79faciECQcrlfUCEem7CXa9mOm3Te0tV1q158tA6yNQUv4GEU/Y1Uai5NOODr1h/pucmbWYqj4FxRXHMMm/Yo6thiyYgF8wvmIya6T/XLbnRl2mulDL1kkdx1Cbfek/00Z89bG73XYcX00ywchjmH0Na4ksUHFxXgENfoZZvh5nbi8NltbT+tsjfVhx5QFhlpf72853j3nxPaGGg66Kd5cxZMHYSku1LASKK88hFn0Pjj6vKnRsIeuPllBt7Y54MxgyYcrBSkXe7HlXfGc/Idruj/KUbeurGuLFMvv/kIXUy4KQrNOy6fSmmj2nOBaUVB7NJC/F3gmuXwUkTZsRqqu622x9jfbrKQus8aSmtdVrjPZ3U7sO1qLLQtcz/ZCFxAuoP+r4gL7rcExXEaVd1rxuddJPcgVKK2eQ9DxIkZeG6qu6Ng1LJGVrZIGIhhZPGRelyIvEtO8ACYgwXd9cV317H218+SUVDw2wOU9nl7VKCx9v5Bl6yIKxpZBaWZjuKyj+YGWvUwFj3y0k1zbX1+hXqgy9CkvKfyfEl/TX2O670iELqZUFEdniz1LHbqut/aDnyPkllZdqou6O+carP0/Zyj46uWltjS4Str26ywIp8vFRuLLQGzd+htjFZNfppLyWqdsRBh/mhFvGfr5hQ9K7juZOOGo/fzS8Mvb4an2Tpwj5i83scGuZLOiTLywuv1yY9UeWfP29I/VvepriY5vWVdXGtiksrvyusDweZ6OnHZqmTmqsW2PseV6bDpKy7dMmTuBM+BlC3wFUmAe6h+CziJY1YUcCp6UVTqiYKIpeI6KcPhEK7fBFsr66bcPrvf64WFFLyEJqZYGI9G+xp/X53HhZWVYg6ruThH4U+7OofvIjEZ/QXF/9jhU17ytGr3sWRE4KNdQ8b9d46YwbOLL8BIpy7KN4uLKQYEF6PT2z6xnJ65vrq29LMFS/zQuKKxYwd3tqRX8486ZQXeIHTFkqC1RWlpUf0Z7tdURsz6kIv57d5p/2xduvN+v/NbSs7KBoWHuVmA+KA0l/POdao8+d4sqCsSWXwisLWqCk4mkiOnmAzB7OIt9s9vsN76UfUdFspSL6Xef9PpXDwrc0NVTFPuplDI6BVpAFB8mCftN1aekQJVnLifiY2MxE5NWswdrJW6uqQgbKmnCT3k9D8IWh+qqMfBoiv6TiMo3o3j2QBE9DJLBiOvaY8ckGJup6TJP0DcUiavK2Db2vmCUQultT/W9rJOyrj30AQd/hVik+avv6qk8TiWutLHRcXdBPv5LXiHm/ARIR2nV85s1UNC2rIP/Lh1l6HS3brbsoqvFnR7+lHyZkdIKQBWOkUiUL+oFRrFj/qSq338xEosQcNZZ5tz8FfiLu8x4IvRWL/DecpcqtOoEtdmTIgrNkQc9m2LjyA8MarWLm/WOz6/hJamjepck8b97fbPNLKpZqRPqWvR0vTXhmY6bus9D7G+viUH31LCPvW/wMoZ+IXPFzYup2fDSTekrEb+kj6no9lER+0eNE30SeTuwqqeWyoH8uF5RMvIRFu3eg8xyEpFkUnawxjySSB7r9xthjxembrJBPTmyuW/O6kcXY2cYuWdh1SZMeI2bD334Tybu/tqzkU6tOEIsdIyWyoO/I+Z8tD5LG51vBwkQMEaHrmhuq7zDRd8AukAXnyYKekf78upA8zsSBrgw7tibWrmmsq9JP4ktsV9k4C6f3Do4J7etv9bK0NV5+ccUfNabzOgcRku8319f83sigXpeFXVcVlL750yHdeOk34xJbuiZ3xRfu9fdV1Fv5WTLxYwM3kXfmaIcsEE2bllP48ed/FtJOH3DxiHqLWN8ti/cZoJ1+FWJhqKFa3+kvoT/OdsmCInmxZWjeiXZ8OzHyZrO6TSpkYa9xk77arqmVcfbjsHpq3eOJekvT8qdY/dw9ZMGZsqB/uS8oLp/FTLcScdd9VEISEuEzWhqq/2XlghtSOvE0JVrXbrKK5I2W+hp9h9GEPreszMmuWAXFFRuZqXPTvCgLfbvJIE+vy0JhScWPhOiegbYasKtusXGZ6aymuuplRseyRxb059h22dMaJj7AaDL9tKsKfen7On20KuFNkOLKAtHKUH31UT3HDZRUnk8kD/eXN2Qh8YoGissXE/OMxHta20NYLmmuq3nQyqiQBcfKApF+Revdzb8l8cU+nqZfU/iAVfS4pvW1m6xaC4Xjjx4qWrt+Ouqun8NEPucsNbmp1roxrMo1mTi5Eybs51f+DzoFTEg+jWRT+c6amg+NxPWyLOgHRrX5W6qJta8aYWVnG31Ds+Zhg48y+qXXNlnQJ9nxPD2phwf6iWEgGCLUpJF2XLyNnPqLEVcWWJaH6mr0u6q7vSAL3Xkku91zweEVe1EObRnw0DE73xWxsYXqQsNyy42+QYykBVlwsCzsvuExqrJfZKaJPTJ9Lbs168TOG62N1DpOGw4Ul79NzIfubidKU9NbUnA+iQW5Gw5RML78Yta46yeHjisoY0ZWGN1W3cuyUFhSfrYQd9tsTpGq1YRfNVwAkw2F6RtM3TbCayeR04w+sWOrLOx6OsL3ewN7J/Q1fWGmeU111beYvYwXTxaE6YnmuurpkAV7z4YoLK64QZgWmFzjVncTYjolVFetn2liyQuy4GxZ0LMbVlJ+RES/uVajr8RkKxrR3Y31B8+It8Gb0YUSKK24h4Qu72rP6g+hujX6HiAZ81NEoLjiKWLq+pIlRLc111dfb5yRZw+S8gVKKvT77vTjone9RN/amY83+hOOUcZ9tSsoqTiZRZ6M/fKuWJa31NV8h4ji3lRurywQ0Yjy8n3b2lnfF+GwRCbKJC82hfO+QxtWmN6cArJgjLid9yzsOjBKq+GOG1md8RKSfzUPzTveqqsLkAXny4Keof5hSUR/5titdfUPSeZrQ3VVd1pxw2NhccVxwh3b9+7+KYK+iLRllex4+/WPnbH6k8siUFp5KImsJKLhnX/uiNSkUP2aaqORvXplITB+0jRipZ8DkdXJquMnbb86yc7t6GPq4ssvLq/WmI/c82/SJhH5RvOb8R8esF0WOt6kxZNOZYr+xejPEfrPD+LXJre8sfotowuwr3aQBWP07JSF3Tfz6Fvt9vtYo7EsrWulhHaQpk5qMbi5V7yRIQvukAU9y8LS8tkivDA2Y/2GRx/7ThvohNN4a6Dz/wvHjx8q2qBVRBz75egnBg/RMzpM2toVllbcIELzO2/OE6LNzfXV+s8uhq+ceFIW9AOjvmx5KuZUUv2+mbAwnd1cX/1kqgoaKC3/Hgl33/tDySOhdTUXxathSmRB/0ORV1L5fz6S7xuAoj86ck2ovnqxgbYDNoEsGCNomywcdlRB4aC2l4W0sv4y0bfu1Xz0QyW+hG9g7S+mpuQritX9TDy0vzZK6NGWww6+0OjvrAORhCy4RxZo7Njsguz8R1jozB53o3/IQsc2NVTrj0Un9SooqbyFSbouy+uPWu+zffhXN258zvzBQEllZE3ngjFlw3mQVkPdrhLKvFB9jS4Phl9elIVAceUk0s8tidljhonWN23fOjGpA6MMU9/VcPhhRxW0Dwrr55XEHrjWprF2eGPd6i0DhUuVLFBBRcVe3EqvENMRAyUkip5vzvd9h1Yl/vRDz7iQBWMryS5ZKCyZdLaQGujkSP2+lOua6qzf+yAwbuJD5NMu7JeA0A7l4/KWtVUbjFHqvxVkwUWy0PGk1rh92DfoWa2HxIqSFRrlfKdp3WvbklkTu/f8X8mkPxbe8RJinhWqq9KPZHftK1BSPo+IfxEzgc/Cg7hsZ1XVR4lMyoOy0Oe5R8J0cXNd9UOJsLOibaC0/GoS1r+Mc2c8RfTrlvrqqxwhC3oSgXEVJ4kmy5i7HZwRm98nyqd9I9mfHzoDQhaMLS2bZEELFFe8RkyTB/iD/aUi/9iWhpWfGcvUeKshJRMnKGH9W1C/55QQ029CddVXGI/ad0vIgrtkQc82b1xlsc+nXuixx4uw0ANNw3IvT/Z+lsKSib8V0v5f14exyAd+X9bXGteufD/Z9ZaO/kNKJ42MSvSNHlfr9F0br0n0Xg+vyULgyCOLJOJbx8yDOmun/3yTtZ0nbN1oz9bjA62RvLHl+2r+jt1NY+8j+8yfPWji1pp/9/v4a8quLOxKPqjlj//7Ek3bsyVqzKSUIrqipb76PqveDJAFYyTtkIX88eXHahrrm94MdK+CftaH/mFjx4sLSir+zkQn9Bdcvzcmwr4jzJzAFhsTsuA+WdAzLiwpP0uI/kjE/q4Z6HenM/+4KcnPoUFjyw7KyvLpe//nxcR+KJSlfpiim9kse0+NHTs2+7/Z+Y9I9y35P9E0/2Qz8uM5WSipvJNIYr+161dUr2/q+/Rly+o2UKDC4ooF0v2AKV2U5zU1VPf71FqKZYFov7Ky3OaIr4qJxnWbjFLPhtat0R/HifsIh1GakAVjpCyXBX0jnHfe12/aOaX/P9TSzH7/kaE3Vm00lmXirTruTCd5YcCrCyTzQ/U18xKPvqcHZMGdsqCLbKC4Yh6x6JfXu65AschOYT4jVF/9j6TWRY+bATselGP5vtWbgiWTo4G+HCip+DGRLI5lRERXheqr9ROGE355SRaGFVceECZVzx07Fe96CclH2eSf9GX9qv8mDM+iDnuVTN6/XaLrux0wRbRZRXlKfwdMpVwWOoy+uOI4xbS807r1Q35I6GtN62o2W8SiIwxkwRhNq2UhUFpeTtJxVSG/vwyiRL/bXl99qZVy2HMsXUxbItrzPU8fjG2n32CplDYp0RPYYmNAFlwrC0TF384r5K2P9NqaXuRdivpPDL1pXmZ3nX6Zre/nMaWLkNCX7Ofjm96oqjX27kxvq/wJk4/laPSp7tu0y+pQePuxtGFDu5nsvCQLgZLKG4nkplhOzHRHU131z8yws7JPoLjybmKJ/RlWWOTKpoaa3/Q1TlpkgYh8BcUVv2Cm2SQUEZFLm9fV6Dd6WHqIBmTB2NKyVBamT/cVvrPl/4RY34imz5cQtbBo3ww1rK4ylqH5Vh2PCil6aICrC/qau9rst6QO+Z1QeaYo6b7HuvCVoYYqff/3lL7yi6fszRyu7bbNuqLHQ+uqz05pIrsHyy+ueFRjOrdzbP1QuJxsdfgXtbWfGMlnaFlZYSSs1fX4ffVvofpq/Sqk4cf1Bhort6zsK/4wv9THFrwr/dt5WjK/KweKyyqFfM/3OBPlHfL5TrLzqpoRtvHa6DdqMmv6nhEH7pEd+Twa5W9tf7O6Pl7//v7fK7IwYmz5vq1Z/DoTjepa/yQhTbjUiqduzPLv7FdQNvlwikT0+1AGx8R6O7R9a0lfT2ikSxZoWGVlINKq/kGKPwhlR8+343c8yIKx5WSlLHTcCU5aFTMVDjD6M7s/7C2Vwz7HKyvLLYxoq6X7Nqfdm4p6yz/YN2lrlbmbjSAL/VfaDbLQIXzFk45UHH0x5gkG/Z9FhH/bPGzwFcnc8FhYOumHIurebvfvCL3pVzJt63pj5ykYeyf///auPcitqoz/vpNkH01y024BcezQhdbSbukmyzbZbsuj5SWgFkUqoqAOiICAgIP4gHE66IiIgwIzKlBleBR0FJnCAAoUUKDtJl12k+1DimBBrdQ+dpPse3PP55zsbjZJN2ly783uss39MznnO+c799x7fvec7/v9rCvlWeI/gYFnIKhuzCoPMNFVZiP4NW9AyXgr1c/kxeBwPOpcht2v9lvnQfGW3N7AAoCVGuTYkQHjtHgkaIiKefj4BhlHNcxYF48Eryy+dyWosWaNzfXWe4+kq4cOS1TyJdFw6PfZLU4aWFAdURHrdjt/UOhXRrHDVQYLhY2YlWDBU++/i4luztOyCqQ5ayLoTUf7MN5Dm9U/hpBfirVtfaKwEcssVQYLH36woNLI3D7/V4hJBVhXpDxiDMHGN8faQuqlbwzcrlxpd3X2/lwAavFIM81hIXGh1cevRuZwep2ahqa6IdafIBb1mbboR7EFx601y02ief23AfTDUdtKG6G75+gVmGQeCkvBwpzmam22fBPghelzSdjg72ozvitj9t5m13d7m04hyBeBsUwNAK/HZs1YlQ2QJxUsWO14tr0yWChshK0CC4pLA/1Q0rUzc7fMW2LhkFL6tGQLuRAPj66rcw3YXW+DcGyu8swcjJ9Yu9zIi7AMFqYFWEgqVHp2vX8ng7+VnoOujk6ETVwUbW9RW/KGro/U1zt7UPXAyJFMKr8dwC5icUk0sqXNMBgx1KNxKynA1EwS6zOJlyAh+fFYhbzcih1gz5KmX7Pgq8YWUX4+VuNcbWb3xoohsBIseHyBNcxQX+epe83gJ+MLai828o6xwr9xbSSBbM9zAnR22v8qFmV1doBvGSyUhaRgFVgYEYxKUcGOMzklMV0cjbT8sWSTP4fhcQhlskpyAiQuiLW3PFds38pgYZqABeVGXV2FZnc9BcL56V6pCHahO1ZGt20yLGmdBK0O54MAfSFjxBgHmPjb8VnORydtwWxsdHgSdLlkcWfWEaIEyceq5eA39kYiPcU+G4eUr11ZpXl6lbZEw+h/LHF/vCN4tWnbJg1YBhYaGx1awqaOLtIFo/oFyfO7wq2vmOym5dW1hmXnQdefzpRj4GdiQz0XpQexlsFCGSxYAha0xc01sOvqJZBTMIxZRhy9tlPNBIwZfVI89YHjmXgLQMfktJFM3z3+gmIVCMtgYRqBBQBVvmW1DpYb0wPTlIdE+Jutkj5tNLZF2VCxWkP9vI6AbLXbQQKvHxqUt/buLCz40+izkF2vur5pjk3wT4XkNYfo9zAerkx0X7dvxw7Dgn7p7Xka/GeypBcy4zfkJbHI1nxMr1a5mteOVWBBq/efC6IN6cdZih003nfUuZN91JJrd0Hr7GkB0gSmGL3EdFq0YyxrpwwWDIAFMDbGHPpq9PUlJmQWjzZSXc1WbANm99mKnQWPt+nrDFZBXOlbrJkfZySvj7VvVaJSk3GR5vX/AqCclKZKYIqEOCfevkXJyBZ8lcHC9AILyUXd51+ekKQUAkfVFdXPzETr4oPx64ymDSojc5qbq+O9iR8y0zfTFQiTo8i8hwTWVsmBxy35ks8zi4eDzFlRon8fyJDuVrUGwbgrlui+3Yyv6c27FwZmo5I3Esg7+rtKXdaH5PKJBkjjDYslYEHtKgzZlIT32M4Usy6I1nRNoGBUwS+vkYKa138pQI9kvb8fjYWDSmAqGatTBgsGwAKDOwVRB6TBgKdi7+RoeeJ3o+FQIWJcRbVgFiyo7dU+h/OvIh2ZZvVA0ZuiEoF4MHigqM5ZWNhVv/Qkgng9b6bGsALbV4vhfyiDhekHFpRHHp//Smb8MoPhEayDhJK0NqvzINw+/xVg/CQrA2MElMgOIcW9um3o6e62tn0WPgZQdL92B32GJV+fme2QWsL3gumW2Ilz11t1vj6zYfncRGLwASHEOWm+SGK+LRoJ3WGlf0ZtWQEW3A2BZpL8cnrAIIE7orOcJ0/aEVMBA3LUihXuwdjglqz5MEgVvCgaGuY/KoMFA2ChgLEvSRFi7ohGQlkRyuabMgsWZnoDn5WAikPIQ+1MP4iFW1IR0OZ7bcgCaUsCv4PA53PVZnBc6LIhuq214LPpMliYnmBBBTxqu3bfA9C16R4y0OMQOPtgW3CzoVk4Vok071I/QKqNZePYYgbvJuA5EngqOlD7Gnb8wRAREpqbqz198hSp8+eIcB4oyZ0w3i7g6zadru3c1hIx6dtw9WTqsv1SCfldAh2fYZOxuWLA8Yn9b70Rt6Qtk0YsAAuK7VLxBV2WMV8IV8bbg+tMdq/k1TVf041gxdSZcaUo+ctgoQwWzMUsDL9QXzkMS2IcDnlCvLV1f8ln/GEaUPn0DD2YjwK6EAW29GbGBwv8NoH2TLS/THCoVzSAylTbjH0EmFbXNOILEy9KjxOZiqRM+fxSu2b9NucGEnRGJmDgfxOJM2LtLW8bGZeMOvPnV3qcNTcyoFKO0489xoox60yIEmgTQO1gfbuwiZ1CpwP9joROA/ZkdhFXJkTVkN2mg45hoS+CpEUqmJCBFQR25Zn3H4D5jpoa5wO7XzXHd6B5my4j5iVMWDjcLpRUfCYwYbmTID45FciJRgfZLFjwnNQ4j4VtZ/rREjPesTv0xs7W1qjpeVJiA06//1gxQFuIMDdt4u0dqoC/LxT6VxkslMGCKbDgavCfLnS8dEhgVOYnxL2xcOiGEs/1Qs0Ll9f/56xUocy6jP0Jm8Pb2/ZGQYv9uGCh0N4cYeU+bGBB3R7N5/s4y4rniTAvCzC8bLfLnk3ZZwAAA8FJREFUC61aCDyNy+dxYugmBr6Ype6YY5awVGGXktFHrLJ5iAGuGFE3VOfM+UTchm0y9kHwensCd1tFEKV5Ay8BODNXp8G0KamREQ7umkrT3yxYcHkD92VxaTAD34uHg3dOJT/z9UXz+m8HKF0rR4le3RZtD/64DBbKYMEMWBAe79InD+HVzwQKcQk0d4dD26fKAzOSKvRMPgro0QekkD6XwUIhozSyNk1BuudCeu/yNq4SsD2fsWOTXGvlb+LhrV8rxEaBZUg7uXkedPllgFXszJw8QcMFmjy0mAosJBIPCWF7uKtt0/tWcjzkAQsDBHkPUeKOrvb2LsOdL1FFM2BhVl3jcbpDhDKyrZj32CWWWQXCSuR2htmjGk/96GBiQO2WpdRSmfAOKtBUBgtlsGAYLGjepQFAbMwnGAXGw7HI3CuKTUcs6YNRf45TQ+dfQKTIoca9GPwui6pl3W2vHTa4bKav6QKd+bGS9nmaGCdGd1U1+f7X0rK3EJdGIvZDAGpHy5PEs9GO4EUTSeyl2vY0BK6WOt9NNKZQmcxfAF0TD7c8VIg/RZVRnA8O1yowrQZ4FTN/jAS5DYAHVnLsBPwXgl8QLDZ0DR33huH4h8M4odU3vQhidWyjtjp6CNijEzbYbfb7o62bVLCcMSbMogav+MLayc3zoeuKH2GM7pnEGYVkR42wUmao1zLjZ/FI8NbiezK5NbRhSe103gu1u3BdGSyUwYIxsLB2rXA/9eyvCKSUI3OtuL1sw1lx84Fglj89Wn1Afbn9Nu/uAnBNNBxU9L95L7WgyUHODN46XKUj9P+hhC57Zrt3FhwZrlgVd77XoBPPSA2ZwIFJ2alqbHS4B21LGaziQlKXjWR3NNL6ZklvqWLaO9i90C7EfMl8EoDFUnKNIHIyqJIIGqtjB4lOEhiQUvaCxH4baJsU2AFdvBWfXfmPgsfdhDOar+l8Bh1N4H068X964gf/Pp4wkYkmSlN1/vxKbcbsBskyRfddMUO0F8Kr4fL6F0NidgrQEjHptu2x7ZsPlqazpbOqmHi5jxent0DEe8njCzwIfczJ7C6wjb5jSRBP6XzLadntDXxKSORONbRhc7Q9eFe2AdeS5tNt0KfKGXuqe0z0XizScpPVQ6n5mm4gnU/PZZcEP9YVDv0p4/+6OpfmcN9HknMKRrHAP2ML5t5iVfqVlX6rwLVBh/NeSMpNTW3DjujMGWsn4gVrpW9lW0fMCFDtypWVg/G46O6vqGKnTm5d79tzwC2x+9WBqfoFf8TcnWnm6P8BaFYMxyfyvroAAAAASUVORK5CYII="/>
          <p:cNvSpPr>
            <a:spLocks noChangeAspect="1" noChangeArrowheads="1"/>
          </p:cNvSpPr>
          <p:nvPr/>
        </p:nvSpPr>
        <p:spPr bwMode="auto">
          <a:xfrm>
            <a:off x="307975" y="-555625"/>
            <a:ext cx="21717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data:image/png;base64,iVBORw0KGgoAAAANSUhEUgAAAgsAAAFlCAYAAABlSat5AAAAAXNSR0IArs4c6QAAIABJREFUeF7snXt8FNX5/59ndpNALhtAUOsVIaJFSIIhCaBWai+Kd1vxVq/9tVq1VUBbRcCuFfDWAlK16re2Wq2tYqtirVZrxapAEiJJQKwKiJdqvUGyCZBkd8/ze00gYXPd2dmZ3Zmdz/4J5zznOe/n7Oa9szPnMOEFAsYJ8Ogb75zKETWDmPY13s2aliIUZp+85GsL//Lt269rtiYqooAACIAACMQjwPEa4P9BoJPAmOB9w6Ph7euJeJ+0URERIu26TQtn3JG2HDAwCIAACHiMAGTBYwVPZrqH3bCkOMJSn0wMi/o+uGnBzEssioUwIAACIAACcQhAFrBEDBMYM29pSVRF6wx3sK8hZME+togMAiAAAr0IQBawKAwTgCwYRoWGIAACIJBRBCALGVVOeycDWbCXL6KDAAiAgFMJQBacWhkH5gVZcGBRkBIIgAAIpIAAZCEFkDNlCMhCplQS8wABEACBxAhAFhLj5enWkAVPlx+TBwEQ8DAByIKHi5/o1CELiRJDexAAARDIDAKQhcyoY0pmAVlICWYMAgIgAAKOIwBZcFxJnJsQZMG5tUFmIAACIGAnAciCnXQzLDZkIcMKiumAAAiAgEECkAWDoNCMCLKAVQACIAAC3iQAWfBm3U3NGrJgChs6gQAIgIDrCUAWXF/C1E0AspA61hgJBEAABJxEALLgpGo4PBfIgsMLhPRAAARAwCYCkAWbwGZiWMhCJlYVcwIBEACB+AQgC/EZocVuApAFLAUQAAEQ8CYByII3625q1pAFU9jQCQRAAARcTwCy4PoSpm4CkIXUscZIIAACIOAkApAFJ1XD4blAFhxeIKQHAiAAAjYRgCzYBDYTw0IWMrGqmBMIgAAIxCcAWYjPCC12E4AsYCmAAAiAgDcJQBa8WXdTs4YsmMKGTiAAAiDgegKQBdeXMHUTgCykjjVGAgEQAAEnEYAsOKkaDs8FsuDwAiE9EAABELCJAGTBJrCZGBaykIlVxZxAAARAID4ByEJ8RmixmwBkAUsBBEAABLxJALLgzbqbmjVkwRQ2dAIBEAAB1xOALLi+hKmbAGQhdawxEgiAAAg4iQBkwUnVcHgukAWHFwjpgQAIgIBNBCALNoHNxLBF8+46QlR4fbrnJiwPbJ4/6wfpzgPjgwAIgIBXCEAWvFJpC+ZZfO0deS3ZvpeYudKCcOZCCLcK0/mbF8z4i7kA6AUCIAACIJAoAchCosQ83r5o9tIR4lfTiHhQylEoRUy+ho3vvFpDy5ZFUz4+BgQBEAABjxKALHi08Jg2CIAACIAACBglAFkwSgrtQAAEQAAEQMCjBCALHi08pg0CIAACIAACRglAFoySQjsQAAEQAAEQ8CgByIJHC49pgwAIgAAIgIBRApAFo6TQDgRAAARAAAQ8SgCy4NHCY9ogAAIgAAIgYJQAZMEoKbQDARAAARAAAY8SgCx4tPCYNgiAAAiAAAgYJQBZMEoK7UAABEAABEDAowQgCx4tPKYNAiAAAiAAAkYJQBaMkkI7EAABEAABEPAoAciCRwvv5Wlf/Gz1vm0qPI1E8yXKgYV2DqLo8t+ddnRzon3RHgRAAATcSgCy4NbKIW/TBM59puqnJNHbzQQQIsVCJ/3ptCnPm+mPPiAAAiDgRgKQBTdWDTknReCcZ1bNZZGbzQZRRKc8duqUv5ntj34gAAIg4DYCkAW3VQz5Jk0AspA0QgQAARDwGAHIgscKjukSpUMWxl94+TeF6WxiLkx5DUSa2K89vO6Bu18lIkn5+BgQBEDA9QQgC64vYXonkH/GBXv7IpRnKgsVbWx69tFtpvom0SnVsnDExVeUs9BqYtaSSDu5rkIt5OOvr//dXWuSC4TeIAACXiQAWfBi1S2ac8Ep5w7XyPccExWZCsn8WuPyh08x1TeJTqmWhXEXXXkVMd2ZRMqWdBXRLnrzoV//wZJgCAICIOApApAFT5Xb2skOOfG8g8WvrWbifU1G3ty4/OHRJvua7pZqWTji4itnMNFi0wlb1BGyYBFIhAEBDxKALHiw6FZNGbJgjCRkwRgntAIBEHAuAciCc2vj+MwgC8ZKBFkwxgmtQAAEnEsAsuDc2jg+M8iCsRJBFoxxQisQAAHnEoAsOLc2js8MsmCsRJAFY5zQCgRAwLkEIAvOrY3jM4MsGCsRZMEYJ7QCARBwLgHIgnNr4/jMIAvGSgRZMMYJrUAABJxLALLg3No4PjPIgrESQRaMcUIrEAAB5xKALDi3No7PDLJgrESQBWOc0AoEQMC5BCALzq2N4zNzqyxc8LdVX21T9CNW5E8UMpPs8Ecjix757tc+MdoXsmCUFNqBAAg4lQBkwamVcUFebpWFVKOFLKSaOMYDARCwmgBkwWqiHooHWTBWbMiCMU5oBQIg4FwCkAXn1sbxmUEWjJUIsmCME1qBAAg4lwBkwbm1cXxmkAVjJYIsGOOEViAAAs4lAFlwbm0cn9nwU79fEKb2x0S0EjPJMtPTTcv/cIWZvm7qA1lwU7WQKwiAQF8EIAtYF8kRCAY1evNNc+to2TJFRJJcAs7vDVlwfo2QIQiAwMAEzH3IgyoIgIBhApAFw6jQEARAwKEEIAsOLQzSSjsBo++NuFdGIAtpr2WqEzC6dlKdV+x4cddtOpPD2M4j4IZF7TxqyChzCASD2hj/Pl9R21sni08mKeEiFt5XWEYwUU7nRFlkL2Ie1O3TVtEfN98y8/x4MCAL8Qi59/+LfrI0RwXay1l8XyeSUmI+iFj2FmFf16xECpg5kJZZCkWI6XMh0n/y63gxyZfEvI2EtojIWvLRv4Z+mvef2vsvC6clRwzqCgKQBVeUCUnaQeCw2x4oiDQ3zSPRLiCSfRMdQyALiSLLqPaH3LCkmFgWstDxzInvBuoYGEI7RZO/qLbIT7fc8bP/OSYvJOIoApAFR5UDyaSKwMhgcJC/vfAxYTql48uWiRdkwQS0DOkyeu6iE0jxA8S0X4ZMSYjk+Za26PRPf/nT7RkyJ0zDQgKmPiQtHB+hQCAtBEbfsOSnRHIrMWlmE4AsmCXn7n5Fc341SZH2TybKc/dMemQvIsTauZsWzHgso+aFyVhCALKQHEYefur5Y6JMeycXxv7e/rD/3c///iAuMRLRyODiIVobvcYaHZEMechCMvTc2XfU7F+NIdb+zkyj3TmDgbMW4mWbsxrPoWCw6x6HTJwn5pQ4AchC4sy6egw57fxLSPEvicUF3zD4Q02007c+89CbSUw5I7oeOm9JpYrKymSuKuggIAsZsRwMT6IouDQgkeizJHS04U4uayhMm5R/yLgtwUtaXZY60rWZAGTBJOCRF188qPHLyGvEXGYyRBq6yaLG5Y9ck4aBHTVk0ZzFM4RocbJJQRaSJeie/lODQf8H4cC9TPz/3JO1iUyFVK5qHb7u1tnbTPRGlwwmAFkwWdz9Trk0d7u2s4qFxpkMkfpuIr9tfOaRH6Z+YGeNOHrOkt8QyY+SzQqykCxB9/QfPXfJD0nJPeTmpx4M4vYzH/72/BlvG2yOZh4hAFkwWWjIgklw6e4WDGqHhAuXa0QnJZsKZCFZgu7oP2rOL48m8T3NTMPckXGSWWp09KabZ76eZBR0zzACkAWTBYUsmASX7m7Tp/tGj5mymogmJpsKZCFZgs7vP2bOov2jwv8ipjHOz9aaDIXpW5vnz/ynNdEQJVMIQBZMVhKyYBJcmrvt+u15yLtMMjLZVCALyRJ0dv+xwcezW1v/+wT7Ovbi8MwLsuCZUic0UchCQrj2NIYsmASX5m66LHzYXvi+FZvpGJWFcRddeRUx3ZnmqROR78L1Dy59OP15uCCDYFAb3V44h4iCyT4144LZdktRkTrrvQXXLHNb3sjXXgKQBZN8IQsmwaW5W9ml92VtG7FjKxPlJ5uKUVkYe/EVpUS0UiMenOyY5vvLlz6lvlX/h3vXmo/hnZ6jZy8+nVj+SMy53pl150zl4k0LZj3kvXljxgMRgCyYXB+QBZPg0txNl4XGETvarUjDqCzoY4296MpvaEynMVE6DhRqIR89vu6Bu1/Vt4ewYu6ZHKNj4yVN+xcT7Z/J8+x/bpAFb9Z94FlDFkyuCsiCcXAHLFo0mEJk6lu1orzWj4OX7TA+2sAt0yULVuWPOPYSGHXdfYWStf05TXiyvSM5OTpkwcnVSVdukAWT5CELxsDt3szmSSKqNNajeytWvG7TLTO/YaZvX32slAUS+eumhbO+a1VuiJNeAmODwez2SOESEX0PDvbwZyNkIb0r0Zmje/gNkVxBIAvG+B0RXDRsZzvVM/MBxnr0kAWhrRsXztzLTF+7ZUFI6vKHRI9u+ClO6bOqPumMU3TDnT9QpO5mpux05pH+sSEL6a+B8zKALJisCWTBGLhMlgUi2sFCx2xcOPMNYzTQyqkEiubdNVmp8D+YqMCpOaYuL8hC6li7ZyTIgslaQRaMgctwWdBvF7xv04IZlxMzbhw0tiQc16roZ7cdQFk5LwrJ4Y5LLi0JQRbSgt3hg0IWTBYIsmAMXKbLgoi0aT7/8RtvvuoVY0TQykkERgaDg3yRwodIaDoR4fOwoziQBSetUafkgjeHyUpAFoyBy3RZ2E3hE03xGe/eMqPajY8m6jf2hZoC+R8tnrXVWFUzpFUwqI0KD5nLJEGIQmxNIQsZssItnQZkwSROyIIxcB6RBX3zgk9YoxuGfPrWH2vvvz9sjE76Wx0eXDwyElbzlPiKsiJtJ799+3XN6c8qNRkcOnfJyVFRTzBxTmpGdMsokAW3VCqVeUIWTNKGLBgD5xVZ6Lh4KxQhUitJ0/6sRX2vbNy479u07KyoMVKpa3XEzEXDduZqY5nV6SR8HhHtqyfPxPdsfHf/q52Ys9V0Rs2981BS6l/MZOopHavzcVY8yIKz6uGMbCALJusAWTAGzkuyYIyIg1sJRUSjqzbPn3EvUebesHlAcNGwnHZeTkxHObgaaUwNspBG+I4dGrJgsjSQBWPgIAvGODmmlUijj/3Hv7PgKv3+i8x7dRxRftRdRPrGS3j1TQCygJXRmwBkweSqgCwYAwdZMMbJWa3kLVb+YzfectXnzsor+WxG3bD4+0xyPzH7ko+WqREgC5la2WTmBVkwSQ+yYAwcZMEYJ6e1UkRPt2XlnmfluRzpnuOoOUuOJlHPMnM6DvNK9/QTGB+ykAAszzSFLJgsNWTBGDjIgjFOzmslUSItuCmrcSEFg8p5+SWWkb7xkmT5nyPSxiXW04utIQterHq8OUMW4hHq5/8hC8bAQRaMcXJoq50k9N1NC2c+59D8DKWlH2b2YTjwOBGfYaiD5xtBFjy/BPoAAFkwuSogC8bAQRaMcXJqKyH6r1LRb2655dr/ODXHAfMKBrWi8JC5QnKTK/NPS9KQhbRgd/igkAWTBYIsGAPX8a2uvfAvwjLZWI/urVhp6zbdMsOZR1SbmZAb+zC9EvXT6VuCMxvdln7R3CWnKpFHmSjPbbmnL1/IQvrYO3dkyILJ2kAWjIM7YOaiwVRIg4332NMy3BJt+/SX1h0BXXbpfVmNI3a0m8nFu31EWPjeCaX7/2TZWc7bZKq/uhwyd8lhGqkXSPgg79bOzMwhC2aoZXofyILJCkMWTIJLczfIgskCCCkmumzjwpm/NRkhpd0O+9ltBZGsnBeIZFJKB86IwSALGVFGiycBWTAJFLJgElyau0EWzBdAEX3pI3XyxgXXrDYfJQU9pz/uGzXm46VMckUKRsvAISALGVjUpKcEWTCJELJgElyau0EWkiuAKH4zK6ft228Hr/s4uUh29RYePWfJD0XkLmbOsmuUzI4LWcjs+pqbHWTBHDeCLJgEl+ZukAUrCsBPckg7d+Ovr2qzIpqVMUbPW3yUKHqGiYZaGddbsSAL3qq3sdlCFoxx6tUKsmASXJq7QRYsKICICGs3bF4w41YLolkW4oCZi4bl5PIqIhpjWVBPBoIseLLscSYNWTC5KiALJsGluRtkwZoCCNF2jeTcjQtmPWNNxOSiFP1kaY4EIn/CxkvJcdzVG7JgBcVMiwFZMFlRyIJJcGnu1iELe2/faDQNERpMQkPw+3dvYiLykRL1rbRv2DT9cd/oQz+5gUgFiUkzWlu0648AZAFrozcByILJVQFZMAku/d14ZPDufQyn0do+SPPJcI3oFCL+sRANM9zXCw2ZXh/iz/12bfCyHema7qgbFp9ETI9h4yWrKgBZsIpkJsWBLJisJmTBJDj3duORs395mI+1p4j5MPdOw/rMhfiezSX7XUVp2LDpoOsXj8piWkUa7W39zLwaEbLg1coPNG/IgslVAVkwCc7l3UbNWTSRiV8g3G3fVUkRameNf7xp/gx9wyZJVYlHBhcP8bXTM8R0dKrG9MY4kAVv1DmxWUIWEuPV1RqyYBKc27uJ8Oi5S+4noh+4fSpW5i9CW4Vl2nsLZlVbGbe/WGWXXprVOOLwRSR0JTHjc8xS6JAFS3FmSDC8yUwWErJgElwGdBs9Z9EZJPwEbqbrXkwR2qSJb/LGW6763O4yj56rb7ykfsPEPrvH8l58yIL3ah5/xpCF+Iz6bAFZMAkuA7qNmreknKLqdTwh0UcxmR5v2y4Xf7R41k67Sn3InKUVLJEXmTlg1xjejgtZ8Hb9+549ZMHkqoAsmASXAd2K5i2doKLR1cyUnQHTsXYKIlFmmrtxwazb7Lh/YXTwjr0prL1EpI2zNnFE20MAsoDV0JsAZMHkqshEWZj68sv+EZ/npGU//SM2vNAWDAaVyXKktBtkIQ5ukVYW7eyNt8xYbmVh9gvelzs4vPMRIjnDyriI1ZMAZAFrArJg2RoYOfXiQdsC6mV21xG4v2pc/vC1fUE495mqyRyNBpUmQyyDlEAgFnpXi/iu/+N3J32UQLdeTYecfvFIFSFzwqNFJF+aPv74mWcG3DMAshC/QkL0CUfla5tunWV4A6x4UUffsHgekdyEGxrjkUr2/yELyRLMxP64spBEVQOnXHQuk7qfWXKJyMkshYTe08h32tZnHnqz55SnP75ysH8QrSGisUngSLorK3n40dOPutBsoMLTL/oGq+ifyexNbzolRcsbc1t/QMuWRfvLA7JgtELyUk5Wzukbgle2GO3RL/MblhwvJH8lJv29hpetBCALtuJ1aXAn/4FzBdL8adNH+LIGHSyiHMuShaNNg9veomXL+rzp7Oxnq8Zo0aj+yFthOqErobrHTpsywWwOhaddeBmL3Gu2f0c/RS837jf4eLr//jBkISmSemcRRYs35zRdR8FgxGy0kbN/ebjGvheY6UCzMdAvEQKQhURoeaWtY//AeaUATpjnuc+sPFyUVKX77nLIghNWg8U5CLcyq3M2Lpj1tJnIxXfckbd9q385aXScmf7oY4YAZMEMtUzvA1nI9AobmB9kIQYSriwYWDGJNuFPiKKVmxZc82GCPblozpKFQnKdw3/mS3BaTm8OWXB6hdKRH2QhHdQdNiZkAbJg95JUzM8P8w/+biIHTo2au/g7rOgxYvLbnR/ixxKALGA99CYAWcCqIMgCZCEFb4MoE9+4MavxVjLwiOyY2b88PMraP4j5oBTkhiG6EYAsYEFAFrAG+iAAWYAspOKNIUTNSskpW26Z9cpA4+n7KQwK7/wbk3w9FXlhjJ4EIAtYE5AFrAHIwsBrAPcs2PoeEaKNnDXoqE3Byz/rcyD9oK45d95BLNfYmgiCD0AAsoDlAVnAGoAsQBbS/S5gejzqb7poSzDY2jOV0TcsOkeYHmTinHSn6d3xIQverX3/M8c9C1gVuGchdg3gyoL97wh96yuNFgz5LPfm2vsv69rPomjuHVOV+B5n4hH2J4ER+icAWcDqwJUFrAFcWcCVBSe8C3YLQ44/+/YN9PmO0e2FxwvLQxAFRxTn4k0LZj3khEyQg3MI4MqCc2qRtkxwg2MMelxZSOU61LfUriNFTaJRJRPlpXJwjNUfAVxZwNrAlQWsAVxZwJUFvAtAYEACkAUsEMgC1gBkAbKAdwEIQBawBhIkgJ8hEgSWic3xMwR+hsjEdY05mSWAKwtmyWVyP8hCJlfX4NwgC5AFg0sFzTxBALLgiTInOEnIQoLAMrF5BsnCmSzyeFKHDok821hWdPpARyoXzVs6QUWjq5kpOxPXA+bkdQKQBa+vgL7mD1nAqsiYfRZo2rScIVkjpmikTG/oExV+u+mZh98baFlAFvCmyWwCkIXMrq+52UEWzHHLqF6ZcmUhVUWBLKSKNMZJDwHIQnq4O3tUyIKz65OS7CALiWGGLCTGC63dRgCy4LaKpSJfyEIqKDt8DMhCYgU6ZM6iChZ6jZmzEuuJ1iDgBgKQBTdUKdU5QhZSTdyB40EWEivK6DlLziaSR4lIS6wnWoOAGwhAFtxQpVTnCFlINXEHjgdZSKAoIjxqzuI/MPP5CfRCUxBwEQHIgouKlbJUIQspQ+3cgSALxmtTNHvRsYp5OTMFjPdCSxBwEwHIgpuqlapcIQupIu3gcSALhorDY+YtOjoS5T8y04GGeqARCLiSAGTBlWWzOWnIgs2A3RDeY7LAh8xdMsZoXXxRzSccPZiJTlFM5zNRgdG+aAcC7iQAWXBn3ezNGrJgL19XRPeSLJRdel9W4/DtnxktjBBpTJxLTH6jfdAOBNxNALLg7vrZkz1kwR6urorqOVkYsaPdVQVCsiCQUgKQhZTidslgkAWXFMrONCELdtJF7EwmoIg2M1EjEx2ZOfOELGROLa2bCWTBOpaujQRZcG3pSEQeIZanhPkaTdEkYsZ7OgXlFJIws7bU54/cqtqGsaKml1mjI1IwdAqGgCykALLrhsAHi+tKZn3CkAXrmaYiooh8EdWiFe/P/+l7ZcH7cpvCOxeIyFXE2CzKTv4i0sZM127KCt1DwaDSxxo9Z/FtRPQzO8dNXWzIQupYu2ckyIJ7amVbpuf8o/pAbgvXEfEw2wYxElio6k+nTZlkpKnZNh03OGbKPQtMrw85MPfrtZddFtZ56HNrGrHzdhF1Na4wmF0hA/cToQhrfP2m+TMWEZF0ti6as/gCIfqDPaOmOipkIdXE3TAeZMENVbI7RxE+72+rHhKh84jIZ/dwfcbv+LbGVz166pT77Rw/k2RBWB7ZPH/WBbG8RgaDg7TwkF+xqMshDBavJJEoMy0o/Dxvfu39uwSt8zV67uLjSNE/MuOpGciCxSsnI8JBFjKijMlP4tL71mQ17xc+gUUNST5a4hGE1Ht/OvWY1xLvmViPTJIFZrpt4/yZ1/cksF8wmJvbXvh7YTorMTpoPRABIb5n6EGDZ3ReyekmafOWVPqUvExEg91PEbLg/hpaPwPIgvVMEdHBBDJKFoiu2bhgpn45vNdr1HW3FpIv+x/MXOngcrgoNf67P9x2ztu3X9fcV9JF8xYdIYpfJ6JCF02qn1QhC+6vofUzgCxYzxQRHUwgk2SBiH+yacGMu/rDfej1i0cpTZ4n5kMdXBLnpyaqJhoedOqWO678X3/Jjpp756GaUquFKb33/VhCE7JgCcYMCwJZyLCCYjoDE8gkWWCmKzbOn/mbgWZcNHvxZNH4r0SyL9ZG4gRE5D3RtGnvzZ/x9kC9IQuJs0UPdxGALLirXsg2SQKZJAtK0fT3bpn5RDwko+b86rss2uN4pDIeqe7/L0TNGtOpG+fPXBGvJ2QhHiH8v9sJQBbcXkHknxCBTJIFIvnOpgWznjQAgIvmLLlORM0n5vQ87WIgSUc1EWll5ks3Lpj5sJG8IAtGKKGNmwlAFtxcPeSeMAGPygIV/WRpjiqM3M2Kvo9HKuMtG4kKab/YXLLfAjrrrGi81vr/QxaMUEIbNxOALLi5esg9YQJelQUd1EHX3zM0y9/2NAkdkzA4D3VgkUezs0OXbAgGDR84Blnw0ALx6FQhCx4tvFen7WVZ0Gs+Zs6i/cPE/9aIRnl1DQw4b6ZX/O3tp/T3iGR/fSELWE2ZTgCykOkVxvy6EfC6LOgwRs+5c4qQeoqJRmB57CEgJBtUlE/acuvMLYlygSwkSgzt3UYAsuC2iiHfpAhAFjrw8ag5S88jijzAxDlJAc2Qziy0VbEcv3nBrDVmpgRZMEMNfdxEALLgpmoh16QJQBb2IBw1Z8mNLPJzPFJJOzTms9+dP+NvZhcYZMEsOfRzCwHIglsqhTwtIQBZ2INxbDCY3RoJPMDC51sC14VBRCRMmnbdZn/jnZ3HTZuZBmTBDDX0cRMByIKbqoVckyYAWeiOcP/Zd+01iMNPE9NRScN1XwARoXuGfpE7s+cpkolOBbKQKDG0dxsByILbKoZ8kyIAWeiNb9R1Sw4in/yLmUYnBddlnYXoGZXVdNaWYLA12dQhC8kSRH+nE4AsOL1CyM9SApCFvnGOmbf0mKiKLCfitBxRbmmRjQWrVcInvbdwxqfGmg/cCrJgBUXEcDIByIKTq4PcLCcAWegPqfDoG5ZcJET3MVO25eAdFFCEPiKfnLj55lnrrEoLsmAVScRxKgHIglMrg7xsIQBZGACrCBfNvXOekLqRKDPPkBCSkI+0U95dMOPfVi4wyIKVNBHLiQQgC06sCnKyjQBkYWC0RUuX5tAn0QdEo+/ZVoQ0BRaSMAtfumnhzAetTgGyYDVRxHMaAciC0yqCfGwlAFmIj3dk8PdDfO2NLxBTefzWLmkhpEijWzYV7/9zo4dDJTIzyEIitNDWjQQgC26sGnI2TQCyYAyd/sePlHouQ56QECJ+KJrVeLkVTz70RRCyYGxdoZV7CUAW3Fs7ZG6CAGTBOLSi2YuOVUzLmTlgvJfzWorISormnbj5tsua7MoOsmAXWcR1CgHIglMqgTxSQgCykBBmHj1vyQWi1G+ZOCuhns5p/E5WlI7/j4nDoRKZAmQhEVpo60YCkAU3Vg05myYAWUgQ3fTHfaPHfBwkUrNd94SE0Mea8HfevWVGVYKzTrg5ZCFhZOjgMgKQBZcVDOkmRwCykDiecq43AAAgAElEQVS/fa69Iy8v2/8gM52ZeO809RCKEMtZmxbMejIVGUAWUkEZY6STAGQhnfQxdsoJQBbMIR91632F3LzjJSIqMxchlb0kSqxdt2n+jEVEJKkYGbKQCsoYI50EIAvppI+xU04AsmAe+SFzlxzGHU9I8CHmo9jcU0gpje4e9lnuNckeDpVIppCFRGihrRsJQBbcWDXkbJoAZME0uo6Oo+Yu/iYLPUFEhclFsqu3/N0fDp/z9u3XNds1Ql9xIQuppI2x0kEAspAO6hgzbQQgC0mj56K5i74viu4lZn/S0SwMIIrepMLcozZfb98jkv2lC1mwsJAI5UgCkAVHlgVJ2UUAsmAN2dFzF91OwtcSkTM+Q0Q+kCidvPk26w6HSoQUZCERWmjrRgLOeKO7kRxydiUByII1ZRsbvDu/Pdz2oBB/15qI5qOISEjTaPrG+bNeMB8luZ6QheT4obfzCUAWnF8jZGghAciCdTBHB+/YW8L+Z5iowrqoiUUSoQgT/XDTwpkPperJh74yhCwkVje0dh8ByIL7aoaMkyAAWUgCXh9dR83+1RjWtBVE9BVrI8ePJiJRIr5988KZc9IpCnqmkIX49UILdxOALLi7fsg+QQKQhQSBGWg+eu6dJ4hSTzBTnoHm1jVR6k87c/J/8HHwsh3WBTUXCbJgjht6uYcAZME9tUKmFhCALFgAsY8Qo2cvuUw0dScT59gzQveoSug1jradvPm26207HCqReUAWEqGFtm4kAFlwY9WQs2kCkAXT6AbsODUY9H8YGbKQRH5qzwgxUYU2SZSP23zbjA9sH8vgAJAFg6DQzLUEIAuuLR0SN0MAsmCGmrE+RT9ZmiOByJNEPM1Yj8RbKZIvNZJTNy24ZmXive3rAVmwjy0iO4MAZMEZdUAWKSIAWbAXdNHspSOUFn2eiY60eiQh2s6kXbBpwdUpORwqkfwhC4nQQls3EoAsuLFqyNk0AciCaXSGOx56w+JSpcnTJHyQ4U7xGgopYtIPh/oVMafkcKh4KcX+P2QhEVpo60YCkAU3Vg05myYAWTCNLqGOh96w5FtRkr8zk0VbQvO9Qw4afFXtZZeFE0okRY0hCykCjWHSRgCykDb0GDgdBCALqaM+as6iH5HwncyUncSowiTPZmflnLsheGVLEnFs7QpZsBUvgjuAAGTBAUVACqkjAFlIIev77sva9v7O25jkamLSzIysiNcqkZPeXzjzEzP9U9UHspAq0hgnXQQgC+kij3HTQgCykFrsZcH7chvDO+8mkosSPnRK6P2sbJr6n+DMLanNOvHRIAuJM0MPdxGALLirXsg2SQKQhSQBmui+i/nO+0nkQsNXGJRao3y+89+bP+NtE0OmvAtkIeXIMWCKCUAWUgwcw6WXAGQhPfz3C96XOzi8czaRXENEgwfKQoSf8rP68TsLZv03PdkmPipkIXFm6OEuApAFd9UL2SZJALKQJMBkugeD2uj2gmOJfQtF5MjYGx93nR4pm4T4dpU95NEtwUtakxkq1X0hC6kmjvFSTQCykGriGC+tBCALacW/a/Dpj/tGHv7xRJ+iShIpIKY2YV/dIP++/94QPKvdARkmnAJkIWFk6OAyApAFlxUM6SZHALKQHD/07psAZAErI9MJQBYyvcKYXzcCkAUsCDsIQBbsoIqYTiIAWXBSNZCL7QQgC7Yj9uQAkAVPlt1Tk4YseKrcmCxkAWvADgKQBTuoIqaTCEAWnFQN5GI7AciC7Yg9OQBkwZNl99SkIQueKjcmC1nAGrCDAGTBDqqI6SQCkAUnVQO52E4AsmA7Yk8OAFnwZNk9NWnIgqfKjclCFrAG7CAAWbCDKmI6iQBkwUnVQC62E4As2I7YkwNAFjxZdk9NGrLgqXJjspAFrAE7CEAW7KCKmE4iAFlwUjWQi+0EIAu2I/bkAJAFT5bdU5OGLHiq3JgsZAFrwA4CkAU7qCKmkwhAFpxUDeRiOwHIgu2IPTkAZMGTZffUpCELnio3JgtZwBqwgwBkwQ6qiOkkApAFJ1UDudhOALJgO2JPDgBZ8GTZPTVpyIKnyo3JQhawBuwgAFmwgypiOokAZMFJ1UAuthOALNiO2JMDQBY8WXZPTRqy4KlyY7KQBawBOwhAFuygiphOIgBZcFI1kIvtBCALtiP25ACQBU+W3VOThix4qtyYLGQBa8AOApAFO6gippMIQBacVA3kYjsByILtiD05AGTBk2X31KQhC54qNyYLWcAasIMAZMEOqojpJAKQBSdVA7nYTgCyYDtiTw4AWfBk2T01aciCp8qNyUIWsAbsIABZsIMqYjqJAGTBSdVALrYTgCzYjtiTA0AWPFl2T00asuCpcmOykAWsATsIQBbsoIqYTiIAWXBSNZCL7QQgC7Yj9uQAkAVPlt1Tk4YseKrcmCxkAWvADgKQBTuoIqaTCEAWnFQN5GI7AciC7Yg9OQBkwZNl99SkIQueKjcmC1nAGrCDAGTBDqqI6SQCkAUnVQO52E4AsmA7Yk8OAFnwZNk9NWnIgqfKjclCFrAG7CAAWbCDKmI6iQBkwUnVQC62E4As2I7YkwNAFjxZdk9NGrLgqXJjspAFrAE7CEAW7KCKmE4iAFlwUjWQi+0EIAu2I/bkAJAFT5bdU5OGLHiq3JgsZAFrwA4CkAU7qCKmkwhAFpxUDeRiOwHIgu2IPTkAZMGTZffUpCELnio3JgtZwBqwgwBkwQ6qiOkkApAFJ1UDudhOALJgO2JPDgBZ8GTZPTVpyIKnyo3JQhawBuwgcFjw1/tFwuE3iHgfO+KnNqZcvGnBrIdSOyZGczoByILTK4T8LCUAWbAUJ4LtJnBEcNGwnWFuYKL93Q8FsuD+Glo/A8iC9UwR0cEEdFnYNnxHCzNlOzhNg6nJdzYtmPWkwcZoZiMByIKNcBHaEQQgC44oA5JIFYGpwaD/w/bC94lpv1SNacc4ItKufPTtLTfPesWO+IiZGIFR191aSL6cdcx0YGI9nddaibrgvYXXPOK8zJBROglAFtJJH2OnnIAuCx+EA+8y8ciUD27pgNxKmnxz080zX7c0LIKZJjBqzuJ3majIdACHdFQsx783f9YLDkkHaTiEAGTBIYVAGikiMH26b/SYKauJaGKKRrRlGBEJaaImb7zl2g22DICgCRMYdcOi15l5SsIdHdZBmL61ef7MfzosLaSTZgKQhTQXAMOnmIAIj7px8TJW/N0Uj2ztcEo+i+bwYVuCMxutDYxoZgmMvmHRn4j5HLP9HdNP0yZuuvnqWsfkg0QcQQCy4IgyIIlUEhg1986FLGp2Kse0Yaw1mxbMLLchLkKaJDBqzpLrmeQWk90d0y1baL+3Fs78xDEJIRFHEIAsOKIMSCKVBIrmLjlVRJ5O5ZiWj8V086b5M2+0PC4CmiYwZs6iiiix/hOXiz9XZUvbDhr70eJZO02DQMeMJODiRZ2R9cCkUkBgdPA3e0v7ztXMfEgKhrN8CBH5grK0ss03zfjA8uAImAwBHjV38SssdEwyQdLZVxHd/978GT8iZklnHhjbeQQgC86rCTKynwCPnrP4hyL0axfut7BNFP1g8y0z/2o/JoyQKIFD5i0t0aKR5cR8UKJ909+e/0cS/tamhT9dn/5ckIHTCEAWnFYR5JMaAsGgNqo9cA6xNo9FHSTE2czkT83gxkYRoQiRRImojYk+ZeZniX13bZz/k81E+OZnjGLqWx0y566DWSJXM8nZwlRIJNlMnJX6TOKMKKSEJMxMO0VkBfn4xs03z9JFAVcVHFes9CcEWUh/DZBBGgno+y58FA0cRqwdoKIyjEVlkcYjSDgN7w1uFZIvdRysiSjxb/VJOEThyEcbc3d+TMGgSiMqDJ0ggbHBYHaE9hoVjUT2I+ERQqJpRH4hSt/5EUxtIvSFPhWNeTszfeqL+Df+55Yfd6w7vECgPwJp+EBEMUAABEAABEAABNxEALLgpmohVxAAARAAARBIAwHIQhqgY0gQAAEQAAEQcBMByIKbqoVcQQAEQAAEQCANBCALaYCOIUEABEAABEDATQQgC26qFnIFARAAARAAgTQQgCykATqGBAEQAAEQAAE3EYAsuKlayBUEQAAEQAAE0kAAspAG6BgSBEAABEAABNxEALLgpmohVxAAARAAARBIAwHIQhqgY0gQAAEQAAEQcBMByIKbqoVcQQAEQAAEQCANBCALaYCOIUEABEAABEDATQQgC26qFnIFARAAARAAgTQQgCykATqGBAEQAAEQAAE3EYAsuKlayBUEQAAEQAAE0kAAspAG6BgSBEAABEAABNxEALLgpmohVxAAARAAARBIAwHIQhqgY0gQAAEQAAEQcBMByIKbqoVcQQAEQAAEQCANBCALaYCOIUEABEAABEDATQQgC26qFnIFARAAARAAgTQQgCykATqGBAEQAAEQAAE3EYAsuKlayBUEQAAEQAAE0kAAspAG6BgSBEAABEAABNxEALLgpmohVxAAARAAARBIAwHIQhqgY0gQAAEQAAEQcBMByIKbqoVcQQAEQAAEQCANBCALaYCOIUEABEAABEDATQQgC26qFnIFARAAARAAgTQQgCykATqGBAEQAAEQAAE3EYAsuKlayBUEQAAEQAAE0kAAspAG6BgSBEAABEAABNxEALLgpmohVxAAARAAARBIAwHIQhqgY0gQAAEQAAEQcBMByIKbqoVcQQAEQAAEQCANBCALaYCOIUEABEAABEDATQQgC26qFnIFARAAARAAgTQQgCykATqGBAEQAAEQAAE3EYAsuKlayBUEQAAEQAAE0kAAspAG6BgSBEAABEAABNxEALLgpmohV2cSmDrVP/yT8ODY5L7Ib22l2tpwGhLmfYqLc6NtBVrn2F98JStMK1a0piEXopFTBw3PCWd1js2+LPl8w4rtRCQG8+k9n2EqQqtW7TTYP+Fm+5WV5ba3DPL17PhF8X47aNmyaMIBrehQVJQzvGCfvSISrhCRwxXRISR8GJPaW0jLZaFsfRhhameR7cLyKSvtP+zjD5SoNwcrrfoz1byNNmxotyKdpGKUlWUNbxk0KKkYKeqc1poPPEf9/a1ShKFjGC4srjiESBva16CiSXOormpjAm/sVOYef6ypU/1Dv9g5Vmns76uxRpH2bQ1r1vf8v8ARk4exT0bGHyC1LaI+aW1ZW7UhdtT8Iyd91Rehbn+oUpuVsdFYo62Ndau3GGvdd6v84uK9WxoaPksmhh19CydUnilKlsXGZqIfNdVX32fHeAPFzJ9wzAgt2raGmA7qaqfo8dC66rNTnYs+Xn5JxSMa0fc6xxai7Tn+6KFf1NZ+YiSfYZWVgXCrrGWiUTHt/xaqrz7Njg/LguKKY5joL8Q0ont+8h9/lL69dX3Nh0bytqLN0LKywnCUJ5Bo3/GRTBXiI4ioSwITGkMkQsTriellYfWXnLychi9ef705oRgWNQ6UVl5JIndZFM7WMCL0teaG6ldtHSTx4FqgpDIYGnPQTamUVy4snfiKiPa1PvMV+sJH6ut9/UFNfH6p71FQWnE6K3qcmLq+2XTLQmhzqKF6dM/MAiWV5xPJw6nPeOARWWRdU0NNcWyrQEnFG0Q0wWm59spH8SOhdVUXmM2zoKJiL20nPdK0V+4ptGJFxGwcO/r1JQskfGWooeoeO8YbUBaKp+zNHK5l4gMcIQvFFY9qTOd2yYKSUE62OtyoLOh/MCNhrY6ZY+XdFlkYWjxxXIS1p3uICQnJRz7yn9pYv2ptKuo5ZMKUg5VELmaRM4Xoq0Tc6ypHUnmIRESTDZrSHmtn30M761f9N6l4CXaGLCQIrEfzISWVX1ckzwjxCc31Va8lF814by4oLq9i5or+urDQK02Rlm874vKV8XlR7oSj9vNF2/W57fnQ7NVfVofqayZDFhIAa7ZpsrJQXHktsywQ0c5sblj9jNk07OgHWeifar5LZGHwuPID/Rq9zMzdvzwIfUnEJ4caqlbbsXZiYvLQsWUHRrN8VwvJJUzc59XebjmIRIkpLMQRItn9sw4zk2SRkJ/YgGSIfM4sv88O8+LPN9T8z+Y5doSHLCRFWQuMn7icNO0kxfSnlkMPviBVVxfiyoJ+qU+If9ZcX7XINT9HjB2bHcjKe4iIzxmwLEKrQg3VUyALSS1eY52TkIWCwyv2ohx+jUkOV0q90HLAiFPpuefajA1sfyvIgrtlYdi48gPDPnqGiUtiZyJCTT7mMxrrq162cxXt/qnlByw0m5iG9zOWiMjHGvFGYl6jWK1n0j7jKH3azvSppqjj/hhFKjs7i/cRoX1E0b6syTgSKiPiQ4loH/2n537i/49Yzc9pz3/o8w0rWuycby9ZENohLO+ysNH7WGxKT+UQ65z2/GzttJ8hCkrLp7DwC0SUp4R2EPkrWxpW9vop3Q5ARmRBvxXpC/bRtKa11WvsSMLqmIHSivNI6HdElANZsJquyXjJyEJxxUXMHfXUmGSn0vgbzWurV5nMxPJukAX3ykL+hAkjfNGsZcJ0bDdRUBJilstCDWses/NL0pAJFSUitFSEju7rfgQh2aZYe9pH0WVh5WvY2VD1sYl7NbQhE6YcGFWR8Ux0lgidykyFvasmURH5N4lc0byu9j+Wv1F2B+wpC0K0XrSc4wblqvTchLs7r3Bz9FDF0X/GXtVxmCxwoLTsdyS+i/fUhu8O1Vf92K5axcY1Jgu7eqzMCbcc//mGDbZaZ7KTLhxfPko0XkFEB8aNhSsLcRFZ1sCkLBwwefLgppboK6xRecwb5LHQGdPOo2AwpXcD98cCsuBOWRgxdmz+zqy8v2rE3+o2A5FWJprV1FBzr22iMHWqf0hj6/nRaPRO1jjQg6AikU1EdBdF/Y+E3lzVaEIQ+iuKll88ZbjGke+JyFXMfHDPqw1CslUj3xVNYw58wo5L3L1lQeqbm/Im0ZY0PbGzm1RBScUYIlnFxMM64TlJFvSb2TkarWLigq78iFpUWA7dnoKfkBKRBf19My9UXzPfsj8gVgeaOtUf2Lb9r0R8iqHQkAVDmCxpZFIWCorLT2Hm5T0/zJXyHdmyfvVbluSWZBDIggtloawstyDse4iZzuyRfZRJ5jbV19ya5LLot/s+xcV5rTz4JhF1NXGPJ7VEPmaixdmR7ffa/cVM//kjupOuFJGfkEZf6ZFwm5Asbt6+LUgbN1r6kx9kwdzKyi+pWKoR/aRXb6EFoYbqueaiGu+VmCyINBOpb4UaaquMD5G6lgWl5Rez8G+JyNjdw5CF1BXHnCxoBSXlLzLxcT0T1Yjuaqyv7v3GSd2MukaCLLhMFqZOHZS/bcftmsgVPW4CFGH5VfOQvNm2PXFTNC0nkPfFgyR0FjHHPgapiGQZR9WcpvW1+lWFVL04UFpZJEruYCb9cdTYlzDRfU3hlqutvMEdspB4aQvHjx+qeND7zHuuKnRGEZL3ciVr0qcNK219rJwLxpdXs8Yxl3gHnogoqmHlOyH05qqtiU/Zvh4dl5AUreDehtz/oCZlQRHX+jg6m5SW0g1ahFVLqH5NdeyEAqXl5ax6L6BESAvxbGL5Zn99WEgXsD8lErNnW5+P/7e1xx4R8eJ1PPPO8iIR97r3RL9UGolS6c4UPvfeX76QBRfJwtSp/oLGHTex0PU97hEQEv7N3ju+nLXR4m/SXXSKi/MCkvU70nxndfuLLNSoEV3bdNjBD9px2T/e+6zj/8vKsgIR349E5BfMPCSmjxLhBwqyIjM+rq3dYShWnEaQhcQpBkrK5xLxzf30FGKeGaqrujPxyMZ7cKC4/D3q/gxzvN5CQgtD3znxRqf8ZkyTJw8O7Iz8hYSnxUu+uzebexpCkbzYMjTvRNu+fSQ0ieQbB8ZXPkyanN+vLBDPbqqvsu2ybJ/jTp/uK3xnyx+FeIDNhOQXofqanydPILkIkAXXyAIXllReJyQLez8VII+Fcv2X2LUz5D7F387bydt+S7vWc+wTCW+L0A+dsvFPfnHFcRrR77tt6tWxMaT6XZNfLrdiV1LIQmKfN/pNuKz8+r0Kh/TbU9RbviyZvK22timx6MZbc2Fx+UfCvL/xLh37tG4noWlOWeCFJRU/EqK7E97dzPSVBchCIuvFTNuh4yePj3Dk9b4uu3XGE6LNKspTtq+v+tTMGFb1gSy4QhY4UFKh7xx4BzF332pY6CVNaz+zsa5Ov5HQjpcWKKn4JRFd3eMz6h0VjZzesv4NR9x70zlx/QmNqJIne/xxEiJeEKqvmpcsIMhCYgQLSyouEyJ9g7c9P1vpO3J2v99FSNR5oYY1f04suvHWpmShI7yotzQtf0pj3Qq73mCGZlEwvuxw0rSVhjYx6RkRstBBxIFXFrTC8RX3iEaXGVgEPwnVV6d161jIguNlgQMlld9TIvdpTLk9sl2ptPDpLWvXfm5grZlpwrs/7Lt9mWGSdWG/On6HwW2vzQycTB/9GABheo6IDuuSc5F2H9OPGutrHkzmKRHIgvHKdOzB0RZ9lUXbs3OvUFiYL2OS33TbHkCoLnTYwRPt+inLvCzsOghmcWjMwT+zK7l4SEeMnZrf6tuxjDU6IV7bPv8fsuBIWRhaVnZQJOxr6PtZ8B6VFPlPKM9/pF2Xj42sK8iCs2UhUFx+giL+S09RYKL1mj960rba2g+M1NlMm0DJxAohfr7Hl5l3lMZn9DznxUx8O/vo218r4ue7XXkW+Tzq1765/Y2qBrNjQxaMkyssKT9LiPWrBXt+umJZHmrZdlZB3rCnmLr97YuSpk4JrV2jS57lr2RkoePnCE3J6U3rav5peWYGAhaUVMxiotsNP/2AKwt9UnXalYVASeWNRHKTgSXQ0USRnN1SX/O40fZWt4MsOFcWdh0MJcuIWd+9sOslRO9n+7RpX75h3+O3+rkW0bDvOWKK2VK+40TI45vr1rxu9Tq0I17hhEnfFBV9iojzYui9Ghqad5zZe7YgC8Yr1cdxDFEW+nZTQ/W/hpRWnqaUeiL25wgher65/uCTiaw/HTUpWdCnLCKbhNqmpPo0wKHjKoujPvUaxWxQYbwEu1viykIHCCfJQkHZ1OEc3rGOmPY1Wk8Rrm4eNvgosx9eRsfprx1kwZmyEDiivJx89BQx79ddFOQjTXynNTWs1g9hs+1VWFJ5fbebKUUiTPyjpobqB2wb1PrA+k3w+iPKv4r5oyTEalaobs0SM8NBFoxRKyyt/JaI6FcJ9mwFIPLP0I5tJ3fsfVFWllUQ9r/GLF1nO7HITuXn45vfsP6kTAOyIK1EPW4I6j3Xe0P11Vck8zuWMXy7WunnzTdHfc+xUN+nZXa5gLRxH4/dxXy9MHU2BJ6GSKRaibUNlFTMJCL9ZrAEjuKVdmLtjFBd1d8TG82a1pAF58lCYVnZ6GjY9y8t9qjuji831OhnPmWbzaf1DSmdNDIajdbH7s6oiP7YEm75vpV7FlizggeOMnLk1EFbAzv/TCxd+zCwyH+1iJqybUPiP+FAFgxULRjUAk/+/WkiOnnP3ytdNuXcpoY1T3T+W6B00vdIlH5CctfPFB3rbMzBF1l9e0BcWRDmW1hEfya5vwNI9HdgK2l8Zqiu+lkDGJJuUlhacYMI6c+c9vsHRfS93TXtYSK5st8BcWWhA41TriwMKS0dIpL1byEen/AiEX46lBWZbsWjXYmODVlwlizoJ0hmMT1PGo/tlpnQDo3p/Mb66icTrXGi7QOlFfeQ0OV7+snHrOiYpnU1mxON5YT2HTc8ktRTzKZATOr2pvo11yWaH2QhPrGCCRWTSdGLTNT184+QrC/wq8pu+10UFeUEcoe9TUz6tt27XvoBUxqXhuqq3o0/kvEWcWWBhCcTq/OJWL9y0K8w6LtIRaJ0rN2b5BSUTp5C0chzfeynHvO+lKhivlITHkwsiyELAy8Ip8hCoLjiQmJ6qP966Ufy9nPsri6sETk2tKH7plXG3wrmW0IWnCMLg0sm7+8X9dfYS7OdH6DC8uPmJO/kN7JKCoonHkasrWKizmOmFTFfE6qrMnXZ3siYqWiz+2eVW2L+KH2h+cITG9eufT+R8SELcWn5AuMrH+y5940wXdxcV93r8zFQXK5vG67/nYv9+6xf7Y+R1bhjxm0QXxbIVxnx+z/0t7f+s5ep9wrPD4bGHPQDqy9/dA6jH/zSlpWn7+g3acCZsSzP96lzW8L+SyELcdeAM64s6L+/tWuv97ubqOiioN1NJFcNMKOHQ/XVF6Xq57DOPCALzpAF/TGz9lb1RB8HQynS5JpQ3Rp9hzvbj0EOlFTeTCRde/Xv2o63bfynDQ3b478bndsiv3jK3kyRao75FstMP2uqq74jkawhCwPT2nWgFdUyUX5nSyH5qPBL/5iPPlq1s2fv3LKyr/giPl1Ou64u6KeV5mjZ475Y+7p+SqklL0OyEKpfVV1QUnFyx97lA92/IBJRTPqd6X+1JLseQQKlFT8nIX3Hvv5/EiH6H/ujRzfV1m4KFFfOgCzEr4QTrizoj7cRs37PQX+1fUlpOeeyalvJREV9zUq/uYeExqX6Ui9kIf2yMHLq1EFfbtvxByaa3iMbtXszoaCFJzf2O+HC8UcPFW5/nZi+2tVo11a8rr6q0DmXntsOC9HG5vpq/Y+bYQmDLAz8mRwoqVhERPq9W3uWEMnsAQ4340Bxxc3ENKdbZKGbQg3V+rq35GVYFvTRCksqfykk1ww0soj816f5jm6sW73Fkgx3BxlaXHGMIvmHMA/uP67oh7FcHKpfo9/wQZAFYxVIuyxMnerP/7LlWU3Tvt1nxiJRYZ7eXF/9ZEFJ+fVM3Md2vbt6KpYlLXU13d5oxiiYbwVZSLMsdGz3Hr6XRLuw+4el6Jf/l4T80etTdS9LYXHFccKkP0q+S3qFvohkRYuduvlSoqs+cOSRRRTxryKm4bv7Cok2OdSw2vDhgpCF/qmPKC/ft62V3qaYY8uF6JNoe7Rsx1u1n/TXc9c9JVQdUxf9Zr5xaB0AACAASURBVN73o1nRyVatvcRkYfz4ocKDXyWmIwZaZEro0ZZIyyVW3fWr27ri9heYaeKAoqLoyeZoyzmd40IWjH0UpFsWCkrLp5Cif3I/IiiiGvxZ8jV93/PC8eWjhGllz+fmY2b6vzD5Ju6sX/VfY7NPvhVkIa2yoOWXVCzRiH7c46qU/njfwznt+Vd+vmFFS/JVNhYhUFq+hIT1bZ13yat+Z3r9iRcSBZWxCI5vxYHS8qdI+NQ9mfL8RLaBhiz0X+PdV25+EbuWmfhXTfVVP4139aZgfMW93H3XWyGRGaGGmqVWrKqEZEEfsLC4/BuKWd85quv3lF6JCIVJk0tCdTV/tCBJrbC0fL4ID/hEhm5RPk2bGntFA7JgjH5aZSEY1PKf/PsfNKLv9ZOtfhrgzFBD14lqXFhacbd0u9O8+/dJFp7T1FC150YsYxhMt4IspE0WKFBSPoeI9Uut3Z+MEnopRK2nUWrvE+CCkop3Yn4mExae3tRQ9RfTi8uBHYeUVF6iSH63R4hUbUv9Gv3kYkM/RUAW+i7qrgOjslYz0ajOFvrpuiQypblhzdvxloJ+rwMLrSemrM62+i6l2eHcyVYIc8KyoBtPoKTyF0Ryw4DPwgt9ySIVyf5+3HFZj+j5WAB9yQmzXNBUX/NY7P9BFuItr13/n05Z0DfXirB6td+nW4T+J1nR8c21tV90ziZv/OTxPi1S3d/+HyK0SXzhyTbu998NLGQhDbIwNPeMwsYds0TR/J6fDSz0CsnOM5rWrdtm7B1gTauCMWXDebDvs85vhULymSY8qamh+j1rRnBGlOFfLftKe5b2YcyTSZ9pmr+ice1KQ09FQBb6rmOgpELf/Eq/Cbfrvi0m+l1TffX/M1h5LVBS+SiRdD+pV+i8UEP1nwzG6LeZGVmg3Xcdv6wRHzlQAiL0dHNW1PSz74EjJg8Tf/QVJho38ETlz6GheRf03MEPsmBseaRRFjhQUr6EiAd6wmFRqL66130yBSUVz/XYFz12siIslzXX1fyfMQLJtYIspF4WROgp5o4P1phtiDt2lP3Y58uaYvQPV3KV7947UFpxEgn9LeZf14bqDy63Y+tdK/M2EytQXLGl69l+kaim+b7ZWLd6hZFYkIXelPRzjtqzdqyS7n/rolG/b8L22lXrjHDV2+SPL/+apvGLRJTd2UeE1jQ3VFcme4OvKVno+DZ6ZOUkiYq+acQAP0dIRIgvb961vamhS1RdUKZP9wXe3qJvMar/IRlwfwcVpinbN9T8rydQyIKxJZYuWcgbV7mPpql3+zuGWkha2ecfH3pj1caeM9m9Feo/+lsbIvRm87Dc0lRsAQ1ZSK0s6Oc6sMg+vY6a1tPQfwIluTbUUPPrhD9zjL1d+m21e/dR/U72jheT/L6pvub7SYZ1ZPdASeUfiOSCrrkK/cDoNtaQhd4lzS8pP1sj1r/97/lbJ/R0qKH6jITWsf4IesS3vNsXKf04a5/v1NDa1UkdMGVaFvRJFRZXzBaOs5Oi0OdKot/Yvq7WsB3pKAuKy09hpscH3GpapFXT+NzGuuqn+npHQRaMfc6kSxYCJeU3EfGN/WW56+awgy/q85tZWVluQbtvBWuk/1ba54s1dWbT2jW2/14MWUitLMRb1frurZpPO7Oprkr/hpWyV6Ck8s5u+4DsutcmIx6Z7AmxoLRiAQvpP0V3vvq8Atjn53Jp5ZUk0nWsvL4zZHNT3iTasqI1ZcXqY6Bd+xvIKiYe1vnfIvS15gbrz1noPvx0X8H491d1+ywTCmvMxzfWV72cKJOC4kmnMKm/dPt5TuS50LC8U5P58pSMLHT8HBFpFX2L56MHmpBS6oWWbDnZ6ONLHT8/+PTNP3j0QHFZ1ANNWXJ5f3HtkgUReiXCvu9pURVJtJDJtNdyJdJcXf1lMjH6fPOOr3y4525hse2YeHZTfdWtVo5bUFY2nMK+NbEbvPSI36axdsJAlzYLS8t/KML39Xd1Qf/tuumwg79h1yZhnflCFtIsC0JfEtNesVnom9iE2yNHt76V2O6CyazxwPiJfyNNO2l3DCGSC0P1NY8kE9OpfQtLKi8VEv291zndP4fqa841ki+uLHSnFCipOJ6Enon94y5KVjTvlTeNVpgQqKJpOfl5X6yMvU1A34NGSDsu1FC12kiN+mqTlCzoAYdMqCiJRmkFMw0ZIAn9J4irQvXVXTY5QFutoLjyXmb5YZxJvaO08NED3cRmlyyQSESYeu2kZbYIRvuxaG+GGqpijrs12nPgdum4srD7Zh79W1ef53vof+hH7Nh6/Eb9dLV+XvkTjhnBqq3b3cPd/mDoV57Ed0rTutW2HqEOWUifLOgnjmok5wjJ/cT8zW71V7LC58s7o7FuRaM175SBo/Q4TliRpp2c7KXfVORtZozCkspvC4n+M2Dn62+h+upTjMSCLMRQmjrVH9i642liOnGPd+kHRmnnJPMUTaCk8gIi+UNsPTqu1J5x4oUUNPcYb9KyoCez+7e6X8W5t2CbJr5vxjsWtqCk4gwmepSIBg2w8NqZ+eR4lxltkwUj7wgb2rDIuqaGmmKrQ6daFoaWlRWqsPaqcL8HRkVJ1PmhhjV/jjfXQEnljURyU3/thOSvzX51jtGrWvHG6+v/IQtpk4WV0bB8V79faciECQcrlfUCEem7CXa9mOm3Te0tV1q158tA6yNQUv4GEU/Y1Uai5NOODr1h/pucmbWYqj4FxRXHMMm/Yo6thiyYgF8wvmIya6T/XLbnRl2mulDL1kkdx1Cbfek/00Z89bG73XYcX00ywchjmH0Na4ksUHFxXgENfoZZvh5nbi8NltbT+tsjfVhx5QFhlpf72853j3nxPaGGg66Kd5cxZMHYSku1LASKK88hFn0Pjj6vKnRsIeuPllBt7Y54MxgyYcrBSkXe7HlXfGc/Idruj/KUbeurGuLFMvv/kIXUy4KQrNOy6fSmmj2nOBaUVB7NJC/F3gmuXwUkTZsRqqu622x9jfbrKQus8aSmtdVrjPZ3U7sO1qLLQtcz/ZCFxAuoP+r4gL7rcExXEaVd1rxuddJPcgVKK2eQ9DxIkZeG6qu6Ng1LJGVrZIGIhhZPGRelyIvEtO8ACYgwXd9cV317H218+SUVDw2wOU9nl7VKCx9v5Bl6yIKxpZBaWZjuKyj+YGWvUwFj3y0k1zbX1+hXqgy9CkvKfyfEl/TX2O670iELqZUFEdniz1LHbqut/aDnyPkllZdqou6O+carP0/Zyj46uWltjS4Str26ywIp8vFRuLLQGzd+htjFZNfppLyWqdsRBh/mhFvGfr5hQ9K7juZOOGo/fzS8Mvb4an2Tpwj5i83scGuZLOiTLywuv1yY9UeWfP29I/VvepriY5vWVdXGtiksrvyusDweZ6OnHZqmTmqsW2PseV6bDpKy7dMmTuBM+BlC3wFUmAe6h+CziJY1YUcCp6UVTqiYKIpeI6KcPhEK7fBFsr66bcPrvf64WFFLyEJqZYGI9G+xp/X53HhZWVYg6ruThH4U+7OofvIjEZ/QXF/9jhU17ytGr3sWRE4KNdQ8b9d46YwbOLL8BIpy7KN4uLKQYEF6PT2z6xnJ65vrq29LMFS/zQuKKxYwd3tqRX8486ZQXeIHTFkqC1RWlpUf0Z7tdURsz6kIv57d5p/2xduvN+v/NbSs7KBoWHuVmA+KA0l/POdao8+d4sqCsSWXwisLWqCk4mkiOnmAzB7OIt9s9vsN76UfUdFspSL6Xef9PpXDwrc0NVTFPuplDI6BVpAFB8mCftN1aekQJVnLifiY2MxE5NWswdrJW6uqQgbKmnCT3k9D8IWh+qqMfBoiv6TiMo3o3j2QBE9DJLBiOvaY8ckGJup6TJP0DcUiavK2Db2vmCUQultT/W9rJOyrj30AQd/hVik+avv6qk8TiWutLHRcXdBPv5LXiHm/ARIR2nV85s1UNC2rIP/Lh1l6HS3brbsoqvFnR7+lHyZkdIKQBWOkUiUL+oFRrFj/qSq338xEosQcNZZ5tz8FfiLu8x4IvRWL/DecpcqtOoEtdmTIgrNkQc9m2LjyA8MarWLm/WOz6/hJamjepck8b97fbPNLKpZqRPqWvR0vTXhmY6bus9D7G+viUH31LCPvW/wMoZ+IXPFzYup2fDSTekrEb+kj6no9lER+0eNE30SeTuwqqeWyoH8uF5RMvIRFu3eg8xyEpFkUnawxjySSB7r9xthjxembrJBPTmyuW/O6kcXY2cYuWdh1SZMeI2bD334Tybu/tqzkU6tOEIsdIyWyoO/I+Z8tD5LG51vBwkQMEaHrmhuq7zDRd8AukAXnyYKekf78upA8zsSBrgw7tibWrmmsq9JP4ktsV9k4C6f3Do4J7etv9bK0NV5+ccUfNabzOgcRku8319f83sigXpeFXVcVlL750yHdeOk34xJbuiZ3xRfu9fdV1Fv5WTLxYwM3kXfmaIcsEE2bllP48ed/FtJOH3DxiHqLWN8ti/cZoJ1+FWJhqKFa3+kvoT/OdsmCInmxZWjeiXZ8OzHyZrO6TSpkYa9xk77arqmVcfbjsHpq3eOJekvT8qdY/dw9ZMGZsqB/uS8oLp/FTLcScdd9VEISEuEzWhqq/2XlghtSOvE0JVrXbrKK5I2W+hp9h9GEPreszMmuWAXFFRuZqXPTvCgLfbvJIE+vy0JhScWPhOiegbYasKtusXGZ6aymuuplRseyRxb059h22dMaJj7AaDL9tKsKfen7On20KuFNkOLKAtHKUH31UT3HDZRUnk8kD/eXN2Qh8YoGissXE/OMxHta20NYLmmuq3nQyqiQBcfKApF+Revdzb8l8cU+nqZfU/iAVfS4pvW1m6xaC4Xjjx4qWrt+Ouqun8NEPucsNbmp1roxrMo1mTi5Eybs51f+DzoFTEg+jWRT+c6amg+NxPWyLOgHRrX5W6qJta8aYWVnG31Ds+Zhg48y+qXXNlnQJ9nxPD2phwf6iWEgGCLUpJF2XLyNnPqLEVcWWJaH6mr0u6q7vSAL3Xkku91zweEVe1EObRnw0DE73xWxsYXqQsNyy42+QYykBVlwsCzsvuExqrJfZKaJPTJ9Lbs168TOG62N1DpOGw4Ul79NzIfubidKU9NbUnA+iQW5Gw5RML78Yta46yeHjisoY0ZWGN1W3cuyUFhSfrYQd9tsTpGq1YRfNVwAkw2F6RtM3TbCayeR04w+sWOrLOx6OsL3ewN7J/Q1fWGmeU111beYvYwXTxaE6YnmuurpkAV7z4YoLK64QZgWmFzjVncTYjolVFetn2liyQuy4GxZ0LMbVlJ+RES/uVajr8RkKxrR3Y31B8+It8Gb0YUSKK24h4Qu72rP6g+hujX6HiAZ81NEoLjiKWLq+pIlRLc111dfb5yRZw+S8gVKKvT77vTjone9RN/amY83+hOOUcZ9tSsoqTiZRZ6M/fKuWJa31NV8h4ji3lRurywQ0Yjy8n3b2lnfF+GwRCbKJC82hfO+QxtWmN6cArJgjLid9yzsOjBKq+GOG1md8RKSfzUPzTveqqsLkAXny4Keof5hSUR/5titdfUPSeZrQ3VVd1pxw2NhccVxwh3b9+7+KYK+iLRllex4+/WPnbH6k8siUFp5KImsJKLhnX/uiNSkUP2aaqORvXplITB+0jRipZ8DkdXJquMnbb86yc7t6GPq4ssvLq/WmI/c82/SJhH5RvOb8R8esF0WOt6kxZNOZYr+xejPEfrPD+LXJre8sfotowuwr3aQBWP07JSF3Tfz6Fvt9vtYo7EsrWulhHaQpk5qMbi5V7yRIQvukAU9y8LS8tkivDA2Y/2GRx/7ThvohNN4a6Dz/wvHjx8q2qBVRBz75egnBg/RMzpM2toVllbcIELzO2/OE6LNzfXV+s8uhq+ceFIW9AOjvmx5KuZUUv2+mbAwnd1cX/1kqgoaKC3/Hgl33/tDySOhdTUXxathSmRB/0ORV1L5fz6S7xuAoj86ck2ovnqxgbYDNoEsGCNomywcdlRB4aC2l4W0sv4y0bfu1Xz0QyW+hG9g7S+mpuQritX9TDy0vzZK6NGWww6+0OjvrAORhCy4RxZo7Njsguz8R1jozB53o3/IQsc2NVTrj0Un9SooqbyFSbouy+uPWu+zffhXN258zvzBQEllZE3ngjFlw3mQVkPdrhLKvFB9jS4Phl9elIVAceUk0s8tidljhonWN23fOjGpA6MMU9/VcPhhRxW0Dwrr55XEHrjWprF2eGPd6i0DhUuVLFBBRcVe3EqvENMRAyUkip5vzvd9h1Yl/vRDz7iQBWMryS5ZKCyZdLaQGujkSP2+lOua6qzf+yAwbuJD5NMu7JeA0A7l4/KWtVUbjFHqvxVkwUWy0PGk1rh92DfoWa2HxIqSFRrlfKdp3WvbklkTu/f8X8mkPxbe8RJinhWqq9KPZHftK1BSPo+IfxEzgc/Cg7hsZ1XVR4lMyoOy0Oe5R8J0cXNd9UOJsLOibaC0/GoS1r+Mc2c8RfTrlvrqqxwhC3oSgXEVJ4kmy5i7HZwRm98nyqd9I9mfHzoDQhaMLS2bZEELFFe8RkyTB/iD/aUi/9iWhpWfGcvUeKshJRMnKGH9W1C/55QQ029CddVXGI/ad0vIgrtkQc82b1xlsc+nXuixx4uw0ANNw3IvT/Z+lsKSib8V0v5f14exyAd+X9bXGteufD/Z9ZaO/kNKJ42MSvSNHlfr9F0br0n0Xg+vyULgyCOLJOJbx8yDOmun/3yTtZ0nbN1oz9bjA62RvLHl+2r+jt1NY+8j+8yfPWji1pp/9/v4a8quLOxKPqjlj//7Ek3bsyVqzKSUIrqipb76PqveDJAFYyTtkIX88eXHahrrm94MdK+CftaH/mFjx4sLSir+zkQn9Bdcvzcmwr4jzJzAFhsTsuA+WdAzLiwpP0uI/kjE/q4Z6HenM/+4KcnPoUFjyw7KyvLpe//nxcR+KJSlfpiim9kse0+NHTs2+7/Z+Y9I9y35P9E0/2Qz8uM5WSipvJNIYr+161dUr2/q+/Rly+o2UKDC4ooF0v2AKV2U5zU1VPf71FqKZYFov7Ky3OaIr4qJxnWbjFLPhtat0R/HifsIh1GakAVjpCyXBX0jnHfe12/aOaX/P9TSzH7/kaE3Vm00lmXirTruTCd5YcCrCyTzQ/U18xKPvqcHZMGdsqCLbKC4Yh6x6JfXu65AschOYT4jVF/9j6TWRY+bATselGP5vtWbgiWTo4G+HCip+DGRLI5lRERXheqr9ROGE355SRaGFVceECZVzx07Fe96CclH2eSf9GX9qv8mDM+iDnuVTN6/XaLrux0wRbRZRXlKfwdMpVwWOoy+uOI4xbS807r1Q35I6GtN62o2W8SiIwxkwRhNq2UhUFpeTtJxVSG/vwyiRL/bXl99qZVy2HMsXUxbItrzPU8fjG2n32CplDYp0RPYYmNAFlwrC0TF384r5K2P9NqaXuRdivpPDL1pXmZ3nX6Zre/nMaWLkNCX7Ofjm96oqjX27kxvq/wJk4/laPSp7tu0y+pQePuxtGFDu5nsvCQLgZLKG4nkplhOzHRHU131z8yws7JPoLjybmKJ/RlWWOTKpoaa3/Q1TlpkgYh8BcUVv2Cm2SQUEZFLm9fV6Dd6WHqIBmTB2NKyVBamT/cVvrPl/4RY34imz5cQtbBo3ww1rK4ylqH5Vh2PCil6aICrC/qau9rst6QO+Z1QeaYo6b7HuvCVoYYqff/3lL7yi6fszRyu7bbNuqLHQ+uqz05pIrsHyy+ueFRjOrdzbP1QuJxsdfgXtbWfGMlnaFlZYSSs1fX4ffVvofpq/Sqk4cf1Bhort6zsK/4wv9THFrwr/dt5WjK/KweKyyqFfM/3OBPlHfL5TrLzqpoRtvHa6DdqMmv6nhEH7pEd+Twa5W9tf7O6Pl7//v7fK7IwYmz5vq1Z/DoTjepa/yQhTbjUiqduzPLv7FdQNvlwikT0+1AGx8R6O7R9a0lfT2ikSxZoWGVlINKq/kGKPwhlR8+343c8yIKx5WSlLHTcCU5aFTMVDjD6M7s/7C2Vwz7HKyvLLYxoq6X7Nqfdm4p6yz/YN2lrlbmbjSAL/VfaDbLQIXzFk45UHH0x5gkG/Z9FhH/bPGzwFcnc8FhYOumHIurebvfvCL3pVzJt63pj5ykYeyf///auPcitqoz/vpNkH01y024BcezQhdbSbukmyzbZbsuj5SWgFkUqoqAOiICAgIP4gHE66IiIgwIzKlBleBR0FJnCAAoUUKDtJl12k+1DimBBrdQ+dpPse3PP55zsbjZJN2ly783uss39MznnO+c799x7fvec7/v9rCvlWeI/gYFnIKhuzCoPMNFVZiP4NW9AyXgr1c/kxeBwPOpcht2v9lvnQfGW3N7AAoCVGuTYkQHjtHgkaIiKefj4BhlHNcxYF48Eryy+dyWosWaNzfXWe4+kq4cOS1TyJdFw6PfZLU4aWFAdURHrdjt/UOhXRrHDVQYLhY2YlWDBU++/i4luztOyCqQ5ayLoTUf7MN5Dm9U/hpBfirVtfaKwEcssVQYLH36woNLI3D7/V4hJBVhXpDxiDMHGN8faQuqlbwzcrlxpd3X2/lwAavFIM81hIXGh1cevRuZwep2ahqa6IdafIBb1mbboR7EFx601y02ief23AfTDUdtKG6G75+gVmGQeCkvBwpzmam22fBPghelzSdjg72ozvitj9t5m13d7m04hyBeBsUwNAK/HZs1YlQ2QJxUsWO14tr0yWChshK0CC4pLA/1Q0rUzc7fMW2LhkFL6tGQLuRAPj66rcw3YXW+DcGyu8swcjJ9Yu9zIi7AMFqYFWEgqVHp2vX8ng7+VnoOujk6ETVwUbW9RW/KGro/U1zt7UPXAyJFMKr8dwC5icUk0sqXNMBgx1KNxKynA1EwS6zOJlyAh+fFYhbzcih1gz5KmX7Pgq8YWUX4+VuNcbWb3xoohsBIseHyBNcxQX+epe83gJ+MLai828o6xwr9xbSSBbM9zAnR22v8qFmV1doBvGSyUhaRgFVgYEYxKUcGOMzklMV0cjbT8sWSTP4fhcQhlskpyAiQuiLW3PFds38pgYZqABeVGXV2FZnc9BcL56V6pCHahO1ZGt20yLGmdBK0O54MAfSFjxBgHmPjb8VnORydtwWxsdHgSdLlkcWfWEaIEyceq5eA39kYiPcU+G4eUr11ZpXl6lbZEw+h/LHF/vCN4tWnbJg1YBhYaGx1awqaOLtIFo/oFyfO7wq2vmOym5dW1hmXnQdefzpRj4GdiQz0XpQexlsFCGSxYAha0xc01sOvqJZBTMIxZRhy9tlPNBIwZfVI89YHjmXgLQMfktJFM3z3+gmIVCMtgYRqBBQBVvmW1DpYb0wPTlIdE+Jutkj5tNLZF2VCxWkP9vI6AbLXbQQKvHxqUt/buLCz40+izkF2vur5pjk3wT4XkNYfo9zAerkx0X7dvxw7Dgn7p7Xka/GeypBcy4zfkJbHI1nxMr1a5mteOVWBBq/efC6IN6cdZih003nfUuZN91JJrd0Hr7GkB0gSmGL3EdFq0YyxrpwwWDIAFMDbGHPpq9PUlJmQWjzZSXc1WbANm99mKnQWPt+nrDFZBXOlbrJkfZySvj7VvVaJSk3GR5vX/AqCclKZKYIqEOCfevkXJyBZ8lcHC9AILyUXd51+ekKQUAkfVFdXPzETr4oPx64ymDSojc5qbq+O9iR8y0zfTFQiTo8i8hwTWVsmBxy35ks8zi4eDzFlRon8fyJDuVrUGwbgrlui+3Yyv6c27FwZmo5I3Esg7+rtKXdaH5PKJBkjjDYslYEHtKgzZlIT32M4Usy6I1nRNoGBUwS+vkYKa138pQI9kvb8fjYWDSmAqGatTBgsGwAKDOwVRB6TBgKdi7+RoeeJ3o+FQIWJcRbVgFiyo7dU+h/OvIh2ZZvVA0ZuiEoF4MHigqM5ZWNhVv/Qkgng9b6bGsALbV4vhfyiDhekHFpRHHp//Smb8MoPhEayDhJK0NqvzINw+/xVg/CQrA2MElMgOIcW9um3o6e62tn0WPgZQdL92B32GJV+fme2QWsL3gumW2Ilz11t1vj6zYfncRGLwASHEOWm+SGK+LRoJ3WGlf0ZtWQEW3A2BZpL8cnrAIIE7orOcJ0/aEVMBA3LUihXuwdjglqz5MEgVvCgaGuY/KoMFA2ChgLEvSRFi7ohGQlkRyuabMgsWZnoDn5WAikPIQ+1MP4iFW1IR0OZ7bcgCaUsCv4PA53PVZnBc6LIhuq214LPpMliYnmBBBTxqu3bfA9C16R4y0OMQOPtgW3CzoVk4Vok071I/QKqNZePYYgbvJuA5EngqOlD7Gnb8wRAREpqbqz198hSp8+eIcB4oyZ0w3i7g6zadru3c1hIx6dtw9WTqsv1SCfldAh2fYZOxuWLA8Yn9b70Rt6Qtk0YsAAuK7VLxBV2WMV8IV8bbg+tMdq/k1TVf041gxdSZcaUo+ctgoQwWzMUsDL9QXzkMS2IcDnlCvLV1f8ln/GEaUPn0DD2YjwK6EAW29GbGBwv8NoH2TLS/THCoVzSAylTbjH0EmFbXNOILEy9KjxOZiqRM+fxSu2b9NucGEnRGJmDgfxOJM2LtLW8bGZeMOvPnV3qcNTcyoFKO0489xoox60yIEmgTQO1gfbuwiZ1CpwP9joROA/ZkdhFXJkTVkN2mg45hoS+CpEUqmJCBFQR25Zn3H4D5jpoa5wO7XzXHd6B5my4j5iVMWDjcLpRUfCYwYbmTID45FciJRgfZLFjwnNQ4j4VtZ/rREjPesTv0xs7W1qjpeVJiA06//1gxQFuIMDdt4u0dqoC/LxT6VxkslMGCKbDgavCfLnS8dEhgVOYnxL2xcOiGEs/1Qs0Ll9f/56xUocy6jP0Jm8Pb2/ZGQYv9uGCh0N4cYeU+bGBB3R7N5/s4y4rniTAvCzC8bLfLnk3ZZwAAA8FJREFUC61aCDyNy+dxYugmBr6Ype6YY5awVGGXktFHrLJ5iAGuGFE3VOfM+UTchm0y9kHwensCd1tFEKV5Ay8BODNXp8G0KamREQ7umkrT3yxYcHkD92VxaTAD34uHg3dOJT/z9UXz+m8HKF0rR4le3RZtD/64DBbKYMEMWBAe79InD+HVzwQKcQk0d4dD26fKAzOSKvRMPgro0QekkD6XwUIhozSyNk1BuudCeu/yNq4SsD2fsWOTXGvlb+LhrV8rxEaBZUg7uXkedPllgFXszJw8QcMFmjy0mAosJBIPCWF7uKtt0/tWcjzkAQsDBHkPUeKOrvb2LsOdL1FFM2BhVl3jcbpDhDKyrZj32CWWWQXCSuR2htmjGk/96GBiQO2WpdRSmfAOKtBUBgtlsGAYLGjepQFAbMwnGAXGw7HI3CuKTUcs6YNRf45TQ+dfQKTIoca9GPwui6pl3W2vHTa4bKav6QKd+bGS9nmaGCdGd1U1+f7X0rK3EJdGIvZDAGpHy5PEs9GO4EUTSeyl2vY0BK6WOt9NNKZQmcxfAF0TD7c8VIg/RZVRnA8O1yowrQZ4FTN/jAS5DYAHVnLsBPwXgl8QLDZ0DR33huH4h8M4odU3vQhidWyjtjp6CNijEzbYbfb7o62bVLCcMSbMogav+MLayc3zoeuKH2GM7pnEGYVkR42wUmao1zLjZ/FI8NbiezK5NbRhSe103gu1u3BdGSyUwYIxsLB2rXA/9eyvCKSUI3OtuL1sw1lx84Fglj89Wn1Afbn9Nu/uAnBNNBxU9L95L7WgyUHODN46XKUj9P+hhC57Zrt3FhwZrlgVd77XoBPPSA2ZwIFJ2alqbHS4B21LGaziQlKXjWR3NNL6ZklvqWLaO9i90C7EfMl8EoDFUnKNIHIyqJIIGqtjB4lOEhiQUvaCxH4baJsU2AFdvBWfXfmPgsfdhDOar+l8Bh1N4H068X964gf/Pp4wkYkmSlN1/vxKbcbsBskyRfddMUO0F8Kr4fL6F0NidgrQEjHptu2x7ZsPlqazpbOqmHi5jxent0DEe8njCzwIfczJ7C6wjb5jSRBP6XzLadntDXxKSORONbRhc7Q9eFe2AdeS5tNt0KfKGXuqe0z0XizScpPVQ6n5mm4gnU/PZZcEP9YVDv0p4/+6OpfmcN9HknMKRrHAP2ML5t5iVfqVlX6rwLVBh/NeSMpNTW3DjujMGWsn4gVrpW9lW0fMCFDtypWVg/G46O6vqGKnTm5d79tzwC2x+9WBqfoFf8TcnWnm6P8BaFYMxyfyvroAAAAASUVORK5CYII="/>
          <p:cNvSpPr>
            <a:spLocks noChangeAspect="1" noChangeArrowheads="1"/>
          </p:cNvSpPr>
          <p:nvPr/>
        </p:nvSpPr>
        <p:spPr bwMode="auto">
          <a:xfrm>
            <a:off x="460375" y="-403225"/>
            <a:ext cx="21717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25" y="3849332"/>
            <a:ext cx="1724071" cy="12756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23928" y="3890286"/>
            <a:ext cx="48965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«</a:t>
            </a:r>
            <a:r>
              <a:rPr lang="ru-RU" dirty="0" err="1" smtClean="0"/>
              <a:t>МетаШкола</a:t>
            </a:r>
            <a:r>
              <a:rPr lang="ru-RU" dirty="0" smtClean="0"/>
              <a:t>: трансформация образовательного пространства»</a:t>
            </a:r>
          </a:p>
          <a:p>
            <a:r>
              <a:rPr lang="en-US" sz="1600" b="1" dirty="0" err="1" smtClean="0"/>
              <a:t>школ</a:t>
            </a:r>
            <a:r>
              <a:rPr lang="ru-RU" sz="1600" b="1" dirty="0" smtClean="0"/>
              <a:t>ы</a:t>
            </a:r>
            <a:r>
              <a:rPr lang="en-US" sz="1600" b="1" dirty="0" smtClean="0"/>
              <a:t> 161, 163, 169, 175, </a:t>
            </a:r>
            <a:r>
              <a:rPr lang="en-US" sz="1600" b="1" dirty="0" err="1" smtClean="0"/>
              <a:t>лицей</a:t>
            </a:r>
            <a:r>
              <a:rPr lang="en-US" sz="1600" b="1" dirty="0" smtClean="0"/>
              <a:t> 174</a:t>
            </a:r>
          </a:p>
          <a:p>
            <a:r>
              <a:rPr lang="en-US" sz="1600" b="1" dirty="0" err="1"/>
              <a:t>ц</a:t>
            </a:r>
            <a:r>
              <a:rPr lang="en-US" sz="1600" b="1" dirty="0" err="1" smtClean="0"/>
              <a:t>ентр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Перспектива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центр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Витязь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ЦЭКиТ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2521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8090</TotalTime>
  <Words>611</Words>
  <Application>Microsoft Office PowerPoint</Application>
  <PresentationFormat>Экран (16:9)</PresentationFormat>
  <Paragraphs>202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1_Office Theme</vt:lpstr>
      <vt:lpstr>9_Office Theme</vt:lpstr>
      <vt:lpstr>23_Office Theme</vt:lpstr>
      <vt:lpstr>Презентация PowerPoint</vt:lpstr>
      <vt:lpstr>СИСТЕМА ОБРАЗОВАНИЯ Г. ЗЕЛЕНОГОРСКА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ПОВЫШЕНИЕ КВАЛИФИКАЦИИ ПЕДАГОГОВ</vt:lpstr>
      <vt:lpstr>Презентация PowerPoint</vt:lpstr>
      <vt:lpstr>Презентация PowerPoint</vt:lpstr>
      <vt:lpstr>Презентация PowerPoint</vt:lpstr>
      <vt:lpstr> МУНИЦИПАЛЬНАЯ МОДЕЛЬ ПСИХОЛОГИЧЕСКОЙ СЛУЖБЫ</vt:lpstr>
      <vt:lpstr>Презентация PowerPoint</vt:lpstr>
      <vt:lpstr>Презентация PowerPoint</vt:lpstr>
      <vt:lpstr>ЗАДАЧИ НА 2023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Михайлова Татьяна Анатольевна</cp:lastModifiedBy>
  <cp:revision>1137</cp:revision>
  <dcterms:created xsi:type="dcterms:W3CDTF">2019-08-21T04:31:00Z</dcterms:created>
  <dcterms:modified xsi:type="dcterms:W3CDTF">2023-02-09T06:50:36Z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2019-08-21T00:00:00Z</vt:filetime>
  </property>
  <property fmtid="{D5CDD505-2E9C-101B-9397-08002B2CF9AE}" pid="5" name="KSOProductBuildVer">
    <vt:lpwstr>1033-10.2.0.5838</vt:lpwstr>
  </property>
</Properties>
</file>