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96" r:id="rId2"/>
    <p:sldId id="551" r:id="rId3"/>
    <p:sldId id="564" r:id="rId4"/>
    <p:sldId id="554" r:id="rId5"/>
    <p:sldId id="556" r:id="rId6"/>
    <p:sldId id="555" r:id="rId7"/>
    <p:sldId id="557" r:id="rId8"/>
    <p:sldId id="558" r:id="rId9"/>
    <p:sldId id="559" r:id="rId10"/>
    <p:sldId id="561" r:id="rId11"/>
    <p:sldId id="562" r:id="rId12"/>
    <p:sldId id="563" r:id="rId13"/>
    <p:sldId id="553" r:id="rId14"/>
    <p:sldId id="560" r:id="rId15"/>
    <p:sldId id="534" r:id="rId16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/>
  <p:cmAuthor id="2" name="extrena" initials="e" lastIdx="7" clrIdx="1"/>
  <p:cmAuthor id="3" name="Радова Анастасия Евгеньевна" initials="РАЕ" lastIdx="1" clrIdx="2">
    <p:extLst>
      <p:ext uri="{19B8F6BF-5375-455C-9EA6-DF929625EA0E}">
        <p15:presenceInfo xmlns:p15="http://schemas.microsoft.com/office/powerpoint/2012/main" userId="S-1-5-21-3148149331-1251432105-391532758-1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C59368"/>
    <a:srgbClr val="562212"/>
    <a:srgbClr val="EDD8C2"/>
    <a:srgbClr val="F7F2E5"/>
    <a:srgbClr val="000000"/>
    <a:srgbClr val="959595"/>
    <a:srgbClr val="F2ECDE"/>
    <a:srgbClr val="F79647"/>
    <a:srgbClr val="60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1" autoAdjust="0"/>
    <p:restoredTop sz="96374" autoAdjust="0"/>
  </p:normalViewPr>
  <p:slideViewPr>
    <p:cSldViewPr snapToGrid="0">
      <p:cViewPr varScale="1">
        <p:scale>
          <a:sx n="100" d="100"/>
          <a:sy n="100" d="100"/>
        </p:scale>
        <p:origin x="1602" y="450"/>
      </p:cViewPr>
      <p:guideLst>
        <p:guide orient="horz" pos="363"/>
        <p:guide pos="533"/>
        <p:guide pos="1077"/>
        <p:guide orient="horz" pos="9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7"/>
            <a:ext cx="2945659" cy="49805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7"/>
            <a:ext cx="2945659" cy="49805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945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207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059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74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14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423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6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B82C-153F-4E5B-9C4D-5017BDDBB9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17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8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54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93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65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83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63">
              <a:defRPr/>
            </a:pPr>
            <a:fld id="{FB2FB82C-153F-4E5B-9C4D-5017BDDBB9A0}" type="slidenum">
              <a:rPr lang="ru-RU">
                <a:solidFill>
                  <a:prstClr val="black"/>
                </a:solidFill>
                <a:latin typeface="Calibri"/>
              </a:rPr>
              <a:pPr defTabSz="457063">
                <a:defRPr/>
              </a:pPr>
              <a:t>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77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mailto:vopros@mb24.ru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t="29636" r="25088"/>
          <a:stretch/>
        </p:blipFill>
        <p:spPr>
          <a:xfrm>
            <a:off x="4847601" y="0"/>
            <a:ext cx="5761900" cy="6082319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45199" y="6229016"/>
            <a:ext cx="2473453" cy="2370687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669303"/>
            <a:ext cx="1854042" cy="1451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39493" y="5070499"/>
            <a:ext cx="5345352" cy="122660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ПОДДЕРЖКИ ПРЕДПРИНИМАТЕЛЬСТВА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36189" y="3564046"/>
            <a:ext cx="6815580" cy="1894074"/>
            <a:chOff x="920709" y="1791819"/>
            <a:chExt cx="7312206" cy="309410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/>
            <a:srcRect l="82864"/>
            <a:stretch/>
          </p:blipFill>
          <p:spPr>
            <a:xfrm>
              <a:off x="6791269" y="1791819"/>
              <a:ext cx="1441646" cy="309410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465730"/>
              <a:ext cx="5741195" cy="143612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НТМ» — Народное телевидение Мордовии Национальный проект «Малое и среднее  предпринимательство и поддержка индивидуальной предпринимательской  инициативы». Региональный проект «Популяризация предпринимательства»">
            <a:extLst>
              <a:ext uri="{FF2B5EF4-FFF2-40B4-BE49-F238E27FC236}">
                <a16:creationId xmlns:a16="http://schemas.microsoft.com/office/drawing/2014/main" id="{C4566421-74C7-4852-8CD1-3409E7ED4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21726" r="29802" b="14052"/>
          <a:stretch/>
        </p:blipFill>
        <p:spPr bwMode="auto">
          <a:xfrm>
            <a:off x="379794" y="325069"/>
            <a:ext cx="1656395" cy="12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655276D-A9D4-402A-99D0-FC88AD6B8D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89" y="256939"/>
            <a:ext cx="2181821" cy="12304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64CE12-1CFA-4F2E-AE6F-1344DEF7009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9764792" y="5553091"/>
            <a:ext cx="1854042" cy="14519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876" y="1894788"/>
            <a:ext cx="941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«</a:t>
            </a:r>
            <a:r>
              <a:rPr lang="ru-RU" sz="36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КОРОБОЧНЫЕ РЕШЕНИЯ» </a:t>
            </a:r>
          </a:p>
          <a:p>
            <a:pPr algn="ctr"/>
            <a:r>
              <a:rPr lang="ru-RU" sz="36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ДЛЯ </a:t>
            </a: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ЛИЦ, ЗАКЛЮЧИВШИХ СОЦИАЛЬНЫЙ КОНТРАКТ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735062" y="1254338"/>
            <a:ext cx="9640314" cy="758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РЕМЕСЛЕННОЕ ДЕЛО</a:t>
            </a:r>
          </a:p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социальные сети (ВК, ОК); 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разработка логотипа; 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 реклама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 и бизнес-миссии</a:t>
            </a:r>
          </a:p>
          <a:p>
            <a:pPr marL="342900" lvl="0" indent="-34290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сертификация продукции  и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 регистрации ИП)</a:t>
            </a:r>
          </a:p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размещение на ЭТП (при регистрации ИП)</a:t>
            </a:r>
          </a:p>
          <a:p>
            <a:pPr marL="342900" lvl="0" indent="-342900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lvl="0">
              <a:lnSpc>
                <a:spcPct val="7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5163EF-5B55-5E7A-0A2D-95E8FF6D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63" y="1254338"/>
            <a:ext cx="2050756" cy="3035119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9C3BD35-C5CA-94B8-5FB0-FD6BF67361AC}"/>
              </a:ext>
            </a:extLst>
          </p:cNvPr>
          <p:cNvSpPr/>
          <p:nvPr/>
        </p:nvSpPr>
        <p:spPr>
          <a:xfrm>
            <a:off x="4955892" y="1408703"/>
            <a:ext cx="3026058" cy="15535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руб.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год деятельности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FD8AF183-61B4-D143-EE15-3258ACC2CCAA}"/>
              </a:ext>
            </a:extLst>
          </p:cNvPr>
          <p:cNvSpPr/>
          <p:nvPr/>
        </p:nvSpPr>
        <p:spPr>
          <a:xfrm>
            <a:off x="4382941" y="1919259"/>
            <a:ext cx="394665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96898C-8CB8-F799-C038-B0D94B68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18" y="2784611"/>
            <a:ext cx="2935370" cy="244736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229900" y="6264978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735062" y="1130298"/>
            <a:ext cx="9532577" cy="768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ФЛОРИСТИКА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tabLst>
                <a:tab pos="628650" algn="l"/>
              </a:tabLs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социальные сети (ВК, ОК);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логотипа;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-ярмарочные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и бизнес-миссии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(при регистрации ИП)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размещение на ЭТП (при регистрации ИП)</a:t>
            </a:r>
          </a:p>
          <a:p>
            <a:pPr marL="342900" lvl="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ПСН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B0B1D059-3876-99D2-0BC1-E80E5BAF5B50}"/>
              </a:ext>
            </a:extLst>
          </p:cNvPr>
          <p:cNvSpPr/>
          <p:nvPr/>
        </p:nvSpPr>
        <p:spPr>
          <a:xfrm>
            <a:off x="4359240" y="1837445"/>
            <a:ext cx="49905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27DEBB8-2003-7039-9A44-8FE2EABF24E8}"/>
              </a:ext>
            </a:extLst>
          </p:cNvPr>
          <p:cNvSpPr/>
          <p:nvPr/>
        </p:nvSpPr>
        <p:spPr>
          <a:xfrm>
            <a:off x="5101542" y="1389864"/>
            <a:ext cx="3786445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725 500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год деятельности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0DF43-AF93-521A-1E25-6E0ADF1F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619" y="1798676"/>
            <a:ext cx="2102010" cy="266260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315624" y="6166854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750337" y="1233828"/>
            <a:ext cx="9280386" cy="7644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(ВК, ОК);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логотипа;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(при регистрации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3,5 % для субъектов МСП до 5 000 000 рублей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091EA7-8601-BBF1-BB5C-9DCAB493D07E}"/>
              </a:ext>
            </a:extLst>
          </p:cNvPr>
          <p:cNvSpPr/>
          <p:nvPr/>
        </p:nvSpPr>
        <p:spPr>
          <a:xfrm>
            <a:off x="4913006" y="1475422"/>
            <a:ext cx="3077754" cy="16964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</a:t>
            </a:r>
          </a:p>
          <a:p>
            <a:pPr marL="180975" indent="-180975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761 300 руб.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год деятельности</a:t>
            </a:r>
          </a:p>
          <a:p>
            <a:endParaRPr lang="ru-RU" sz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0F74F904-0E01-E74A-2856-B3A34820D5B3}"/>
              </a:ext>
            </a:extLst>
          </p:cNvPr>
          <p:cNvSpPr/>
          <p:nvPr/>
        </p:nvSpPr>
        <p:spPr>
          <a:xfrm>
            <a:off x="4328086" y="2011131"/>
            <a:ext cx="449520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E0629-36F0-8FB7-ED80-33E619E8E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007" y="2945774"/>
            <a:ext cx="2600127" cy="196561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1702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735062" y="1209023"/>
            <a:ext cx="8684625" cy="784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sz="2000" b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РАССАДЫ</a:t>
            </a:r>
          </a:p>
          <a:p>
            <a:pPr>
              <a:defRPr/>
            </a:pPr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(вид предпринимательской деятельности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дополнительного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 дохода</a:t>
            </a:r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социальные сети (ВК, ОК);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создание сайта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логотипа;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реклама</a:t>
            </a:r>
            <a:endParaRPr lang="ru-RU" sz="16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 </a:t>
            </a:r>
          </a:p>
          <a:p>
            <a:pPr marL="320675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20675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20675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indent="628650"/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684C9ED-BD00-2ACA-7F40-0FD76E7E9C5F}"/>
              </a:ext>
            </a:extLst>
          </p:cNvPr>
          <p:cNvSpPr/>
          <p:nvPr/>
        </p:nvSpPr>
        <p:spPr>
          <a:xfrm>
            <a:off x="5194147" y="1933575"/>
            <a:ext cx="4130828" cy="1114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135 920 руб. в год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ABCB82A2-2293-28A7-D32B-C229E9A61D29}"/>
              </a:ext>
            </a:extLst>
          </p:cNvPr>
          <p:cNvSpPr/>
          <p:nvPr/>
        </p:nvSpPr>
        <p:spPr>
          <a:xfrm>
            <a:off x="4492790" y="2416250"/>
            <a:ext cx="508302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829571-2128-0AC1-046F-55883144A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770" y="2503248"/>
            <a:ext cx="3891044" cy="323484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693245" y="1575943"/>
            <a:ext cx="8905400" cy="553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АРЕНДА ЖИЛОГО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ПОМЕЩЕНИЯ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(вид предпринимательской деятельности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 дохода</a:t>
            </a: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социальные сети (ВК, ОК);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разработка логотипа;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реклама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3,5 % для субъектов МСП до 5 000 000 рублей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63A1AC5-4085-6959-BFF3-27D6E758E02E}"/>
              </a:ext>
            </a:extLst>
          </p:cNvPr>
          <p:cNvSpPr/>
          <p:nvPr/>
        </p:nvSpPr>
        <p:spPr>
          <a:xfrm>
            <a:off x="4991626" y="2356889"/>
            <a:ext cx="2637960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160 400 руб. в год</a:t>
            </a:r>
            <a:endParaRPr lang="ru-RU" sz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E5758BD4-BFD1-0D07-E665-0D6527805146}"/>
              </a:ext>
            </a:extLst>
          </p:cNvPr>
          <p:cNvSpPr/>
          <p:nvPr/>
        </p:nvSpPr>
        <p:spPr>
          <a:xfrm>
            <a:off x="4361719" y="2948689"/>
            <a:ext cx="49905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291" y="591002"/>
            <a:ext cx="9285401" cy="158051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ПОЛУЧИТЬ ГОТОВЫЕ «КОРОБОЧНЫЕ РЕШЕНИЯ», ВКЛЮЧАЯ ТИПОВОЙ БИЗНЕС-ПЛАН </a:t>
            </a:r>
            <a:br>
              <a:rPr lang="ru-RU" sz="28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</a:br>
            <a:r>
              <a:rPr lang="ru-RU" sz="28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И КОНСУЛЬТАЦИЮ ПО МЕРАМ ПОДДЕРЖКИ, МОЖНО В ЦЕНТРЕ «МОЙ БИЗНЕС»</a:t>
            </a:r>
            <a:endParaRPr lang="ru-RU" sz="28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1" name="Picture 2" descr="НТМ» — Народное телевидение Мордовии Национальный проект «Малое и среднее  предпринимательство и поддержка индивидуальной предпринимательской  инициативы». Региональный проект «Популяризация предпринимательства»">
            <a:extLst>
              <a:ext uri="{FF2B5EF4-FFF2-40B4-BE49-F238E27FC236}">
                <a16:creationId xmlns:a16="http://schemas.microsoft.com/office/drawing/2014/main" id="{DF13E504-46E5-4651-B0FA-C3CE9E163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0" t="21726" r="29802" b="14052"/>
          <a:stretch/>
        </p:blipFill>
        <p:spPr bwMode="auto">
          <a:xfrm>
            <a:off x="170978" y="2329537"/>
            <a:ext cx="2139028" cy="16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53E64F0-9D27-48C1-9F98-CC53B78C4515}"/>
              </a:ext>
            </a:extLst>
          </p:cNvPr>
          <p:cNvCxnSpPr>
            <a:cxnSpLocks/>
          </p:cNvCxnSpPr>
          <p:nvPr/>
        </p:nvCxnSpPr>
        <p:spPr>
          <a:xfrm flipV="1">
            <a:off x="2310006" y="2171521"/>
            <a:ext cx="28360" cy="3296026"/>
          </a:xfrm>
          <a:prstGeom prst="line">
            <a:avLst/>
          </a:prstGeom>
          <a:ln>
            <a:solidFill>
              <a:srgbClr val="EDD8C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492292" y="7185048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D87B650-FB6F-4D80-915F-93363BD80FCF}"/>
              </a:ext>
            </a:extLst>
          </p:cNvPr>
          <p:cNvSpPr txBox="1">
            <a:spLocks/>
          </p:cNvSpPr>
          <p:nvPr/>
        </p:nvSpPr>
        <p:spPr>
          <a:xfrm>
            <a:off x="2338366" y="1933588"/>
            <a:ext cx="8182469" cy="340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4000"/>
              </a:lnSpc>
            </a:pPr>
            <a:endParaRPr lang="ru-RU" sz="64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4000"/>
              </a:lnSpc>
            </a:pPr>
            <a:endParaRPr lang="ru-RU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4000"/>
              </a:lnSpc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endParaRPr lang="ru-RU" sz="7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4000"/>
              </a:lnSpc>
            </a:pP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660016, г. Красноярск, ул. Александра Матросова, 2</a:t>
            </a:r>
          </a:p>
          <a:p>
            <a:pPr algn="l">
              <a:lnSpc>
                <a:spcPct val="124000"/>
              </a:lnSpc>
            </a:pPr>
            <a:endParaRPr lang="ru-RU" sz="7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4000"/>
              </a:lnSpc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</a:p>
          <a:p>
            <a:pPr algn="l">
              <a:lnSpc>
                <a:spcPct val="124000"/>
              </a:lnSpc>
            </a:pP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ПН-ЧТ с 8:30 до 17:30</a:t>
            </a:r>
          </a:p>
          <a:p>
            <a:pPr algn="l">
              <a:lnSpc>
                <a:spcPct val="124000"/>
              </a:lnSpc>
            </a:pP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обед с 13:00 до 14:00</a:t>
            </a:r>
          </a:p>
          <a:p>
            <a:pPr algn="l">
              <a:lnSpc>
                <a:spcPct val="124000"/>
              </a:lnSpc>
            </a:pP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ПТ с 8:30 до 17:00</a:t>
            </a:r>
          </a:p>
          <a:p>
            <a:pPr algn="l">
              <a:lnSpc>
                <a:spcPct val="124000"/>
              </a:lnSpc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обед с 13:00 до 13:30</a:t>
            </a:r>
          </a:p>
          <a:p>
            <a:pPr algn="l">
              <a:lnSpc>
                <a:spcPct val="124000"/>
              </a:lnSpc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СБ-ВС — выходной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7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334FF6-C15D-4286-A469-9F88DE1650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4091761"/>
            <a:ext cx="2181821" cy="1230430"/>
          </a:xfrm>
          <a:prstGeom prst="rect">
            <a:avLst/>
          </a:prstGeom>
        </p:spPr>
      </p:pic>
      <p:sp>
        <p:nvSpPr>
          <p:cNvPr id="23" name="Арка 22">
            <a:extLst>
              <a:ext uri="{FF2B5EF4-FFF2-40B4-BE49-F238E27FC236}">
                <a16:creationId xmlns:a16="http://schemas.microsoft.com/office/drawing/2014/main" id="{0B18E772-F4DA-4907-B76C-9B4B1B4CBDC7}"/>
              </a:ext>
            </a:extLst>
          </p:cNvPr>
          <p:cNvSpPr/>
          <p:nvPr/>
        </p:nvSpPr>
        <p:spPr>
          <a:xfrm rot="18477485">
            <a:off x="-2378994" y="5769124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61341DD-5894-4DB0-B925-05B2990D1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03822"/>
              </p:ext>
            </p:extLst>
          </p:nvPr>
        </p:nvGraphicFramePr>
        <p:xfrm>
          <a:off x="3684719" y="5645471"/>
          <a:ext cx="4011232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232">
                  <a:extLst>
                    <a:ext uri="{9D8B030D-6E8A-4147-A177-3AD203B41FA5}">
                      <a16:colId xmlns:a16="http://schemas.microsoft.com/office/drawing/2014/main" val="3800519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8-800-234-01-24</a:t>
                      </a:r>
                    </a:p>
                    <a:p>
                      <a:pPr algn="ctr"/>
                      <a:r>
                        <a:rPr lang="en-US" sz="2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en-US" sz="2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hlinkClick r:id="rId5"/>
                        </a:rPr>
                        <a:t>vopros@mb24.ru</a:t>
                      </a:r>
                      <a:r>
                        <a:rPr lang="ru-RU" sz="2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48642"/>
                  </a:ext>
                </a:extLst>
              </a:tr>
            </a:tbl>
          </a:graphicData>
        </a:graphic>
      </p:graphicFrame>
      <p:pic>
        <p:nvPicPr>
          <p:cNvPr id="14" name="Рисунок 13" descr="Телефон">
            <a:extLst>
              <a:ext uri="{FF2B5EF4-FFF2-40B4-BE49-F238E27FC236}">
                <a16:creationId xmlns:a16="http://schemas.microsoft.com/office/drawing/2014/main" id="{8C7E91E4-AED8-4F4E-BC77-DB3E4DA834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65096" y="5645471"/>
            <a:ext cx="457200" cy="457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10649" y="204723"/>
            <a:ext cx="1642393" cy="50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944307" y="-371805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32871"/>
            <a:ext cx="8085088" cy="6500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ПЕРЕЧЕНЬ «КОРОБОЧНЫХ РЕШЕНИЙ»</a:t>
            </a:r>
            <a:endParaRPr lang="ru-RU" sz="28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6D7A42-E805-8C86-2F1E-9A85051CD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895" y="1224940"/>
            <a:ext cx="3864990" cy="386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8A3C3D-26B1-F368-FE52-430732C48D51}"/>
              </a:ext>
            </a:extLst>
          </p:cNvPr>
          <p:cNvSpPr txBox="1"/>
          <p:nvPr/>
        </p:nvSpPr>
        <p:spPr>
          <a:xfrm>
            <a:off x="1129031" y="1281591"/>
            <a:ext cx="7110094" cy="678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АВТОМОБИЛЕЙ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ТЮЛЬПАНОВ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РЕПЕТИТОРСТВО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КОНДИТЕРСКОЕ ПРОИЗВОДСТВО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ЛЕГКОВОЕ ТАКСИ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БЬЮТИ ИНДУСТРИЯ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ЛИЧНОЕ ПОДСОБНОЕ ХОЗЯЙСТВО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РЕМЕСЛЕННОЕ ДЕЛО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ФЛОРИСТИКА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ФОТОГРАФИЯ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предпринимательской деятельности в качестве дополнительного источника дохода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РАССАДЫ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 ЖИЛОГО ПОМЕЩЕНИЯ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FAC12A-2A80-EDFA-6B81-F7B64A43D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798" y="2315903"/>
            <a:ext cx="2895189" cy="197355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809869" y="6215919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833585" y="1342127"/>
            <a:ext cx="8498951" cy="701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АВТОМОБИЛЕЙ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(ВК, ОК);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сайта (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логотипа; </a:t>
            </a:r>
          </a:p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реклама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«Мой бизнес»: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- 5 % для самозанятых до 500 000 рублей; </a:t>
            </a:r>
          </a:p>
          <a:p>
            <a:pPr>
              <a:spcAft>
                <a:spcPts val="30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3,5 % для субъектов МСП до 5 000 000 рублей </a:t>
            </a:r>
          </a:p>
          <a:p>
            <a:pPr marL="377825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ПСН налоговая ставка 0% в первые 2 года после регистрации в качестве ИП)</a:t>
            </a:r>
          </a:p>
          <a:p>
            <a:pPr marL="377825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A8862D5-EEE9-4458-966D-855BAC383278}"/>
              </a:ext>
            </a:extLst>
          </p:cNvPr>
          <p:cNvSpPr/>
          <p:nvPr/>
        </p:nvSpPr>
        <p:spPr>
          <a:xfrm>
            <a:off x="4894687" y="1436269"/>
            <a:ext cx="3855562" cy="1316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339 000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год деятельности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75065865-CC44-404A-9A2D-014D8E5B4F68}"/>
              </a:ext>
            </a:extLst>
          </p:cNvPr>
          <p:cNvSpPr/>
          <p:nvPr/>
        </p:nvSpPr>
        <p:spPr>
          <a:xfrm>
            <a:off x="4381385" y="2097323"/>
            <a:ext cx="414779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F33AC3-2DB8-0972-E6D5-42F311678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2" r="9749"/>
          <a:stretch/>
        </p:blipFill>
        <p:spPr>
          <a:xfrm>
            <a:off x="8558693" y="2387985"/>
            <a:ext cx="2133120" cy="262057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333594" y="624099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874971" y="1248649"/>
            <a:ext cx="9059387" cy="737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ВЫРАЩИВАНИЕ ТЮЛЬПАНОВ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marR="0" lvl="0" indent="6286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социальные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сети (ВК, ОК);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6286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R="0" lvl="0" indent="6286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логотипа; </a:t>
            </a:r>
          </a:p>
          <a:p>
            <a:pPr marR="0" lvl="0" indent="6286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 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indent="628650">
              <a:spcAft>
                <a:spcPts val="600"/>
              </a:spcAft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0D28D25-0038-720C-916C-86828E5A7C27}"/>
              </a:ext>
            </a:extLst>
          </p:cNvPr>
          <p:cNvSpPr/>
          <p:nvPr/>
        </p:nvSpPr>
        <p:spPr>
          <a:xfrm>
            <a:off x="4875304" y="1524771"/>
            <a:ext cx="3762640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444 176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год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76C5A134-A8A9-EBFD-53D1-05B8248C8ACF}"/>
              </a:ext>
            </a:extLst>
          </p:cNvPr>
          <p:cNvSpPr/>
          <p:nvPr/>
        </p:nvSpPr>
        <p:spPr>
          <a:xfrm>
            <a:off x="4392753" y="1996702"/>
            <a:ext cx="414779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711587" y="1501120"/>
            <a:ext cx="8965119" cy="678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РЕПЕТИТОРСТВО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продвижение: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социальные сети (ВК, ОК);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создание сайта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лендинг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разработка логотипа;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реклама</a:t>
            </a:r>
            <a:endParaRPr lang="ru-RU" sz="16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 </a:t>
            </a:r>
          </a:p>
          <a:p>
            <a:pPr marL="320675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2 года после регистрации в качестве ИП)</a:t>
            </a:r>
          </a:p>
          <a:p>
            <a:pPr marL="320675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DCED3D-DA44-B170-7ADE-9F818EF27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44" r="94375">
                        <a14:foregroundMark x1="38750" y1="41250" x2="38750" y2="41250"/>
                        <a14:foregroundMark x1="43281" y1="42188" x2="43281" y2="41250"/>
                        <a14:foregroundMark x1="43906" y1="62969" x2="43906" y2="62969"/>
                        <a14:foregroundMark x1="35156" y1="65625" x2="35156" y2="65625"/>
                        <a14:foregroundMark x1="30156" y1="74531" x2="30156" y2="74531"/>
                        <a14:foregroundMark x1="8906" y1="80313" x2="8906" y2="80313"/>
                        <a14:foregroundMark x1="47813" y1="40938" x2="47813" y2="40938"/>
                        <a14:foregroundMark x1="54219" y1="21719" x2="54219" y2="21719"/>
                        <a14:foregroundMark x1="94531" y1="79688" x2="94531" y2="79688"/>
                        <a14:foregroundMark x1="4844" y1="82031" x2="4844" y2="82031"/>
                        <a14:backgroundMark x1="25313" y1="15625" x2="25313" y2="15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4252" y="2226527"/>
            <a:ext cx="3153706" cy="315370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34B18B0-1667-2989-1BF7-EB28A7DCFAA0}"/>
              </a:ext>
            </a:extLst>
          </p:cNvPr>
          <p:cNvSpPr/>
          <p:nvPr/>
        </p:nvSpPr>
        <p:spPr>
          <a:xfrm>
            <a:off x="4877619" y="1466582"/>
            <a:ext cx="3796210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272 176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353EB0A-8155-FC1C-A90B-B1A8C555F9EC}"/>
              </a:ext>
            </a:extLst>
          </p:cNvPr>
          <p:cNvSpPr/>
          <p:nvPr/>
        </p:nvSpPr>
        <p:spPr>
          <a:xfrm>
            <a:off x="4373888" y="2278304"/>
            <a:ext cx="403718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615E6D-2463-1ADB-A488-114ED9C9F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2" r="26175"/>
          <a:stretch/>
        </p:blipFill>
        <p:spPr>
          <a:xfrm>
            <a:off x="8759769" y="1719610"/>
            <a:ext cx="1880823" cy="353786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340780" y="5996119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941844" y="6253626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735062" y="1197777"/>
            <a:ext cx="9956751" cy="762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КОНДИТЕРСКОЕ ПРОИЗВОДСТВО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54292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tabLst>
                <a:tab pos="714375" algn="l"/>
              </a:tabLs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(ВК, ОК);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логотипа;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 и бизнес-миссии</a:t>
            </a:r>
          </a:p>
          <a:p>
            <a:pPr marL="342900" lvl="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ертификация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продукции и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(при регистрации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ИП)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 3,5 % для субъектов МСП до 5 000 000 рублей 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налоговая ставка 0% в первые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E2B22B5-24F5-C893-9E47-29B81BF3EDC2}"/>
              </a:ext>
            </a:extLst>
          </p:cNvPr>
          <p:cNvSpPr/>
          <p:nvPr/>
        </p:nvSpPr>
        <p:spPr>
          <a:xfrm>
            <a:off x="4917618" y="1572039"/>
            <a:ext cx="3902531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340 312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деятельности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97F77E6C-407B-2430-8A31-1D397E177A64}"/>
              </a:ext>
            </a:extLst>
          </p:cNvPr>
          <p:cNvSpPr/>
          <p:nvPr/>
        </p:nvSpPr>
        <p:spPr>
          <a:xfrm>
            <a:off x="4269127" y="1934352"/>
            <a:ext cx="49905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735062" y="1485993"/>
            <a:ext cx="6444978" cy="551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ЛЕГКОВОЕ ТАКСИ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2865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- социальные сети (ВК, ОК);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- создание сайта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- разработка логотипа;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- реклама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(при регистрации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>
              <a:lnSpc>
                <a:spcPct val="90000"/>
              </a:lnSpc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</a:t>
            </a:r>
          </a:p>
          <a:p>
            <a:pPr marL="34925">
              <a:lnSpc>
                <a:spcPct val="90000"/>
              </a:lnSpc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77825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2AFCDD-BC7A-1CDD-CC02-429DCCFF9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25" y="3373059"/>
            <a:ext cx="3280222" cy="2375427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FF018FB-82DF-2E44-5CFF-BFD6B9CBD678}"/>
              </a:ext>
            </a:extLst>
          </p:cNvPr>
          <p:cNvSpPr/>
          <p:nvPr/>
        </p:nvSpPr>
        <p:spPr>
          <a:xfrm>
            <a:off x="5238877" y="1580952"/>
            <a:ext cx="3882326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283 554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год деятельности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91CFB26-EEDE-D132-7359-DC3FB2E06BBA}"/>
              </a:ext>
            </a:extLst>
          </p:cNvPr>
          <p:cNvSpPr/>
          <p:nvPr/>
        </p:nvSpPr>
        <p:spPr>
          <a:xfrm>
            <a:off x="4443784" y="2236574"/>
            <a:ext cx="58070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351682" y="6133003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819903" y="1243156"/>
            <a:ext cx="9464740" cy="7840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БЬЮТИ ИНДУСТРИЯ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социальные сети (ВК, ОК);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tabLst>
                <a:tab pos="542925" algn="l"/>
              </a:tabLs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логотипа; </a:t>
            </a:r>
          </a:p>
          <a:p>
            <a:pPr lvl="0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 и бизнес-миссии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(при регистрации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>
              <a:tabLst>
                <a:tab pos="628650" algn="l"/>
              </a:tabLs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5 % для самозанятых до 500 000 рублей; </a:t>
            </a:r>
          </a:p>
          <a:p>
            <a:pPr marL="34925">
              <a:tabLst>
                <a:tab pos="714375" algn="l"/>
              </a:tabLs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или ПСН налоговая ставка 0% 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(земельные участки, помещения, движимое имущество по льготной арендной ставке на срок от 5 лет предоставляются органами местного самоуправления, при сохранении статуса предпринимателя)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BD0754-07B7-8DD0-65E2-8617D2A9B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67" b="95000" l="8333" r="90500">
                        <a14:foregroundMark x1="26500" y1="25167" x2="26500" y2="25167"/>
                        <a14:foregroundMark x1="31667" y1="24000" x2="31667" y2="24000"/>
                        <a14:foregroundMark x1="47000" y1="10667" x2="47000" y2="10667"/>
                        <a14:foregroundMark x1="70833" y1="24333" x2="70833" y2="24333"/>
                        <a14:foregroundMark x1="85667" y1="35333" x2="85667" y2="35333"/>
                        <a14:foregroundMark x1="76500" y1="28500" x2="76500" y2="28500"/>
                        <a14:foregroundMark x1="83667" y1="31167" x2="83667" y2="31167"/>
                        <a14:foregroundMark x1="63667" y1="19167" x2="63667" y2="19167"/>
                        <a14:foregroundMark x1="67667" y1="18333" x2="67667" y2="18333"/>
                        <a14:foregroundMark x1="66000" y1="16000" x2="66000" y2="16000"/>
                        <a14:foregroundMark x1="30167" y1="28000" x2="30167" y2="28000"/>
                        <a14:foregroundMark x1="33833" y1="20333" x2="33833" y2="20333"/>
                        <a14:foregroundMark x1="12833" y1="33667" x2="12833" y2="33667"/>
                        <a14:foregroundMark x1="14500" y1="49000" x2="14500" y2="49000"/>
                        <a14:foregroundMark x1="9167" y1="54167" x2="9167" y2="54167"/>
                        <a14:foregroundMark x1="15167" y1="67167" x2="15167" y2="67167"/>
                        <a14:foregroundMark x1="10333" y1="62333" x2="10333" y2="62333"/>
                        <a14:foregroundMark x1="18833" y1="78000" x2="18833" y2="78000"/>
                        <a14:foregroundMark x1="16000" y1="73167" x2="16000" y2="73167"/>
                        <a14:foregroundMark x1="24833" y1="27167" x2="24833" y2="27167"/>
                        <a14:foregroundMark x1="33833" y1="19500" x2="33833" y2="19500"/>
                        <a14:foregroundMark x1="29333" y1="81167" x2="29333" y2="81167"/>
                        <a14:foregroundMark x1="27667" y1="84833" x2="27667" y2="84833"/>
                        <a14:foregroundMark x1="21667" y1="84833" x2="21667" y2="84833"/>
                        <a14:foregroundMark x1="31000" y1="88000" x2="31000" y2="88000"/>
                        <a14:foregroundMark x1="26167" y1="83667" x2="26167" y2="83667"/>
                        <a14:foregroundMark x1="33000" y1="86500" x2="33000" y2="86500"/>
                        <a14:foregroundMark x1="15167" y1="37333" x2="15167" y2="37333"/>
                        <a14:foregroundMark x1="35333" y1="18833" x2="35333" y2="18833"/>
                        <a14:foregroundMark x1="33333" y1="18833" x2="33333" y2="18833"/>
                        <a14:foregroundMark x1="46667" y1="8333" x2="46667" y2="8333"/>
                        <a14:foregroundMark x1="35000" y1="13500" x2="35000" y2="13500"/>
                        <a14:foregroundMark x1="38167" y1="12333" x2="38167" y2="12333"/>
                        <a14:foregroundMark x1="44667" y1="9833" x2="44667" y2="9833"/>
                        <a14:foregroundMark x1="47833" y1="92833" x2="47833" y2="92833"/>
                        <a14:foregroundMark x1="43000" y1="93333" x2="43000" y2="93333"/>
                        <a14:foregroundMark x1="43000" y1="95000" x2="43000" y2="95000"/>
                        <a14:foregroundMark x1="90500" y1="52667" x2="90500" y2="52667"/>
                        <a14:foregroundMark x1="73667" y1="17500" x2="73667" y2="17500"/>
                        <a14:foregroundMark x1="65167" y1="14667" x2="65167" y2="14667"/>
                        <a14:foregroundMark x1="62333" y1="14000" x2="62333" y2="14000"/>
                        <a14:foregroundMark x1="39833" y1="11500" x2="39833" y2="11500"/>
                        <a14:foregroundMark x1="29333" y1="17167" x2="29333" y2="17167"/>
                        <a14:foregroundMark x1="9667" y1="81167" x2="9667" y2="81167"/>
                        <a14:foregroundMark x1="9667" y1="81167" x2="9667" y2="81167"/>
                        <a14:foregroundMark x1="12333" y1="79667" x2="12333" y2="79667"/>
                        <a14:foregroundMark x1="13667" y1="78333" x2="13667" y2="78333"/>
                        <a14:foregroundMark x1="12000" y1="79167" x2="12000" y2="79167"/>
                        <a14:foregroundMark x1="8333" y1="80000" x2="8333" y2="80000"/>
                        <a14:foregroundMark x1="9167" y1="81167" x2="9167" y2="81167"/>
                        <a14:foregroundMark x1="11667" y1="80833" x2="11667" y2="80833"/>
                        <a14:foregroundMark x1="10333" y1="80833" x2="10333" y2="80833"/>
                        <a14:foregroundMark x1="77333" y1="27667" x2="77333" y2="27667"/>
                        <a14:foregroundMark x1="53500" y1="9833" x2="53500" y2="9833"/>
                        <a14:foregroundMark x1="42667" y1="9833" x2="42667" y2="9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7615" y="2262396"/>
            <a:ext cx="2593272" cy="2593272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058A0F3-D8A0-6183-A008-2A197AF2C87A}"/>
              </a:ext>
            </a:extLst>
          </p:cNvPr>
          <p:cNvSpPr/>
          <p:nvPr/>
        </p:nvSpPr>
        <p:spPr>
          <a:xfrm>
            <a:off x="4428561" y="1956408"/>
            <a:ext cx="49905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D2BFE61-E415-7D8A-CB07-BADCB21597D4}"/>
              </a:ext>
            </a:extLst>
          </p:cNvPr>
          <p:cNvSpPr/>
          <p:nvPr/>
        </p:nvSpPr>
        <p:spPr>
          <a:xfrm>
            <a:off x="5096539" y="1416357"/>
            <a:ext cx="3180195" cy="1545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</a:t>
            </a:r>
          </a:p>
          <a:p>
            <a:pPr marL="180975" indent="-180975"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092 000 руб.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год деятельности</a:t>
            </a:r>
          </a:p>
          <a:p>
            <a:endParaRPr lang="ru-RU" sz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D1576E-A948-EA17-D71B-89AF24D0E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909" y="2952158"/>
            <a:ext cx="2762324" cy="276232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079071" y="6067015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376500"/>
            <a:ext cx="8085088" cy="101924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«КОРОБОЧНЫЕ РЕШЕНИЯ» ДЛЯ ЛИЦ, ЗАКЛЮЧИВШИХ СОЦИАЛЬНЫЙ КОНТРАКТ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967072-E7FD-4708-AB9C-E646583E9D5F}"/>
              </a:ext>
            </a:extLst>
          </p:cNvPr>
          <p:cNvSpPr/>
          <p:nvPr/>
        </p:nvSpPr>
        <p:spPr>
          <a:xfrm>
            <a:off x="1645959" y="7183175"/>
            <a:ext cx="7096377" cy="14766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698BA-174C-432E-BF32-AF6FB8D90D4A}"/>
              </a:ext>
            </a:extLst>
          </p:cNvPr>
          <p:cNvSpPr/>
          <p:nvPr/>
        </p:nvSpPr>
        <p:spPr>
          <a:xfrm>
            <a:off x="8889476" y="322581"/>
            <a:ext cx="1621411" cy="56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B4138856-3076-417A-AA6D-050A853000D5}"/>
              </a:ext>
            </a:extLst>
          </p:cNvPr>
          <p:cNvSpPr/>
          <p:nvPr/>
        </p:nvSpPr>
        <p:spPr>
          <a:xfrm rot="18477485">
            <a:off x="-2734455" y="620649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934358" y="-451771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9A93B-12E9-2FAD-B782-91E46FC1D1C4}"/>
              </a:ext>
            </a:extLst>
          </p:cNvPr>
          <p:cNvSpPr txBox="1"/>
          <p:nvPr/>
        </p:nvSpPr>
        <p:spPr>
          <a:xfrm>
            <a:off x="679534" y="1264857"/>
            <a:ext cx="9642817" cy="777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ЛИЧНОЕ ПОДСОБНОЕ ХОЗЯЙСТВО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бизнес-план (готовый проект)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продвижение: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социальные сети (ВК, ОК);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сайта (</a:t>
            </a: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лендинг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логотипа; 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-ярмарочные мероприятия</a:t>
            </a: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сертификация продукции (при регистрации ИП)</a:t>
            </a:r>
            <a:endParaRPr lang="ru-RU" sz="1600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 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 регистрации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в центре «Мой бизнес»: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- 5 % для самозанятых до 500 000 рублей; </a:t>
            </a:r>
          </a:p>
          <a:p>
            <a:pPr marL="34925"/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b="1" dirty="0" smtClean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3,5 % для субъектов МСП до 5 000 000 рублей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 (при применении УСН налоговая ставка 0% </a:t>
            </a:r>
            <a:b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2 года после регистрации в качестве ИП)</a:t>
            </a:r>
          </a:p>
          <a:p>
            <a:pPr marL="377825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в виде субсидии на возмещение понесенных затрат при осуществлении предпринимательской деятельности (по окончании действия социального контракта в рамках муниципальных программ развития МСП при сохранении статуса предпринимателя)</a:t>
            </a:r>
          </a:p>
          <a:p>
            <a:pPr indent="628650">
              <a:spcAft>
                <a:spcPts val="600"/>
              </a:spcAf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2F817DA-B482-4120-169B-1F4C6D10D038}"/>
              </a:ext>
            </a:extLst>
          </p:cNvPr>
          <p:cNvSpPr/>
          <p:nvPr/>
        </p:nvSpPr>
        <p:spPr>
          <a:xfrm>
            <a:off x="5545868" y="1395740"/>
            <a:ext cx="3890363" cy="142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конкурентные преимущества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сметы затрат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бизнеса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налогов и сборов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чистой прибыли до 158 000 руб.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год деятельности</a:t>
            </a:r>
          </a:p>
          <a:p>
            <a:pPr marL="171450" indent="-171450">
              <a:buFont typeface="Arial" panose="020B0604020202020204" pitchFamily="34" charset="0"/>
              <a:buChar char="−"/>
            </a:pPr>
            <a:endParaRPr lang="ru-RU" sz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DEC56CE7-E17F-B6C7-6CDF-6E859BAB5916}"/>
              </a:ext>
            </a:extLst>
          </p:cNvPr>
          <p:cNvSpPr/>
          <p:nvPr/>
        </p:nvSpPr>
        <p:spPr>
          <a:xfrm>
            <a:off x="4646893" y="2061243"/>
            <a:ext cx="499053" cy="2419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12766</TotalTime>
  <Words>1472</Words>
  <Application>Microsoft Office PowerPoint</Application>
  <PresentationFormat>Произвольный</PresentationFormat>
  <Paragraphs>328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Roboto Black</vt:lpstr>
      <vt:lpstr>Times New Roman</vt:lpstr>
      <vt:lpstr>Wingdings</vt:lpstr>
      <vt:lpstr>Тема Office</vt:lpstr>
      <vt:lpstr>Презентация PowerPoint</vt:lpstr>
      <vt:lpstr>ПЕРЕЧЕНЬ «КОРОБОЧНЫХ РЕШЕНИЙ»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«КОРОБОЧНЫЕ РЕШЕНИЯ» ДЛЯ ЛИЦ, ЗАКЛЮЧИВШИХ СОЦИАЛЬНЫЙ КОНТРАКТ</vt:lpstr>
      <vt:lpstr>ПОЛУЧИТЬ ГОТОВЫЕ «КОРОБОЧНЫЕ РЕШЕНИЯ», ВКЛЮЧАЯ ТИПОВОЙ БИЗНЕС-ПЛАН  И КОНСУЛЬТАЦИЮ ПО МЕРАМ ПОДДЕРЖКИ, МОЖНО В ЦЕНТРЕ «МОЙ БИЗНЕС»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User</cp:lastModifiedBy>
  <cp:revision>821</cp:revision>
  <cp:lastPrinted>2022-06-22T06:22:15Z</cp:lastPrinted>
  <dcterms:created xsi:type="dcterms:W3CDTF">2019-04-26T08:56:54Z</dcterms:created>
  <dcterms:modified xsi:type="dcterms:W3CDTF">2022-06-22T10:56:56Z</dcterms:modified>
</cp:coreProperties>
</file>