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0" r:id="rId3"/>
    <p:sldId id="269" r:id="rId4"/>
    <p:sldId id="271" r:id="rId5"/>
    <p:sldId id="276" r:id="rId6"/>
    <p:sldId id="264" r:id="rId7"/>
    <p:sldId id="274" r:id="rId8"/>
    <p:sldId id="273" r:id="rId9"/>
    <p:sldId id="260" r:id="rId10"/>
    <p:sldId id="275" r:id="rId11"/>
    <p:sldId id="265" r:id="rId12"/>
    <p:sldId id="272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olienko\&#1056;&#1072;&#1073;&#1086;&#1095;&#1080;&#1081;%20&#1089;&#1090;&#1086;&#1083;\&#1074;%20&#1076;&#1086;&#1082;&#1083;&#1072;&#1076;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olienko\&#1056;&#1072;&#1073;&#1086;&#1095;&#1080;&#1081;%20&#1089;&#1090;&#1086;&#1083;\&#1074;%20&#1076;&#1086;&#1082;&#1083;&#1072;&#1076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olienko\&#1056;&#1072;&#1073;&#1086;&#1095;&#1080;&#1081;%20&#1089;&#1090;&#1086;&#1083;\&#1074;%20&#1076;&#1086;&#1082;&#1083;&#1072;&#1076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olienko\&#1056;&#1072;&#1073;&#1086;&#1095;&#1080;&#1081;%20&#1089;&#1090;&#1086;&#1083;\&#1074;%20&#1076;&#1086;&#1082;&#1083;&#1072;&#1076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olienko\&#1056;&#1072;&#1073;&#1086;&#1095;&#1080;&#1081;%20&#1089;&#1090;&#1086;&#1083;\&#1074;%20&#1076;&#1086;&#1082;&#1083;&#1072;&#1076;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4;%20&#1076;&#1086;&#1082;&#1083;&#1072;&#1076;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0;&#1090;&#1086;&#107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Правонарушения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правонарушений</c:v>
                </c:pt>
              </c:strCache>
            </c:strRef>
          </c:tx>
          <c:invertIfNegative val="0"/>
          <c:cat>
            <c:numRef>
              <c:f>Лист1!$B$1:$D$1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188</c:v>
                </c:pt>
                <c:pt idx="1">
                  <c:v>228</c:v>
                </c:pt>
                <c:pt idx="2">
                  <c:v>214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лиц</c:v>
                </c:pt>
              </c:strCache>
            </c:strRef>
          </c:tx>
          <c:invertIfNegative val="0"/>
          <c:cat>
            <c:numRef>
              <c:f>Лист1!$B$1:$D$1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132</c:v>
                </c:pt>
                <c:pt idx="1">
                  <c:v>203</c:v>
                </c:pt>
                <c:pt idx="2">
                  <c:v>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3872"/>
        <c:axId val="1345408"/>
        <c:axId val="0"/>
      </c:bar3DChart>
      <c:catAx>
        <c:axId val="134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5408"/>
        <c:crosses val="autoZero"/>
        <c:auto val="1"/>
        <c:lblAlgn val="ctr"/>
        <c:lblOffset val="100"/>
        <c:noMultiLvlLbl val="0"/>
      </c:catAx>
      <c:valAx>
        <c:axId val="1345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438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Макросоциум</a:t>
            </a:r>
          </a:p>
        </c:rich>
      </c:tx>
      <c:layout>
        <c:manualLayout>
          <c:xMode val="edge"/>
          <c:yMode val="edge"/>
          <c:x val="0.2398738981726109"/>
          <c:y val="5.1413985063678294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803224049786779E-2"/>
          <c:y val="0.20277299975610696"/>
          <c:w val="0.54449915401021021"/>
          <c:h val="0.583488039613365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Лист5!$A$3</c:f>
              <c:strCache>
                <c:ptCount val="1"/>
                <c:pt idx="0">
                  <c:v>Дети с высоким уровнем риска</c:v>
                </c:pt>
              </c:strCache>
            </c:strRef>
          </c:tx>
          <c:invertIfNegative val="0"/>
          <c:cat>
            <c:multiLvlStrRef>
              <c:f>Лист5!$B$1:$F$2</c:f>
              <c:multiLvlStrCache>
                <c:ptCount val="5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</c:lvl>
                <c:lvl>
                  <c:pt idx="0">
                    <c:v>13 лет</c:v>
                  </c:pt>
                  <c:pt idx="1">
                    <c:v>14 лет</c:v>
                  </c:pt>
                  <c:pt idx="2">
                    <c:v>15 лет</c:v>
                  </c:pt>
                  <c:pt idx="3">
                    <c:v>16 лет</c:v>
                  </c:pt>
                  <c:pt idx="4">
                    <c:v>17 и старше</c:v>
                  </c:pt>
                </c:lvl>
              </c:multiLvlStrCache>
            </c:multiLvlStrRef>
          </c:cat>
          <c:val>
            <c:numRef>
              <c:f>Лист5!$B$3:$F$3</c:f>
              <c:numCache>
                <c:formatCode>0.0</c:formatCode>
                <c:ptCount val="5"/>
                <c:pt idx="0">
                  <c:v>1.6</c:v>
                </c:pt>
                <c:pt idx="1">
                  <c:v>1.5</c:v>
                </c:pt>
                <c:pt idx="2">
                  <c:v>2.5</c:v>
                </c:pt>
                <c:pt idx="3">
                  <c:v>4.3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Лист5!$A$4</c:f>
              <c:strCache>
                <c:ptCount val="1"/>
                <c:pt idx="0">
                  <c:v>Дети со средним уровнем риска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  <a:contourClr>
                <a:srgbClr val="000000"/>
              </a:contourClr>
            </a:sp3d>
          </c:spPr>
          <c:invertIfNegative val="0"/>
          <c:cat>
            <c:multiLvlStrRef>
              <c:f>Лист5!$B$1:$F$2</c:f>
              <c:multiLvlStrCache>
                <c:ptCount val="5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</c:lvl>
                <c:lvl>
                  <c:pt idx="0">
                    <c:v>13 лет</c:v>
                  </c:pt>
                  <c:pt idx="1">
                    <c:v>14 лет</c:v>
                  </c:pt>
                  <c:pt idx="2">
                    <c:v>15 лет</c:v>
                  </c:pt>
                  <c:pt idx="3">
                    <c:v>16 лет</c:v>
                  </c:pt>
                  <c:pt idx="4">
                    <c:v>17 и старше</c:v>
                  </c:pt>
                </c:lvl>
              </c:multiLvlStrCache>
            </c:multiLvlStrRef>
          </c:cat>
          <c:val>
            <c:numRef>
              <c:f>Лист5!$B$4:$F$4</c:f>
              <c:numCache>
                <c:formatCode>0.0</c:formatCode>
                <c:ptCount val="5"/>
                <c:pt idx="0">
                  <c:v>20.8</c:v>
                </c:pt>
                <c:pt idx="1">
                  <c:v>36.200000000000003</c:v>
                </c:pt>
                <c:pt idx="2">
                  <c:v>45.7</c:v>
                </c:pt>
                <c:pt idx="3">
                  <c:v>47.5</c:v>
                </c:pt>
                <c:pt idx="4">
                  <c:v>53.1</c:v>
                </c:pt>
              </c:numCache>
            </c:numRef>
          </c:val>
        </c:ser>
        <c:ser>
          <c:idx val="2"/>
          <c:order val="2"/>
          <c:tx>
            <c:strRef>
              <c:f>Лист5!$A$5</c:f>
              <c:strCache>
                <c:ptCount val="1"/>
                <c:pt idx="0">
                  <c:v>Дети с низким уровнем риска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  <a:contourClr>
                <a:srgbClr val="000000"/>
              </a:contourClr>
            </a:sp3d>
          </c:spPr>
          <c:invertIfNegative val="0"/>
          <c:cat>
            <c:multiLvlStrRef>
              <c:f>Лист5!$B$1:$F$2</c:f>
              <c:multiLvlStrCache>
                <c:ptCount val="5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</c:lvl>
                <c:lvl>
                  <c:pt idx="0">
                    <c:v>13 лет</c:v>
                  </c:pt>
                  <c:pt idx="1">
                    <c:v>14 лет</c:v>
                  </c:pt>
                  <c:pt idx="2">
                    <c:v>15 лет</c:v>
                  </c:pt>
                  <c:pt idx="3">
                    <c:v>16 лет</c:v>
                  </c:pt>
                  <c:pt idx="4">
                    <c:v>17 и старше</c:v>
                  </c:pt>
                </c:lvl>
              </c:multiLvlStrCache>
            </c:multiLvlStrRef>
          </c:cat>
          <c:val>
            <c:numRef>
              <c:f>Лист5!$B$5:$F$5</c:f>
              <c:numCache>
                <c:formatCode>0.0</c:formatCode>
                <c:ptCount val="5"/>
                <c:pt idx="0">
                  <c:v>73.5</c:v>
                </c:pt>
                <c:pt idx="1">
                  <c:v>60.7</c:v>
                </c:pt>
                <c:pt idx="2">
                  <c:v>50.5</c:v>
                </c:pt>
                <c:pt idx="3">
                  <c:v>46.8</c:v>
                </c:pt>
                <c:pt idx="4">
                  <c:v>39.800000000000004</c:v>
                </c:pt>
              </c:numCache>
            </c:numRef>
          </c:val>
        </c:ser>
        <c:ser>
          <c:idx val="3"/>
          <c:order val="3"/>
          <c:tx>
            <c:strRef>
              <c:f>Лист5!$A$6</c:f>
              <c:strCache>
                <c:ptCount val="1"/>
                <c:pt idx="0">
                  <c:v>Дети без рисков</c:v>
                </c:pt>
              </c:strCache>
            </c:strRef>
          </c:tx>
          <c:invertIfNegative val="0"/>
          <c:cat>
            <c:multiLvlStrRef>
              <c:f>Лист5!$B$1:$F$2</c:f>
              <c:multiLvlStrCache>
                <c:ptCount val="5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</c:lvl>
                <c:lvl>
                  <c:pt idx="0">
                    <c:v>13 лет</c:v>
                  </c:pt>
                  <c:pt idx="1">
                    <c:v>14 лет</c:v>
                  </c:pt>
                  <c:pt idx="2">
                    <c:v>15 лет</c:v>
                  </c:pt>
                  <c:pt idx="3">
                    <c:v>16 лет</c:v>
                  </c:pt>
                  <c:pt idx="4">
                    <c:v>17 и старше</c:v>
                  </c:pt>
                </c:lvl>
              </c:multiLvlStrCache>
            </c:multiLvlStrRef>
          </c:cat>
          <c:val>
            <c:numRef>
              <c:f>Лист5!$B$6:$F$6</c:f>
              <c:numCache>
                <c:formatCode>0.0</c:formatCode>
                <c:ptCount val="5"/>
                <c:pt idx="0">
                  <c:v>4.2</c:v>
                </c:pt>
                <c:pt idx="1">
                  <c:v>1.7</c:v>
                </c:pt>
                <c:pt idx="2">
                  <c:v>1.3</c:v>
                </c:pt>
                <c:pt idx="3">
                  <c:v>1.4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806080"/>
        <c:axId val="61807616"/>
        <c:axId val="0"/>
      </c:bar3DChart>
      <c:catAx>
        <c:axId val="6180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807616"/>
        <c:crosses val="autoZero"/>
        <c:auto val="1"/>
        <c:lblAlgn val="ctr"/>
        <c:lblOffset val="100"/>
        <c:noMultiLvlLbl val="0"/>
      </c:catAx>
      <c:valAx>
        <c:axId val="6180761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61806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Школа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Лист6!$A$3</c:f>
              <c:strCache>
                <c:ptCount val="1"/>
                <c:pt idx="0">
                  <c:v>Дети с высоким уровнем риска</c:v>
                </c:pt>
              </c:strCache>
            </c:strRef>
          </c:tx>
          <c:invertIfNegative val="0"/>
          <c:cat>
            <c:multiLvlStrRef>
              <c:f>Лист6!$B$1:$F$2</c:f>
              <c:multiLvlStrCache>
                <c:ptCount val="5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</c:lvl>
                <c:lvl>
                  <c:pt idx="0">
                    <c:v>13 лет</c:v>
                  </c:pt>
                  <c:pt idx="1">
                    <c:v>14 лет</c:v>
                  </c:pt>
                  <c:pt idx="2">
                    <c:v>15 лет</c:v>
                  </c:pt>
                  <c:pt idx="3">
                    <c:v>16 лет</c:v>
                  </c:pt>
                  <c:pt idx="4">
                    <c:v>17 и старше</c:v>
                  </c:pt>
                </c:lvl>
              </c:multiLvlStrCache>
            </c:multiLvlStrRef>
          </c:cat>
          <c:val>
            <c:numRef>
              <c:f>Лист6!$B$3:$F$3</c:f>
              <c:numCache>
                <c:formatCode>0.0</c:formatCode>
                <c:ptCount val="5"/>
                <c:pt idx="0">
                  <c:v>0.30000000000000016</c:v>
                </c:pt>
                <c:pt idx="1">
                  <c:v>0.5</c:v>
                </c:pt>
                <c:pt idx="2">
                  <c:v>1.2</c:v>
                </c:pt>
                <c:pt idx="3">
                  <c:v>0.2</c:v>
                </c:pt>
                <c:pt idx="4">
                  <c:v>0.30000000000000016</c:v>
                </c:pt>
              </c:numCache>
            </c:numRef>
          </c:val>
        </c:ser>
        <c:ser>
          <c:idx val="1"/>
          <c:order val="1"/>
          <c:tx>
            <c:strRef>
              <c:f>Лист6!$A$4</c:f>
              <c:strCache>
                <c:ptCount val="1"/>
                <c:pt idx="0">
                  <c:v>Дети со средним уровнем риска</c:v>
                </c:pt>
              </c:strCache>
            </c:strRef>
          </c:tx>
          <c:invertIfNegative val="0"/>
          <c:cat>
            <c:multiLvlStrRef>
              <c:f>Лист6!$B$1:$F$2</c:f>
              <c:multiLvlStrCache>
                <c:ptCount val="5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</c:lvl>
                <c:lvl>
                  <c:pt idx="0">
                    <c:v>13 лет</c:v>
                  </c:pt>
                  <c:pt idx="1">
                    <c:v>14 лет</c:v>
                  </c:pt>
                  <c:pt idx="2">
                    <c:v>15 лет</c:v>
                  </c:pt>
                  <c:pt idx="3">
                    <c:v>16 лет</c:v>
                  </c:pt>
                  <c:pt idx="4">
                    <c:v>17 и старше</c:v>
                  </c:pt>
                </c:lvl>
              </c:multiLvlStrCache>
            </c:multiLvlStrRef>
          </c:cat>
          <c:val>
            <c:numRef>
              <c:f>Лист6!$B$4:$F$4</c:f>
              <c:numCache>
                <c:formatCode>0.0</c:formatCode>
                <c:ptCount val="5"/>
                <c:pt idx="0">
                  <c:v>21.3</c:v>
                </c:pt>
                <c:pt idx="1">
                  <c:v>28.7</c:v>
                </c:pt>
                <c:pt idx="2">
                  <c:v>28.9</c:v>
                </c:pt>
                <c:pt idx="3">
                  <c:v>30.1</c:v>
                </c:pt>
                <c:pt idx="4">
                  <c:v>31.7</c:v>
                </c:pt>
              </c:numCache>
            </c:numRef>
          </c:val>
        </c:ser>
        <c:ser>
          <c:idx val="2"/>
          <c:order val="2"/>
          <c:tx>
            <c:strRef>
              <c:f>Лист6!$A$5</c:f>
              <c:strCache>
                <c:ptCount val="1"/>
                <c:pt idx="0">
                  <c:v>Дети с низким уровнем риска</c:v>
                </c:pt>
              </c:strCache>
            </c:strRef>
          </c:tx>
          <c:invertIfNegative val="0"/>
          <c:cat>
            <c:multiLvlStrRef>
              <c:f>Лист6!$B$1:$F$2</c:f>
              <c:multiLvlStrCache>
                <c:ptCount val="5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</c:lvl>
                <c:lvl>
                  <c:pt idx="0">
                    <c:v>13 лет</c:v>
                  </c:pt>
                  <c:pt idx="1">
                    <c:v>14 лет</c:v>
                  </c:pt>
                  <c:pt idx="2">
                    <c:v>15 лет</c:v>
                  </c:pt>
                  <c:pt idx="3">
                    <c:v>16 лет</c:v>
                  </c:pt>
                  <c:pt idx="4">
                    <c:v>17 и старше</c:v>
                  </c:pt>
                </c:lvl>
              </c:multiLvlStrCache>
            </c:multiLvlStrRef>
          </c:cat>
          <c:val>
            <c:numRef>
              <c:f>Лист6!$B$5:$F$5</c:f>
              <c:numCache>
                <c:formatCode>0.0</c:formatCode>
                <c:ptCount val="5"/>
                <c:pt idx="0">
                  <c:v>66.8</c:v>
                </c:pt>
                <c:pt idx="1">
                  <c:v>64.2</c:v>
                </c:pt>
                <c:pt idx="2">
                  <c:v>65</c:v>
                </c:pt>
                <c:pt idx="3">
                  <c:v>62.5</c:v>
                </c:pt>
                <c:pt idx="4">
                  <c:v>62.8</c:v>
                </c:pt>
              </c:numCache>
            </c:numRef>
          </c:val>
        </c:ser>
        <c:ser>
          <c:idx val="3"/>
          <c:order val="3"/>
          <c:tx>
            <c:strRef>
              <c:f>Лист6!$A$6</c:f>
              <c:strCache>
                <c:ptCount val="1"/>
                <c:pt idx="0">
                  <c:v>Дети без рисков</c:v>
                </c:pt>
              </c:strCache>
            </c:strRef>
          </c:tx>
          <c:invertIfNegative val="0"/>
          <c:cat>
            <c:multiLvlStrRef>
              <c:f>Лист6!$B$1:$F$2</c:f>
              <c:multiLvlStrCache>
                <c:ptCount val="5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</c:lvl>
                <c:lvl>
                  <c:pt idx="0">
                    <c:v>13 лет</c:v>
                  </c:pt>
                  <c:pt idx="1">
                    <c:v>14 лет</c:v>
                  </c:pt>
                  <c:pt idx="2">
                    <c:v>15 лет</c:v>
                  </c:pt>
                  <c:pt idx="3">
                    <c:v>16 лет</c:v>
                  </c:pt>
                  <c:pt idx="4">
                    <c:v>17 и старше</c:v>
                  </c:pt>
                </c:lvl>
              </c:multiLvlStrCache>
            </c:multiLvlStrRef>
          </c:cat>
          <c:val>
            <c:numRef>
              <c:f>Лист6!$B$6:$F$6</c:f>
              <c:numCache>
                <c:formatCode>0.0</c:formatCode>
                <c:ptCount val="5"/>
                <c:pt idx="0">
                  <c:v>11.7</c:v>
                </c:pt>
                <c:pt idx="1">
                  <c:v>6.4</c:v>
                </c:pt>
                <c:pt idx="2">
                  <c:v>5</c:v>
                </c:pt>
                <c:pt idx="3">
                  <c:v>7.1</c:v>
                </c:pt>
                <c:pt idx="4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321600"/>
        <c:axId val="63323136"/>
        <c:axId val="0"/>
      </c:bar3DChart>
      <c:catAx>
        <c:axId val="6332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323136"/>
        <c:crosses val="autoZero"/>
        <c:auto val="1"/>
        <c:lblAlgn val="ctr"/>
        <c:lblOffset val="100"/>
        <c:noMultiLvlLbl val="0"/>
      </c:catAx>
      <c:valAx>
        <c:axId val="6332313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63321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Общественно</a:t>
            </a:r>
            <a:r>
              <a:rPr lang="ru-RU" baseline="0">
                <a:latin typeface="Times New Roman" pitchFamily="18" charset="0"/>
                <a:cs typeface="Times New Roman" pitchFamily="18" charset="0"/>
              </a:rPr>
              <a:t> опасные деяния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ООД</c:v>
                </c:pt>
              </c:strCache>
            </c:strRef>
          </c:tx>
          <c:invertIfNegative val="0"/>
          <c:cat>
            <c:numRef>
              <c:f>Лист2!$B$1:$D$1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Лист2!$B$2:$D$2</c:f>
              <c:numCache>
                <c:formatCode>General</c:formatCode>
                <c:ptCount val="3"/>
                <c:pt idx="0">
                  <c:v>46</c:v>
                </c:pt>
                <c:pt idx="1">
                  <c:v>27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лиц</c:v>
                </c:pt>
              </c:strCache>
            </c:strRef>
          </c:tx>
          <c:invertIfNegative val="0"/>
          <c:cat>
            <c:numRef>
              <c:f>Лист2!$B$1:$D$1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Лист2!$B$3:$D$3</c:f>
              <c:numCache>
                <c:formatCode>General</c:formatCode>
                <c:ptCount val="3"/>
                <c:pt idx="0">
                  <c:v>36</c:v>
                </c:pt>
                <c:pt idx="1">
                  <c:v>31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4752"/>
        <c:axId val="1356544"/>
        <c:axId val="0"/>
      </c:bar3DChart>
      <c:catAx>
        <c:axId val="13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56544"/>
        <c:crosses val="autoZero"/>
        <c:auto val="1"/>
        <c:lblAlgn val="ctr"/>
        <c:lblOffset val="100"/>
        <c:noMultiLvlLbl val="0"/>
      </c:catAx>
      <c:valAx>
        <c:axId val="1356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54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Преступления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преступления</c:v>
                </c:pt>
              </c:strCache>
            </c:strRef>
          </c:tx>
          <c:invertIfNegative val="0"/>
          <c:cat>
            <c:numRef>
              <c:f>Лист3!$B$1:$D$1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Лист3!$B$2:$D$2</c:f>
              <c:numCache>
                <c:formatCode>General</c:formatCode>
                <c:ptCount val="3"/>
                <c:pt idx="0">
                  <c:v>12</c:v>
                </c:pt>
                <c:pt idx="1">
                  <c:v>14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лиц</c:v>
                </c:pt>
              </c:strCache>
            </c:strRef>
          </c:tx>
          <c:invertIfNegative val="0"/>
          <c:cat>
            <c:numRef>
              <c:f>Лист3!$B$1:$D$1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Лист3!$B$3:$D$3</c:f>
              <c:numCache>
                <c:formatCode>General</c:formatCode>
                <c:ptCount val="3"/>
                <c:pt idx="0">
                  <c:v>8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5888"/>
        <c:axId val="1367424"/>
        <c:axId val="0"/>
      </c:bar3DChart>
      <c:catAx>
        <c:axId val="136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7424"/>
        <c:crosses val="autoZero"/>
        <c:auto val="1"/>
        <c:lblAlgn val="ctr"/>
        <c:lblOffset val="100"/>
        <c:noMultiLvlLbl val="0"/>
      </c:catAx>
      <c:valAx>
        <c:axId val="1367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658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Характер правонарушений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156596476622508E-2"/>
          <c:y val="0.10824323958908764"/>
          <c:w val="0.72415463132440094"/>
          <c:h val="0.82382804986256153"/>
        </c:manualLayout>
      </c:layout>
      <c:pie3DChart>
        <c:varyColors val="1"/>
        <c:ser>
          <c:idx val="0"/>
          <c:order val="0"/>
          <c:tx>
            <c:strRef>
              <c:f>Лист4!$A$2</c:f>
              <c:strCache>
                <c:ptCount val="1"/>
                <c:pt idx="0">
                  <c:v>правонарушений</c:v>
                </c:pt>
              </c:strCache>
            </c:strRef>
          </c:tx>
          <c:dPt>
            <c:idx val="0"/>
            <c:bubble3D val="0"/>
            <c:explosion val="4"/>
          </c:dPt>
          <c:dPt>
            <c:idx val="1"/>
            <c:bubble3D val="0"/>
            <c:explosion val="8"/>
          </c:dPt>
          <c:dLbls>
            <c:dLbl>
              <c:idx val="0"/>
              <c:layout>
                <c:manualLayout>
                  <c:x val="-0.10073720472440961"/>
                  <c:y val="-0.147818241469816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2166447944007E-2"/>
                  <c:y val="7.016258384368653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615382473884076E-3"/>
                  <c:y val="-0.254961164850043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486422440230589E-2"/>
                  <c:y val="-1.861354634710641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Лист4!$B$1:$E$1</c:f>
              <c:strCache>
                <c:ptCount val="4"/>
                <c:pt idx="0">
                  <c:v>ПДД</c:v>
                </c:pt>
                <c:pt idx="1">
                  <c:v>20.22,20.21</c:v>
                </c:pt>
                <c:pt idx="2">
                  <c:v>6.1.1.</c:v>
                </c:pt>
                <c:pt idx="3">
                  <c:v>  7.27</c:v>
                </c:pt>
              </c:strCache>
            </c:strRef>
          </c:cat>
          <c:val>
            <c:numRef>
              <c:f>Лист4!$B$2:$E$2</c:f>
              <c:numCache>
                <c:formatCode>0.00%</c:formatCode>
                <c:ptCount val="4"/>
                <c:pt idx="0">
                  <c:v>0.47600000000000031</c:v>
                </c:pt>
                <c:pt idx="1">
                  <c:v>0.16800000000000001</c:v>
                </c:pt>
                <c:pt idx="2">
                  <c:v>0.18700000000000028</c:v>
                </c:pt>
                <c:pt idx="3">
                  <c:v>0.17300000000000001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771547368921015"/>
          <c:y val="0.30432791696171335"/>
          <c:w val="0.17980587675614071"/>
          <c:h val="0.55248595143778068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Характер</a:t>
            </a:r>
            <a:r>
              <a:rPr lang="ru-RU" baseline="0"/>
              <a:t> правонарушений по ОУ</a:t>
            </a:r>
            <a:endParaRPr lang="ru-RU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Лист5!$B$1</c:f>
              <c:strCache>
                <c:ptCount val="1"/>
                <c:pt idx="0">
                  <c:v>ПДД</c:v>
                </c:pt>
              </c:strCache>
            </c:strRef>
          </c:tx>
          <c:invertIfNegative val="0"/>
          <c:cat>
            <c:numRef>
              <c:f>Лист5!$A$2:$A$10</c:f>
              <c:numCache>
                <c:formatCode>General</c:formatCode>
                <c:ptCount val="9"/>
                <c:pt idx="0">
                  <c:v>161</c:v>
                </c:pt>
                <c:pt idx="1">
                  <c:v>163</c:v>
                </c:pt>
                <c:pt idx="2">
                  <c:v>164</c:v>
                </c:pt>
                <c:pt idx="3">
                  <c:v>167</c:v>
                </c:pt>
                <c:pt idx="4">
                  <c:v>169</c:v>
                </c:pt>
                <c:pt idx="5">
                  <c:v>172</c:v>
                </c:pt>
                <c:pt idx="6">
                  <c:v>174</c:v>
                </c:pt>
                <c:pt idx="7">
                  <c:v>175</c:v>
                </c:pt>
                <c:pt idx="8">
                  <c:v>176</c:v>
                </c:pt>
              </c:numCache>
            </c:numRef>
          </c:cat>
          <c:val>
            <c:numRef>
              <c:f>Лист5!$B$2:$B$10</c:f>
              <c:numCache>
                <c:formatCode>General</c:formatCode>
                <c:ptCount val="9"/>
                <c:pt idx="0">
                  <c:v>8</c:v>
                </c:pt>
                <c:pt idx="1">
                  <c:v>11</c:v>
                </c:pt>
                <c:pt idx="2">
                  <c:v>6</c:v>
                </c:pt>
                <c:pt idx="3">
                  <c:v>9</c:v>
                </c:pt>
                <c:pt idx="4">
                  <c:v>18</c:v>
                </c:pt>
                <c:pt idx="5">
                  <c:v>13</c:v>
                </c:pt>
                <c:pt idx="6">
                  <c:v>10</c:v>
                </c:pt>
                <c:pt idx="7">
                  <c:v>14</c:v>
                </c:pt>
                <c:pt idx="8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Лист5!$C$1</c:f>
              <c:strCache>
                <c:ptCount val="1"/>
                <c:pt idx="0">
                  <c:v>20.21,20,22</c:v>
                </c:pt>
              </c:strCache>
            </c:strRef>
          </c:tx>
          <c:invertIfNegative val="0"/>
          <c:cat>
            <c:numRef>
              <c:f>Лист5!$A$2:$A$10</c:f>
              <c:numCache>
                <c:formatCode>General</c:formatCode>
                <c:ptCount val="9"/>
                <c:pt idx="0">
                  <c:v>161</c:v>
                </c:pt>
                <c:pt idx="1">
                  <c:v>163</c:v>
                </c:pt>
                <c:pt idx="2">
                  <c:v>164</c:v>
                </c:pt>
                <c:pt idx="3">
                  <c:v>167</c:v>
                </c:pt>
                <c:pt idx="4">
                  <c:v>169</c:v>
                </c:pt>
                <c:pt idx="5">
                  <c:v>172</c:v>
                </c:pt>
                <c:pt idx="6">
                  <c:v>174</c:v>
                </c:pt>
                <c:pt idx="7">
                  <c:v>175</c:v>
                </c:pt>
                <c:pt idx="8">
                  <c:v>176</c:v>
                </c:pt>
              </c:numCache>
            </c:numRef>
          </c:cat>
          <c:val>
            <c:numRef>
              <c:f>Лист5!$C$2:$C$10</c:f>
              <c:numCache>
                <c:formatCode>General</c:formatCode>
                <c:ptCount val="9"/>
                <c:pt idx="0">
                  <c:v>0</c:v>
                </c:pt>
                <c:pt idx="1">
                  <c:v>6</c:v>
                </c:pt>
                <c:pt idx="2">
                  <c:v>1</c:v>
                </c:pt>
                <c:pt idx="3">
                  <c:v>5</c:v>
                </c:pt>
                <c:pt idx="4">
                  <c:v>14</c:v>
                </c:pt>
                <c:pt idx="5">
                  <c:v>6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Лист5!$D$1</c:f>
              <c:strCache>
                <c:ptCount val="1"/>
                <c:pt idx="0">
                  <c:v>6.1.1.</c:v>
                </c:pt>
              </c:strCache>
            </c:strRef>
          </c:tx>
          <c:invertIfNegative val="0"/>
          <c:cat>
            <c:numRef>
              <c:f>Лист5!$A$2:$A$10</c:f>
              <c:numCache>
                <c:formatCode>General</c:formatCode>
                <c:ptCount val="9"/>
                <c:pt idx="0">
                  <c:v>161</c:v>
                </c:pt>
                <c:pt idx="1">
                  <c:v>163</c:v>
                </c:pt>
                <c:pt idx="2">
                  <c:v>164</c:v>
                </c:pt>
                <c:pt idx="3">
                  <c:v>167</c:v>
                </c:pt>
                <c:pt idx="4">
                  <c:v>169</c:v>
                </c:pt>
                <c:pt idx="5">
                  <c:v>172</c:v>
                </c:pt>
                <c:pt idx="6">
                  <c:v>174</c:v>
                </c:pt>
                <c:pt idx="7">
                  <c:v>175</c:v>
                </c:pt>
                <c:pt idx="8">
                  <c:v>176</c:v>
                </c:pt>
              </c:numCache>
            </c:numRef>
          </c:cat>
          <c:val>
            <c:numRef>
              <c:f>Лист5!$D$2:$D$10</c:f>
              <c:numCache>
                <c:formatCode>General</c:formatCode>
                <c:ptCount val="9"/>
                <c:pt idx="0">
                  <c:v>1</c:v>
                </c:pt>
                <c:pt idx="1">
                  <c:v>6</c:v>
                </c:pt>
                <c:pt idx="2">
                  <c:v>0</c:v>
                </c:pt>
                <c:pt idx="3">
                  <c:v>5</c:v>
                </c:pt>
                <c:pt idx="4">
                  <c:v>12</c:v>
                </c:pt>
                <c:pt idx="5">
                  <c:v>4</c:v>
                </c:pt>
                <c:pt idx="6">
                  <c:v>3</c:v>
                </c:pt>
                <c:pt idx="7">
                  <c:v>9</c:v>
                </c:pt>
                <c:pt idx="8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Лист5!$E$1</c:f>
              <c:strCache>
                <c:ptCount val="1"/>
                <c:pt idx="0">
                  <c:v>  7.27</c:v>
                </c:pt>
              </c:strCache>
            </c:strRef>
          </c:tx>
          <c:invertIfNegative val="0"/>
          <c:cat>
            <c:numRef>
              <c:f>Лист5!$A$2:$A$10</c:f>
              <c:numCache>
                <c:formatCode>General</c:formatCode>
                <c:ptCount val="9"/>
                <c:pt idx="0">
                  <c:v>161</c:v>
                </c:pt>
                <c:pt idx="1">
                  <c:v>163</c:v>
                </c:pt>
                <c:pt idx="2">
                  <c:v>164</c:v>
                </c:pt>
                <c:pt idx="3">
                  <c:v>167</c:v>
                </c:pt>
                <c:pt idx="4">
                  <c:v>169</c:v>
                </c:pt>
                <c:pt idx="5">
                  <c:v>172</c:v>
                </c:pt>
                <c:pt idx="6">
                  <c:v>174</c:v>
                </c:pt>
                <c:pt idx="7">
                  <c:v>175</c:v>
                </c:pt>
                <c:pt idx="8">
                  <c:v>176</c:v>
                </c:pt>
              </c:numCache>
            </c:numRef>
          </c:cat>
          <c:val>
            <c:numRef>
              <c:f>Лист5!$E$2:$E$10</c:f>
              <c:numCache>
                <c:formatCode>General</c:formatCode>
                <c:ptCount val="9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0</c:v>
                </c:pt>
                <c:pt idx="4">
                  <c:v>8</c:v>
                </c:pt>
                <c:pt idx="5">
                  <c:v>9</c:v>
                </c:pt>
                <c:pt idx="6">
                  <c:v>2</c:v>
                </c:pt>
                <c:pt idx="7">
                  <c:v>4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067712"/>
        <c:axId val="50077696"/>
        <c:axId val="0"/>
      </c:bar3DChart>
      <c:catAx>
        <c:axId val="5006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077696"/>
        <c:crosses val="autoZero"/>
        <c:auto val="1"/>
        <c:lblAlgn val="ctr"/>
        <c:lblOffset val="100"/>
        <c:noMultiLvlLbl val="0"/>
      </c:catAx>
      <c:valAx>
        <c:axId val="50077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50067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ИПР</a:t>
            </a:r>
          </a:p>
        </c:rich>
      </c:tx>
      <c:layout>
        <c:manualLayout>
          <c:xMode val="edge"/>
          <c:yMode val="edge"/>
          <c:x val="0.48797922134733185"/>
          <c:y val="2.777777777777781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6"/>
          </c:dPt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Лист1!$A$1:$A$2</c:f>
              <c:strCache>
                <c:ptCount val="2"/>
                <c:pt idx="0">
                  <c:v>противопраное деяние</c:v>
                </c:pt>
                <c:pt idx="1">
                  <c:v>неисполнение обязанностей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Нарушения</a:t>
            </a:r>
            <a:r>
              <a:rPr lang="ru-RU" baseline="0">
                <a:latin typeface="Times New Roman" pitchFamily="18" charset="0"/>
                <a:cs typeface="Times New Roman" pitchFamily="18" charset="0"/>
              </a:rPr>
              <a:t> ПДД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97462817147862"/>
          <c:y val="0.18067147856517934"/>
          <c:w val="0.56922681539807685"/>
          <c:h val="0.615574511519394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Лист6!$A$2</c:f>
              <c:strCache>
                <c:ptCount val="1"/>
                <c:pt idx="0">
                  <c:v>правонарушений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cat>
            <c:numRef>
              <c:f>Лист6!$B$1:$D$1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Лист6!$B$2:$D$2</c:f>
              <c:numCache>
                <c:formatCode>General</c:formatCode>
                <c:ptCount val="3"/>
                <c:pt idx="0">
                  <c:v>123</c:v>
                </c:pt>
                <c:pt idx="1">
                  <c:v>118</c:v>
                </c:pt>
                <c:pt idx="2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114048"/>
        <c:axId val="58115584"/>
        <c:axId val="0"/>
      </c:bar3DChart>
      <c:catAx>
        <c:axId val="5811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115584"/>
        <c:crosses val="autoZero"/>
        <c:auto val="1"/>
        <c:lblAlgn val="ctr"/>
        <c:lblOffset val="100"/>
        <c:noMultiLvlLbl val="0"/>
      </c:catAx>
      <c:valAx>
        <c:axId val="58115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114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715080923922564"/>
          <c:y val="0.26165400814050965"/>
          <c:w val="0.22284919076077522"/>
          <c:h val="0.5178443977605186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Общий уровень риска</a:t>
            </a:r>
          </a:p>
        </c:rich>
      </c:tx>
      <c:layout>
        <c:manualLayout>
          <c:xMode val="edge"/>
          <c:yMode val="edge"/>
          <c:x val="0.16890167307581885"/>
          <c:y val="1.978037245039567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Дети с высоким уровнем риска</c:v>
                </c:pt>
              </c:strCache>
            </c:strRef>
          </c:tx>
          <c:invertIfNegative val="0"/>
          <c:cat>
            <c:multiLvlStrRef>
              <c:f>Лист1!$B$1:$F$2</c:f>
              <c:multiLvlStrCache>
                <c:ptCount val="5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</c:lvl>
                <c:lvl>
                  <c:pt idx="0">
                    <c:v>13 лет</c:v>
                  </c:pt>
                  <c:pt idx="1">
                    <c:v>14 лет</c:v>
                  </c:pt>
                  <c:pt idx="2">
                    <c:v>15 лет</c:v>
                  </c:pt>
                  <c:pt idx="3">
                    <c:v>16 лет</c:v>
                  </c:pt>
                  <c:pt idx="4">
                    <c:v>17 и старше</c:v>
                  </c:pt>
                </c:lvl>
              </c:multiLvlStrCache>
            </c:multiLvlStrRef>
          </c:cat>
          <c:val>
            <c:numRef>
              <c:f>Лист1!$B$3:$F$3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Дети со средним уровнем риска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cat>
            <c:multiLvlStrRef>
              <c:f>Лист1!$B$1:$F$2</c:f>
              <c:multiLvlStrCache>
                <c:ptCount val="5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</c:lvl>
                <c:lvl>
                  <c:pt idx="0">
                    <c:v>13 лет</c:v>
                  </c:pt>
                  <c:pt idx="1">
                    <c:v>14 лет</c:v>
                  </c:pt>
                  <c:pt idx="2">
                    <c:v>15 лет</c:v>
                  </c:pt>
                  <c:pt idx="3">
                    <c:v>16 лет</c:v>
                  </c:pt>
                  <c:pt idx="4">
                    <c:v>17 и старше</c:v>
                  </c:pt>
                </c:lvl>
              </c:multiLvlStrCache>
            </c:multiLvlStrRef>
          </c:cat>
          <c:val>
            <c:numRef>
              <c:f>Лист1!$B$4:$F$4</c:f>
              <c:numCache>
                <c:formatCode>0.0</c:formatCode>
                <c:ptCount val="5"/>
                <c:pt idx="0">
                  <c:v>2.9</c:v>
                </c:pt>
                <c:pt idx="1">
                  <c:v>4.5999999999999996</c:v>
                </c:pt>
                <c:pt idx="2">
                  <c:v>5.4</c:v>
                </c:pt>
                <c:pt idx="3">
                  <c:v>6.9</c:v>
                </c:pt>
                <c:pt idx="4">
                  <c:v>7.1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Дети с низким уровнем риска</c:v>
                </c:pt>
              </c:strCache>
            </c:strRef>
          </c:tx>
          <c:spPr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  <a:contourClr>
                <a:srgbClr val="000000"/>
              </a:contourClr>
            </a:sp3d>
          </c:spPr>
          <c:invertIfNegative val="0"/>
          <c:cat>
            <c:multiLvlStrRef>
              <c:f>Лист1!$B$1:$F$2</c:f>
              <c:multiLvlStrCache>
                <c:ptCount val="5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</c:lvl>
                <c:lvl>
                  <c:pt idx="0">
                    <c:v>13 лет</c:v>
                  </c:pt>
                  <c:pt idx="1">
                    <c:v>14 лет</c:v>
                  </c:pt>
                  <c:pt idx="2">
                    <c:v>15 лет</c:v>
                  </c:pt>
                  <c:pt idx="3">
                    <c:v>16 лет</c:v>
                  </c:pt>
                  <c:pt idx="4">
                    <c:v>17 и старше</c:v>
                  </c:pt>
                </c:lvl>
              </c:multiLvlStrCache>
            </c:multiLvlStrRef>
          </c:cat>
          <c:val>
            <c:numRef>
              <c:f>Лист1!$B$5:$F$5</c:f>
              <c:numCache>
                <c:formatCode>0.0</c:formatCode>
                <c:ptCount val="5"/>
                <c:pt idx="0">
                  <c:v>73.8</c:v>
                </c:pt>
                <c:pt idx="1">
                  <c:v>85.9</c:v>
                </c:pt>
                <c:pt idx="2">
                  <c:v>89</c:v>
                </c:pt>
                <c:pt idx="3">
                  <c:v>84.9</c:v>
                </c:pt>
                <c:pt idx="4">
                  <c:v>85.1</c:v>
                </c:pt>
              </c:numCache>
            </c:numRef>
          </c:val>
        </c:ser>
        <c:ser>
          <c:idx val="3"/>
          <c:order val="3"/>
          <c:tx>
            <c:strRef>
              <c:f>Лист1!$A$6</c:f>
              <c:strCache>
                <c:ptCount val="1"/>
                <c:pt idx="0">
                  <c:v>Дети без рисков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  <a:contourClr>
                <a:srgbClr val="000000"/>
              </a:contourClr>
            </a:sp3d>
          </c:spPr>
          <c:invertIfNegative val="0"/>
          <c:cat>
            <c:multiLvlStrRef>
              <c:f>Лист1!$B$1:$F$2</c:f>
              <c:multiLvlStrCache>
                <c:ptCount val="5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</c:lvl>
                <c:lvl>
                  <c:pt idx="0">
                    <c:v>13 лет</c:v>
                  </c:pt>
                  <c:pt idx="1">
                    <c:v>14 лет</c:v>
                  </c:pt>
                  <c:pt idx="2">
                    <c:v>15 лет</c:v>
                  </c:pt>
                  <c:pt idx="3">
                    <c:v>16 лет</c:v>
                  </c:pt>
                  <c:pt idx="4">
                    <c:v>17 и старше</c:v>
                  </c:pt>
                </c:lvl>
              </c:multiLvlStrCache>
            </c:multiLvlStrRef>
          </c:cat>
          <c:val>
            <c:numRef>
              <c:f>Лист1!$B$6:$F$6</c:f>
              <c:numCache>
                <c:formatCode>0.0</c:formatCode>
                <c:ptCount val="5"/>
                <c:pt idx="0">
                  <c:v>23.4</c:v>
                </c:pt>
                <c:pt idx="1">
                  <c:v>9.6</c:v>
                </c:pt>
                <c:pt idx="2">
                  <c:v>5.6</c:v>
                </c:pt>
                <c:pt idx="3">
                  <c:v>7.9</c:v>
                </c:pt>
                <c:pt idx="4">
                  <c:v>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345152"/>
        <c:axId val="61346944"/>
        <c:axId val="0"/>
      </c:bar3DChart>
      <c:catAx>
        <c:axId val="6134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346944"/>
        <c:crosses val="autoZero"/>
        <c:auto val="1"/>
        <c:lblAlgn val="ctr"/>
        <c:lblOffset val="100"/>
        <c:noMultiLvlLbl val="0"/>
      </c:catAx>
      <c:valAx>
        <c:axId val="613469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613451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176818524279911"/>
          <c:y val="0.21300003457671432"/>
          <c:w val="0.28213666388352332"/>
          <c:h val="0.73944146917703968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Сверстники</a:t>
            </a:r>
          </a:p>
        </c:rich>
      </c:tx>
      <c:layout>
        <c:manualLayout>
          <c:xMode val="edge"/>
          <c:yMode val="edge"/>
          <c:x val="0.37104536237206437"/>
          <c:y val="4.9486355014331613E-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762535840311311E-2"/>
          <c:y val="0.17171765189973068"/>
          <c:w val="0.75666224911782087"/>
          <c:h val="0.435088319505728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Лист4!$A$3</c:f>
              <c:strCache>
                <c:ptCount val="1"/>
                <c:pt idx="0">
                  <c:v>Дети с высоким уровнем риска</c:v>
                </c:pt>
              </c:strCache>
            </c:strRef>
          </c:tx>
          <c:invertIfNegative val="0"/>
          <c:cat>
            <c:multiLvlStrRef>
              <c:f>Лист4!$B$1:$F$2</c:f>
              <c:multiLvlStrCache>
                <c:ptCount val="5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</c:lvl>
                <c:lvl>
                  <c:pt idx="0">
                    <c:v>13 лет</c:v>
                  </c:pt>
                  <c:pt idx="1">
                    <c:v>14 лет</c:v>
                  </c:pt>
                  <c:pt idx="2">
                    <c:v>15 лет</c:v>
                  </c:pt>
                  <c:pt idx="3">
                    <c:v>16 лет</c:v>
                  </c:pt>
                  <c:pt idx="4">
                    <c:v>17 и старше</c:v>
                  </c:pt>
                </c:lvl>
              </c:multiLvlStrCache>
            </c:multiLvlStrRef>
          </c:cat>
          <c:val>
            <c:numRef>
              <c:f>Лист4!$B$3:$F$3</c:f>
              <c:numCache>
                <c:formatCode>0.0</c:formatCode>
                <c:ptCount val="5"/>
                <c:pt idx="0">
                  <c:v>0.30000000000000032</c:v>
                </c:pt>
                <c:pt idx="1">
                  <c:v>0.4</c:v>
                </c:pt>
                <c:pt idx="2">
                  <c:v>0</c:v>
                </c:pt>
                <c:pt idx="3">
                  <c:v>0.60000000000000064</c:v>
                </c:pt>
                <c:pt idx="4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Лист4!$A$4</c:f>
              <c:strCache>
                <c:ptCount val="1"/>
                <c:pt idx="0">
                  <c:v>Дети со средним уровнем риска</c:v>
                </c:pt>
              </c:strCache>
            </c:strRef>
          </c:tx>
          <c:invertIfNegative val="0"/>
          <c:cat>
            <c:multiLvlStrRef>
              <c:f>Лист4!$B$1:$F$2</c:f>
              <c:multiLvlStrCache>
                <c:ptCount val="5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</c:lvl>
                <c:lvl>
                  <c:pt idx="0">
                    <c:v>13 лет</c:v>
                  </c:pt>
                  <c:pt idx="1">
                    <c:v>14 лет</c:v>
                  </c:pt>
                  <c:pt idx="2">
                    <c:v>15 лет</c:v>
                  </c:pt>
                  <c:pt idx="3">
                    <c:v>16 лет</c:v>
                  </c:pt>
                  <c:pt idx="4">
                    <c:v>17 и старше</c:v>
                  </c:pt>
                </c:lvl>
              </c:multiLvlStrCache>
            </c:multiLvlStrRef>
          </c:cat>
          <c:val>
            <c:numRef>
              <c:f>Лист4!$B$4:$F$4</c:f>
              <c:numCache>
                <c:formatCode>0.0</c:formatCode>
                <c:ptCount val="5"/>
                <c:pt idx="0">
                  <c:v>2.2999999999999998</c:v>
                </c:pt>
                <c:pt idx="1">
                  <c:v>4.8</c:v>
                </c:pt>
                <c:pt idx="2">
                  <c:v>5.0999999999999996</c:v>
                </c:pt>
                <c:pt idx="3">
                  <c:v>4.5</c:v>
                </c:pt>
                <c:pt idx="4">
                  <c:v>5.3</c:v>
                </c:pt>
              </c:numCache>
            </c:numRef>
          </c:val>
        </c:ser>
        <c:ser>
          <c:idx val="2"/>
          <c:order val="2"/>
          <c:tx>
            <c:strRef>
              <c:f>Лист4!$A$5</c:f>
              <c:strCache>
                <c:ptCount val="1"/>
                <c:pt idx="0">
                  <c:v>Дети с низким уровнем риска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  <a:contourClr>
                <a:srgbClr val="000000"/>
              </a:contourClr>
            </a:sp3d>
          </c:spPr>
          <c:invertIfNegative val="0"/>
          <c:cat>
            <c:multiLvlStrRef>
              <c:f>Лист4!$B$1:$F$2</c:f>
              <c:multiLvlStrCache>
                <c:ptCount val="5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</c:lvl>
                <c:lvl>
                  <c:pt idx="0">
                    <c:v>13 лет</c:v>
                  </c:pt>
                  <c:pt idx="1">
                    <c:v>14 лет</c:v>
                  </c:pt>
                  <c:pt idx="2">
                    <c:v>15 лет</c:v>
                  </c:pt>
                  <c:pt idx="3">
                    <c:v>16 лет</c:v>
                  </c:pt>
                  <c:pt idx="4">
                    <c:v>17 и старше</c:v>
                  </c:pt>
                </c:lvl>
              </c:multiLvlStrCache>
            </c:multiLvlStrRef>
          </c:cat>
          <c:val>
            <c:numRef>
              <c:f>Лист4!$B$5:$F$5</c:f>
              <c:numCache>
                <c:formatCode>0.0</c:formatCode>
                <c:ptCount val="5"/>
                <c:pt idx="0">
                  <c:v>26</c:v>
                </c:pt>
                <c:pt idx="1">
                  <c:v>34.700000000000003</c:v>
                </c:pt>
                <c:pt idx="2">
                  <c:v>38.300000000000004</c:v>
                </c:pt>
                <c:pt idx="3">
                  <c:v>42.8</c:v>
                </c:pt>
                <c:pt idx="4">
                  <c:v>46.1</c:v>
                </c:pt>
              </c:numCache>
            </c:numRef>
          </c:val>
        </c:ser>
        <c:ser>
          <c:idx val="3"/>
          <c:order val="3"/>
          <c:tx>
            <c:strRef>
              <c:f>Лист4!$A$6</c:f>
              <c:strCache>
                <c:ptCount val="1"/>
                <c:pt idx="0">
                  <c:v>Дети без рисков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  <a:contourClr>
                <a:srgbClr val="000000"/>
              </a:contourClr>
            </a:sp3d>
          </c:spPr>
          <c:invertIfNegative val="0"/>
          <c:cat>
            <c:multiLvlStrRef>
              <c:f>Лист4!$B$1:$F$2</c:f>
              <c:multiLvlStrCache>
                <c:ptCount val="5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</c:lvl>
                <c:lvl>
                  <c:pt idx="0">
                    <c:v>13 лет</c:v>
                  </c:pt>
                  <c:pt idx="1">
                    <c:v>14 лет</c:v>
                  </c:pt>
                  <c:pt idx="2">
                    <c:v>15 лет</c:v>
                  </c:pt>
                  <c:pt idx="3">
                    <c:v>16 лет</c:v>
                  </c:pt>
                  <c:pt idx="4">
                    <c:v>17 и старше</c:v>
                  </c:pt>
                </c:lvl>
              </c:multiLvlStrCache>
            </c:multiLvlStrRef>
          </c:cat>
          <c:val>
            <c:numRef>
              <c:f>Лист4!$B$6:$F$6</c:f>
              <c:numCache>
                <c:formatCode>0.0</c:formatCode>
                <c:ptCount val="5"/>
                <c:pt idx="0">
                  <c:v>71.400000000000006</c:v>
                </c:pt>
                <c:pt idx="1">
                  <c:v>60.1</c:v>
                </c:pt>
                <c:pt idx="2">
                  <c:v>56.7</c:v>
                </c:pt>
                <c:pt idx="3">
                  <c:v>52.1</c:v>
                </c:pt>
                <c:pt idx="4">
                  <c:v>47.1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670912"/>
        <c:axId val="61672448"/>
        <c:axId val="0"/>
      </c:bar3DChart>
      <c:catAx>
        <c:axId val="6167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672448"/>
        <c:crosses val="autoZero"/>
        <c:auto val="1"/>
        <c:lblAlgn val="ctr"/>
        <c:lblOffset val="100"/>
        <c:noMultiLvlLbl val="0"/>
      </c:catAx>
      <c:valAx>
        <c:axId val="616724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61670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63C022-7068-4425-BF47-37FED67C01C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E7B638-76AA-4541-A748-6E27A8F8DA10}" type="pres">
      <dgm:prSet presAssocID="{3B63C022-7068-4425-BF47-37FED67C01C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8A22681A-9820-4762-8AEA-0D5C1611D2C8}" type="presOf" srcId="{3B63C022-7068-4425-BF47-37FED67C01CF}" destId="{81E7B638-76AA-4541-A748-6E27A8F8DA10}" srcOrd="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BE2529-16A3-453C-8E54-04C890157686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EB450E-8483-4799-8143-34C0D3096C30}">
      <dgm:prSet phldrT="[Текст]"/>
      <dgm:spPr/>
      <dgm:t>
        <a:bodyPr/>
        <a:lstStyle/>
        <a:p>
          <a:pPr algn="ctr"/>
          <a:r>
            <a:rPr lang="ru-RU" b="1" dirty="0" smtClean="0"/>
            <a:t>Традиционные мероприятия</a:t>
          </a:r>
          <a:endParaRPr lang="ru-RU" b="1" dirty="0"/>
        </a:p>
      </dgm:t>
    </dgm:pt>
    <dgm:pt modelId="{34B4AA06-794A-42C3-842B-DCF18119769A}" type="parTrans" cxnId="{0831F2A0-3294-4C6B-AEBE-0059E641D45A}">
      <dgm:prSet/>
      <dgm:spPr/>
      <dgm:t>
        <a:bodyPr/>
        <a:lstStyle/>
        <a:p>
          <a:endParaRPr lang="ru-RU"/>
        </a:p>
      </dgm:t>
    </dgm:pt>
    <dgm:pt modelId="{9843B58C-2535-45C0-AEC6-E83C2CCAF2F6}" type="sibTrans" cxnId="{0831F2A0-3294-4C6B-AEBE-0059E641D45A}">
      <dgm:prSet/>
      <dgm:spPr/>
      <dgm:t>
        <a:bodyPr/>
        <a:lstStyle/>
        <a:p>
          <a:endParaRPr lang="ru-RU"/>
        </a:p>
      </dgm:t>
    </dgm:pt>
    <dgm:pt modelId="{F74DFF4A-D362-46A0-BA4B-A5D9C3C970DD}">
      <dgm:prSet phldrT="[Текст]" custT="1"/>
      <dgm:spPr/>
      <dgm:t>
        <a:bodyPr/>
        <a:lstStyle/>
        <a:p>
          <a:r>
            <a:rPr lang="ru-RU" sz="1800" b="1" dirty="0" smtClean="0"/>
            <a:t>Отряды ЮИД</a:t>
          </a:r>
          <a:endParaRPr lang="ru-RU" sz="1800" b="1" dirty="0"/>
        </a:p>
      </dgm:t>
    </dgm:pt>
    <dgm:pt modelId="{58A3C4DD-ABE2-40B0-B89C-4E8927C2DEED}" type="parTrans" cxnId="{E69701A0-24D0-4BBE-8A0A-723C798A4464}">
      <dgm:prSet/>
      <dgm:spPr/>
      <dgm:t>
        <a:bodyPr/>
        <a:lstStyle/>
        <a:p>
          <a:endParaRPr lang="ru-RU"/>
        </a:p>
      </dgm:t>
    </dgm:pt>
    <dgm:pt modelId="{CEC3A17A-3CC8-4EB0-A13B-C38F28807B21}" type="sibTrans" cxnId="{E69701A0-24D0-4BBE-8A0A-723C798A4464}">
      <dgm:prSet/>
      <dgm:spPr/>
      <dgm:t>
        <a:bodyPr/>
        <a:lstStyle/>
        <a:p>
          <a:endParaRPr lang="ru-RU"/>
        </a:p>
      </dgm:t>
    </dgm:pt>
    <dgm:pt modelId="{CFB84766-116D-42A5-8288-65F66FAC8F39}">
      <dgm:prSet phldrT="[Текст]" custT="1"/>
      <dgm:spPr/>
      <dgm:t>
        <a:bodyPr/>
        <a:lstStyle/>
        <a:p>
          <a:r>
            <a:rPr lang="ru-RU" sz="1800" b="1" dirty="0" smtClean="0"/>
            <a:t>Беседы. Инструктажи</a:t>
          </a:r>
          <a:endParaRPr lang="ru-RU" sz="1800" b="1" dirty="0"/>
        </a:p>
      </dgm:t>
    </dgm:pt>
    <dgm:pt modelId="{F452DA94-A865-41D6-A1FC-D08DF84720B0}" type="parTrans" cxnId="{29827C61-839E-4981-ACCB-2EE6779DB74E}">
      <dgm:prSet/>
      <dgm:spPr/>
      <dgm:t>
        <a:bodyPr/>
        <a:lstStyle/>
        <a:p>
          <a:endParaRPr lang="ru-RU"/>
        </a:p>
      </dgm:t>
    </dgm:pt>
    <dgm:pt modelId="{1E14BABF-4B3D-4A8B-9E22-DC234873B8FC}" type="sibTrans" cxnId="{29827C61-839E-4981-ACCB-2EE6779DB74E}">
      <dgm:prSet/>
      <dgm:spPr/>
      <dgm:t>
        <a:bodyPr/>
        <a:lstStyle/>
        <a:p>
          <a:endParaRPr lang="ru-RU"/>
        </a:p>
      </dgm:t>
    </dgm:pt>
    <dgm:pt modelId="{B6295FC9-5C14-4DDF-858B-39FDDF792034}">
      <dgm:prSet phldrT="[Текст]" custT="1"/>
      <dgm:spPr/>
      <dgm:t>
        <a:bodyPr/>
        <a:lstStyle/>
        <a:p>
          <a:r>
            <a:rPr lang="ru-RU" sz="1800" b="1" dirty="0" smtClean="0"/>
            <a:t>Декада ДДБ</a:t>
          </a:r>
          <a:endParaRPr lang="ru-RU" sz="1800" b="1" dirty="0"/>
        </a:p>
      </dgm:t>
    </dgm:pt>
    <dgm:pt modelId="{DDF1ED53-0486-42BB-B46A-2209EC27D2F8}" type="parTrans" cxnId="{09C6246F-7D4D-466D-835C-F137EBFC859F}">
      <dgm:prSet/>
      <dgm:spPr/>
      <dgm:t>
        <a:bodyPr/>
        <a:lstStyle/>
        <a:p>
          <a:endParaRPr lang="ru-RU"/>
        </a:p>
      </dgm:t>
    </dgm:pt>
    <dgm:pt modelId="{1229C770-4368-4D63-9DF2-746787514354}" type="sibTrans" cxnId="{09C6246F-7D4D-466D-835C-F137EBFC859F}">
      <dgm:prSet/>
      <dgm:spPr/>
      <dgm:t>
        <a:bodyPr/>
        <a:lstStyle/>
        <a:p>
          <a:endParaRPr lang="ru-RU"/>
        </a:p>
      </dgm:t>
    </dgm:pt>
    <dgm:pt modelId="{0149B4B6-2C78-4477-B340-FE6DD6DE207C}">
      <dgm:prSet phldrT="[Текст]"/>
      <dgm:spPr/>
      <dgm:t>
        <a:bodyPr/>
        <a:lstStyle/>
        <a:p>
          <a:pPr algn="ctr"/>
          <a:r>
            <a:rPr lang="ru-RU" b="1" dirty="0" smtClean="0"/>
            <a:t>Новые формы</a:t>
          </a:r>
          <a:endParaRPr lang="ru-RU" b="1" dirty="0"/>
        </a:p>
      </dgm:t>
    </dgm:pt>
    <dgm:pt modelId="{FA363860-01BB-4227-972D-573CC942DCF8}" type="parTrans" cxnId="{A477C0B6-EC5A-4681-BA91-DF0F6C607526}">
      <dgm:prSet/>
      <dgm:spPr/>
      <dgm:t>
        <a:bodyPr/>
        <a:lstStyle/>
        <a:p>
          <a:endParaRPr lang="ru-RU"/>
        </a:p>
      </dgm:t>
    </dgm:pt>
    <dgm:pt modelId="{67AD5065-1386-4AA6-B892-3BC7B2D825FA}" type="sibTrans" cxnId="{A477C0B6-EC5A-4681-BA91-DF0F6C607526}">
      <dgm:prSet/>
      <dgm:spPr/>
      <dgm:t>
        <a:bodyPr/>
        <a:lstStyle/>
        <a:p>
          <a:endParaRPr lang="ru-RU"/>
        </a:p>
      </dgm:t>
    </dgm:pt>
    <dgm:pt modelId="{A83C55BB-AC7E-4411-BB14-57795C1EBBBC}">
      <dgm:prSet phldrT="[Текст]" custT="1"/>
      <dgm:spPr/>
      <dgm:t>
        <a:bodyPr/>
        <a:lstStyle/>
        <a:p>
          <a:r>
            <a:rPr lang="ru-RU" sz="1600" b="1" dirty="0" smtClean="0"/>
            <a:t>Родительский патруль</a:t>
          </a:r>
          <a:endParaRPr lang="ru-RU" sz="1600" b="1" dirty="0"/>
        </a:p>
      </dgm:t>
    </dgm:pt>
    <dgm:pt modelId="{BF6CDE2B-014C-46E5-AA46-631E0F46A190}" type="parTrans" cxnId="{714960D6-CF29-4B9A-AF73-D3B98A0E3B3C}">
      <dgm:prSet/>
      <dgm:spPr/>
      <dgm:t>
        <a:bodyPr/>
        <a:lstStyle/>
        <a:p>
          <a:endParaRPr lang="ru-RU"/>
        </a:p>
      </dgm:t>
    </dgm:pt>
    <dgm:pt modelId="{8E5D06A9-FAD3-4949-9B95-B215F1D6921D}" type="sibTrans" cxnId="{714960D6-CF29-4B9A-AF73-D3B98A0E3B3C}">
      <dgm:prSet/>
      <dgm:spPr/>
      <dgm:t>
        <a:bodyPr/>
        <a:lstStyle/>
        <a:p>
          <a:endParaRPr lang="ru-RU"/>
        </a:p>
      </dgm:t>
    </dgm:pt>
    <dgm:pt modelId="{D2DE4BDD-761A-4A76-9C1F-72481CB0C568}">
      <dgm:prSet phldrT="[Текст]" custT="1"/>
      <dgm:spPr/>
      <dgm:t>
        <a:bodyPr/>
        <a:lstStyle/>
        <a:p>
          <a:r>
            <a:rPr lang="ru-RU" sz="1800" b="1" dirty="0" smtClean="0"/>
            <a:t>Интерактивные формы мероприятий</a:t>
          </a:r>
          <a:endParaRPr lang="ru-RU" sz="1800" b="1" dirty="0"/>
        </a:p>
      </dgm:t>
    </dgm:pt>
    <dgm:pt modelId="{214E78CA-4F29-46DD-841D-5D585DEE8EF9}" type="parTrans" cxnId="{29F7E369-375A-4045-9E68-D4FD7E55230E}">
      <dgm:prSet/>
      <dgm:spPr/>
      <dgm:t>
        <a:bodyPr/>
        <a:lstStyle/>
        <a:p>
          <a:endParaRPr lang="ru-RU"/>
        </a:p>
      </dgm:t>
    </dgm:pt>
    <dgm:pt modelId="{899ACE63-0DF5-4C3A-855E-623274FF7955}" type="sibTrans" cxnId="{29F7E369-375A-4045-9E68-D4FD7E55230E}">
      <dgm:prSet/>
      <dgm:spPr/>
      <dgm:t>
        <a:bodyPr/>
        <a:lstStyle/>
        <a:p>
          <a:endParaRPr lang="ru-RU"/>
        </a:p>
      </dgm:t>
    </dgm:pt>
    <dgm:pt modelId="{6B1F691A-BAEF-461B-A0B5-4FFAC7D09A1C}">
      <dgm:prSet phldrT="[Текст]" custT="1"/>
      <dgm:spPr/>
      <dgm:t>
        <a:bodyPr/>
        <a:lstStyle/>
        <a:p>
          <a:r>
            <a:rPr lang="ru-RU" sz="1800" b="1" dirty="0" smtClean="0"/>
            <a:t>Привлечение средств</a:t>
          </a:r>
          <a:endParaRPr lang="ru-RU" sz="1800" b="1" dirty="0"/>
        </a:p>
      </dgm:t>
    </dgm:pt>
    <dgm:pt modelId="{74735F21-7A58-43B0-98E2-686C7C38CF07}" type="parTrans" cxnId="{860B705F-0FEB-4B2C-A949-6416426DB14B}">
      <dgm:prSet/>
      <dgm:spPr/>
      <dgm:t>
        <a:bodyPr/>
        <a:lstStyle/>
        <a:p>
          <a:endParaRPr lang="ru-RU"/>
        </a:p>
      </dgm:t>
    </dgm:pt>
    <dgm:pt modelId="{199A0A83-A025-4C83-BA16-2D1AA9DEFA8D}" type="sibTrans" cxnId="{860B705F-0FEB-4B2C-A949-6416426DB14B}">
      <dgm:prSet/>
      <dgm:spPr/>
      <dgm:t>
        <a:bodyPr/>
        <a:lstStyle/>
        <a:p>
          <a:endParaRPr lang="ru-RU"/>
        </a:p>
      </dgm:t>
    </dgm:pt>
    <dgm:pt modelId="{E3D77B2C-CC16-4166-AD2B-18CD6909B60C}" type="pres">
      <dgm:prSet presAssocID="{EEBE2529-16A3-453C-8E54-04C89015768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1FCE07D-89B9-4A3D-8292-84EF372A4823}" type="pres">
      <dgm:prSet presAssocID="{5FEB450E-8483-4799-8143-34C0D3096C30}" presName="root" presStyleCnt="0">
        <dgm:presLayoutVars>
          <dgm:chMax/>
          <dgm:chPref/>
        </dgm:presLayoutVars>
      </dgm:prSet>
      <dgm:spPr/>
    </dgm:pt>
    <dgm:pt modelId="{535F1E31-4C68-45F9-9899-5BE646A02C63}" type="pres">
      <dgm:prSet presAssocID="{5FEB450E-8483-4799-8143-34C0D3096C30}" presName="rootComposite" presStyleCnt="0">
        <dgm:presLayoutVars/>
      </dgm:prSet>
      <dgm:spPr/>
    </dgm:pt>
    <dgm:pt modelId="{5E48B9FD-0198-4BC7-80F1-312F6193A31D}" type="pres">
      <dgm:prSet presAssocID="{5FEB450E-8483-4799-8143-34C0D3096C30}" presName="ParentAccent" presStyleLbl="alignNode1" presStyleIdx="0" presStyleCnt="2" custLinFactNeighborX="761" custLinFactNeighborY="54832"/>
      <dgm:spPr>
        <a:solidFill>
          <a:srgbClr val="00B050"/>
        </a:solidFill>
      </dgm:spPr>
    </dgm:pt>
    <dgm:pt modelId="{5717F4AF-89E1-4AC3-8A85-A94045AC7D4F}" type="pres">
      <dgm:prSet presAssocID="{5FEB450E-8483-4799-8143-34C0D3096C30}" presName="ParentSmallAccent" presStyleLbl="fgAcc1" presStyleIdx="0" presStyleCnt="2"/>
      <dgm:spPr/>
    </dgm:pt>
    <dgm:pt modelId="{DF979648-A786-4DEB-973C-72BD8FECCB28}" type="pres">
      <dgm:prSet presAssocID="{5FEB450E-8483-4799-8143-34C0D3096C30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14F65-128C-4A0D-ABCA-F3A3F4891D9A}" type="pres">
      <dgm:prSet presAssocID="{5FEB450E-8483-4799-8143-34C0D3096C30}" presName="childShape" presStyleCnt="0">
        <dgm:presLayoutVars>
          <dgm:chMax val="0"/>
          <dgm:chPref val="0"/>
        </dgm:presLayoutVars>
      </dgm:prSet>
      <dgm:spPr/>
    </dgm:pt>
    <dgm:pt modelId="{7010F69E-D0F1-4515-AFD3-66736696AFA3}" type="pres">
      <dgm:prSet presAssocID="{F74DFF4A-D362-46A0-BA4B-A5D9C3C970DD}" presName="childComposite" presStyleCnt="0">
        <dgm:presLayoutVars>
          <dgm:chMax val="0"/>
          <dgm:chPref val="0"/>
        </dgm:presLayoutVars>
      </dgm:prSet>
      <dgm:spPr/>
    </dgm:pt>
    <dgm:pt modelId="{0FA8EA91-8E11-4107-88D5-56E7C1A22C1B}" type="pres">
      <dgm:prSet presAssocID="{F74DFF4A-D362-46A0-BA4B-A5D9C3C970DD}" presName="ChildAccent" presStyleLbl="solidFgAcc1" presStyleIdx="0" presStyleCnt="6"/>
      <dgm:spPr/>
    </dgm:pt>
    <dgm:pt modelId="{5D6DAFD5-34A6-4FD0-8975-189C82C864E3}" type="pres">
      <dgm:prSet presAssocID="{F74DFF4A-D362-46A0-BA4B-A5D9C3C970DD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6CB09-F159-46C5-98E8-64378284952B}" type="pres">
      <dgm:prSet presAssocID="{CFB84766-116D-42A5-8288-65F66FAC8F39}" presName="childComposite" presStyleCnt="0">
        <dgm:presLayoutVars>
          <dgm:chMax val="0"/>
          <dgm:chPref val="0"/>
        </dgm:presLayoutVars>
      </dgm:prSet>
      <dgm:spPr/>
    </dgm:pt>
    <dgm:pt modelId="{60AC6174-36E0-4EA3-9629-8CD10F35B91D}" type="pres">
      <dgm:prSet presAssocID="{CFB84766-116D-42A5-8288-65F66FAC8F39}" presName="ChildAccent" presStyleLbl="solidFgAcc1" presStyleIdx="1" presStyleCnt="6"/>
      <dgm:spPr/>
    </dgm:pt>
    <dgm:pt modelId="{7E52DBA6-2BB1-4E21-B4FC-F91B92FE7BE0}" type="pres">
      <dgm:prSet presAssocID="{CFB84766-116D-42A5-8288-65F66FAC8F39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85F6A-4976-46DF-B838-9A95B9719AE8}" type="pres">
      <dgm:prSet presAssocID="{B6295FC9-5C14-4DDF-858B-39FDDF792034}" presName="childComposite" presStyleCnt="0">
        <dgm:presLayoutVars>
          <dgm:chMax val="0"/>
          <dgm:chPref val="0"/>
        </dgm:presLayoutVars>
      </dgm:prSet>
      <dgm:spPr/>
    </dgm:pt>
    <dgm:pt modelId="{796C94E1-FB8E-43D4-8B8E-94A265208128}" type="pres">
      <dgm:prSet presAssocID="{B6295FC9-5C14-4DDF-858B-39FDDF792034}" presName="ChildAccent" presStyleLbl="solidFgAcc1" presStyleIdx="2" presStyleCnt="6"/>
      <dgm:spPr/>
    </dgm:pt>
    <dgm:pt modelId="{42442138-D542-4F63-B9EB-1BD83FE1B514}" type="pres">
      <dgm:prSet presAssocID="{B6295FC9-5C14-4DDF-858B-39FDDF792034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3AC6A-9BB7-4CF1-B779-9DE0FE9A2588}" type="pres">
      <dgm:prSet presAssocID="{0149B4B6-2C78-4477-B340-FE6DD6DE207C}" presName="root" presStyleCnt="0">
        <dgm:presLayoutVars>
          <dgm:chMax/>
          <dgm:chPref/>
        </dgm:presLayoutVars>
      </dgm:prSet>
      <dgm:spPr/>
    </dgm:pt>
    <dgm:pt modelId="{A13B1EB1-83BB-4AC1-9ED4-511EAEF31B90}" type="pres">
      <dgm:prSet presAssocID="{0149B4B6-2C78-4477-B340-FE6DD6DE207C}" presName="rootComposite" presStyleCnt="0">
        <dgm:presLayoutVars/>
      </dgm:prSet>
      <dgm:spPr/>
    </dgm:pt>
    <dgm:pt modelId="{BFCA954C-B812-4A53-9950-1DDA71A7B92B}" type="pres">
      <dgm:prSet presAssocID="{0149B4B6-2C78-4477-B340-FE6DD6DE207C}" presName="ParentAccent" presStyleLbl="alignNode1" presStyleIdx="1" presStyleCnt="2" custLinFactNeighborX="47" custLinFactNeighborY="54832"/>
      <dgm:spPr>
        <a:solidFill>
          <a:srgbClr val="00B050"/>
        </a:solidFill>
        <a:ln>
          <a:solidFill>
            <a:srgbClr val="00B050"/>
          </a:solidFill>
        </a:ln>
      </dgm:spPr>
    </dgm:pt>
    <dgm:pt modelId="{FB820294-B4FB-44D9-A19B-52A484CB79B8}" type="pres">
      <dgm:prSet presAssocID="{0149B4B6-2C78-4477-B340-FE6DD6DE207C}" presName="ParentSmallAccent" presStyleLbl="fgAcc1" presStyleIdx="1" presStyleCnt="2"/>
      <dgm:spPr/>
    </dgm:pt>
    <dgm:pt modelId="{9315FBFA-0722-49E9-AB7E-50C06A311629}" type="pres">
      <dgm:prSet presAssocID="{0149B4B6-2C78-4477-B340-FE6DD6DE207C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8CB62-C7D0-4AAA-AD4C-DC32C68FDFB1}" type="pres">
      <dgm:prSet presAssocID="{0149B4B6-2C78-4477-B340-FE6DD6DE207C}" presName="childShape" presStyleCnt="0">
        <dgm:presLayoutVars>
          <dgm:chMax val="0"/>
          <dgm:chPref val="0"/>
        </dgm:presLayoutVars>
      </dgm:prSet>
      <dgm:spPr/>
    </dgm:pt>
    <dgm:pt modelId="{5360BCE7-7232-4421-8F85-CAA389CA0360}" type="pres">
      <dgm:prSet presAssocID="{A83C55BB-AC7E-4411-BB14-57795C1EBBBC}" presName="childComposite" presStyleCnt="0">
        <dgm:presLayoutVars>
          <dgm:chMax val="0"/>
          <dgm:chPref val="0"/>
        </dgm:presLayoutVars>
      </dgm:prSet>
      <dgm:spPr/>
    </dgm:pt>
    <dgm:pt modelId="{65EEC379-625F-460E-9E1D-ABC0A3EA5160}" type="pres">
      <dgm:prSet presAssocID="{A83C55BB-AC7E-4411-BB14-57795C1EBBBC}" presName="ChildAccent" presStyleLbl="solidFgAcc1" presStyleIdx="3" presStyleCnt="6"/>
      <dgm:spPr/>
    </dgm:pt>
    <dgm:pt modelId="{A2D7617C-68E2-46DD-B5F2-6B2AAE67A6CD}" type="pres">
      <dgm:prSet presAssocID="{A83C55BB-AC7E-4411-BB14-57795C1EBBBC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1A599-267B-4C78-B3CA-6B1DDE63CE15}" type="pres">
      <dgm:prSet presAssocID="{D2DE4BDD-761A-4A76-9C1F-72481CB0C568}" presName="childComposite" presStyleCnt="0">
        <dgm:presLayoutVars>
          <dgm:chMax val="0"/>
          <dgm:chPref val="0"/>
        </dgm:presLayoutVars>
      </dgm:prSet>
      <dgm:spPr/>
    </dgm:pt>
    <dgm:pt modelId="{421CC706-082C-40D7-BF4D-85B3394E97DB}" type="pres">
      <dgm:prSet presAssocID="{D2DE4BDD-761A-4A76-9C1F-72481CB0C568}" presName="ChildAccent" presStyleLbl="solidFgAcc1" presStyleIdx="4" presStyleCnt="6"/>
      <dgm:spPr/>
    </dgm:pt>
    <dgm:pt modelId="{DF003602-2F7B-4480-A393-B345B19CFBCD}" type="pres">
      <dgm:prSet presAssocID="{D2DE4BDD-761A-4A76-9C1F-72481CB0C568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F0DDD-F1DB-4213-9902-F0729B6771D4}" type="pres">
      <dgm:prSet presAssocID="{6B1F691A-BAEF-461B-A0B5-4FFAC7D09A1C}" presName="childComposite" presStyleCnt="0">
        <dgm:presLayoutVars>
          <dgm:chMax val="0"/>
          <dgm:chPref val="0"/>
        </dgm:presLayoutVars>
      </dgm:prSet>
      <dgm:spPr/>
    </dgm:pt>
    <dgm:pt modelId="{49712FF7-A444-43B9-B771-1A49ED4D686C}" type="pres">
      <dgm:prSet presAssocID="{6B1F691A-BAEF-461B-A0B5-4FFAC7D09A1C}" presName="ChildAccent" presStyleLbl="solidFgAcc1" presStyleIdx="5" presStyleCnt="6"/>
      <dgm:spPr/>
    </dgm:pt>
    <dgm:pt modelId="{AB3478D8-AE8C-4EB9-899D-A8CD3BEA163E}" type="pres">
      <dgm:prSet presAssocID="{6B1F691A-BAEF-461B-A0B5-4FFAC7D09A1C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0B705F-0FEB-4B2C-A949-6416426DB14B}" srcId="{0149B4B6-2C78-4477-B340-FE6DD6DE207C}" destId="{6B1F691A-BAEF-461B-A0B5-4FFAC7D09A1C}" srcOrd="2" destOrd="0" parTransId="{74735F21-7A58-43B0-98E2-686C7C38CF07}" sibTransId="{199A0A83-A025-4C83-BA16-2D1AA9DEFA8D}"/>
    <dgm:cxn modelId="{07BC6142-8B2A-4395-BB85-D45C5F26D29B}" type="presOf" srcId="{5FEB450E-8483-4799-8143-34C0D3096C30}" destId="{DF979648-A786-4DEB-973C-72BD8FECCB28}" srcOrd="0" destOrd="0" presId="urn:microsoft.com/office/officeart/2008/layout/SquareAccentList"/>
    <dgm:cxn modelId="{29F7E369-375A-4045-9E68-D4FD7E55230E}" srcId="{0149B4B6-2C78-4477-B340-FE6DD6DE207C}" destId="{D2DE4BDD-761A-4A76-9C1F-72481CB0C568}" srcOrd="1" destOrd="0" parTransId="{214E78CA-4F29-46DD-841D-5D585DEE8EF9}" sibTransId="{899ACE63-0DF5-4C3A-855E-623274FF7955}"/>
    <dgm:cxn modelId="{714960D6-CF29-4B9A-AF73-D3B98A0E3B3C}" srcId="{0149B4B6-2C78-4477-B340-FE6DD6DE207C}" destId="{A83C55BB-AC7E-4411-BB14-57795C1EBBBC}" srcOrd="0" destOrd="0" parTransId="{BF6CDE2B-014C-46E5-AA46-631E0F46A190}" sibTransId="{8E5D06A9-FAD3-4949-9B95-B215F1D6921D}"/>
    <dgm:cxn modelId="{54B5351D-35DC-47BF-984A-C71D60C71315}" type="presOf" srcId="{EEBE2529-16A3-453C-8E54-04C890157686}" destId="{E3D77B2C-CC16-4166-AD2B-18CD6909B60C}" srcOrd="0" destOrd="0" presId="urn:microsoft.com/office/officeart/2008/layout/SquareAccentList"/>
    <dgm:cxn modelId="{BCD27089-47E0-4225-B6FE-0F56B98724F4}" type="presOf" srcId="{D2DE4BDD-761A-4A76-9C1F-72481CB0C568}" destId="{DF003602-2F7B-4480-A393-B345B19CFBCD}" srcOrd="0" destOrd="0" presId="urn:microsoft.com/office/officeart/2008/layout/SquareAccentList"/>
    <dgm:cxn modelId="{0831F2A0-3294-4C6B-AEBE-0059E641D45A}" srcId="{EEBE2529-16A3-453C-8E54-04C890157686}" destId="{5FEB450E-8483-4799-8143-34C0D3096C30}" srcOrd="0" destOrd="0" parTransId="{34B4AA06-794A-42C3-842B-DCF18119769A}" sibTransId="{9843B58C-2535-45C0-AEC6-E83C2CCAF2F6}"/>
    <dgm:cxn modelId="{3C352F29-CE5F-4610-864C-5D5A911DE509}" type="presOf" srcId="{A83C55BB-AC7E-4411-BB14-57795C1EBBBC}" destId="{A2D7617C-68E2-46DD-B5F2-6B2AAE67A6CD}" srcOrd="0" destOrd="0" presId="urn:microsoft.com/office/officeart/2008/layout/SquareAccentList"/>
    <dgm:cxn modelId="{2ED7CC1A-FB5C-4290-BD2A-ECC1F5205000}" type="presOf" srcId="{0149B4B6-2C78-4477-B340-FE6DD6DE207C}" destId="{9315FBFA-0722-49E9-AB7E-50C06A311629}" srcOrd="0" destOrd="0" presId="urn:microsoft.com/office/officeart/2008/layout/SquareAccentList"/>
    <dgm:cxn modelId="{F6C840F7-0AB3-4ED9-AE0C-18AD84029B75}" type="presOf" srcId="{CFB84766-116D-42A5-8288-65F66FAC8F39}" destId="{7E52DBA6-2BB1-4E21-B4FC-F91B92FE7BE0}" srcOrd="0" destOrd="0" presId="urn:microsoft.com/office/officeart/2008/layout/SquareAccentList"/>
    <dgm:cxn modelId="{09C6246F-7D4D-466D-835C-F137EBFC859F}" srcId="{5FEB450E-8483-4799-8143-34C0D3096C30}" destId="{B6295FC9-5C14-4DDF-858B-39FDDF792034}" srcOrd="2" destOrd="0" parTransId="{DDF1ED53-0486-42BB-B46A-2209EC27D2F8}" sibTransId="{1229C770-4368-4D63-9DF2-746787514354}"/>
    <dgm:cxn modelId="{CF5B462F-054D-4AAA-A299-5ED2FA4DD58A}" type="presOf" srcId="{F74DFF4A-D362-46A0-BA4B-A5D9C3C970DD}" destId="{5D6DAFD5-34A6-4FD0-8975-189C82C864E3}" srcOrd="0" destOrd="0" presId="urn:microsoft.com/office/officeart/2008/layout/SquareAccentList"/>
    <dgm:cxn modelId="{B7B05F7D-6837-49DA-BF5B-A61CD89964EB}" type="presOf" srcId="{6B1F691A-BAEF-461B-A0B5-4FFAC7D09A1C}" destId="{AB3478D8-AE8C-4EB9-899D-A8CD3BEA163E}" srcOrd="0" destOrd="0" presId="urn:microsoft.com/office/officeart/2008/layout/SquareAccentList"/>
    <dgm:cxn modelId="{A477C0B6-EC5A-4681-BA91-DF0F6C607526}" srcId="{EEBE2529-16A3-453C-8E54-04C890157686}" destId="{0149B4B6-2C78-4477-B340-FE6DD6DE207C}" srcOrd="1" destOrd="0" parTransId="{FA363860-01BB-4227-972D-573CC942DCF8}" sibTransId="{67AD5065-1386-4AA6-B892-3BC7B2D825FA}"/>
    <dgm:cxn modelId="{E69701A0-24D0-4BBE-8A0A-723C798A4464}" srcId="{5FEB450E-8483-4799-8143-34C0D3096C30}" destId="{F74DFF4A-D362-46A0-BA4B-A5D9C3C970DD}" srcOrd="0" destOrd="0" parTransId="{58A3C4DD-ABE2-40B0-B89C-4E8927C2DEED}" sibTransId="{CEC3A17A-3CC8-4EB0-A13B-C38F28807B21}"/>
    <dgm:cxn modelId="{6E664F19-2469-4948-91D6-07E98E104D01}" type="presOf" srcId="{B6295FC9-5C14-4DDF-858B-39FDDF792034}" destId="{42442138-D542-4F63-B9EB-1BD83FE1B514}" srcOrd="0" destOrd="0" presId="urn:microsoft.com/office/officeart/2008/layout/SquareAccentList"/>
    <dgm:cxn modelId="{29827C61-839E-4981-ACCB-2EE6779DB74E}" srcId="{5FEB450E-8483-4799-8143-34C0D3096C30}" destId="{CFB84766-116D-42A5-8288-65F66FAC8F39}" srcOrd="1" destOrd="0" parTransId="{F452DA94-A865-41D6-A1FC-D08DF84720B0}" sibTransId="{1E14BABF-4B3D-4A8B-9E22-DC234873B8FC}"/>
    <dgm:cxn modelId="{CEF6BA4D-3AC8-456E-B859-828666EE75D1}" type="presParOf" srcId="{E3D77B2C-CC16-4166-AD2B-18CD6909B60C}" destId="{91FCE07D-89B9-4A3D-8292-84EF372A4823}" srcOrd="0" destOrd="0" presId="urn:microsoft.com/office/officeart/2008/layout/SquareAccentList"/>
    <dgm:cxn modelId="{CB2C763F-9425-4C47-9D51-9DC794FC63B8}" type="presParOf" srcId="{91FCE07D-89B9-4A3D-8292-84EF372A4823}" destId="{535F1E31-4C68-45F9-9899-5BE646A02C63}" srcOrd="0" destOrd="0" presId="urn:microsoft.com/office/officeart/2008/layout/SquareAccentList"/>
    <dgm:cxn modelId="{057C9215-14F8-482F-B6F5-AB19914D7601}" type="presParOf" srcId="{535F1E31-4C68-45F9-9899-5BE646A02C63}" destId="{5E48B9FD-0198-4BC7-80F1-312F6193A31D}" srcOrd="0" destOrd="0" presId="urn:microsoft.com/office/officeart/2008/layout/SquareAccentList"/>
    <dgm:cxn modelId="{98F00F58-02BD-4CD4-8F01-9CC0DE1E55A5}" type="presParOf" srcId="{535F1E31-4C68-45F9-9899-5BE646A02C63}" destId="{5717F4AF-89E1-4AC3-8A85-A94045AC7D4F}" srcOrd="1" destOrd="0" presId="urn:microsoft.com/office/officeart/2008/layout/SquareAccentList"/>
    <dgm:cxn modelId="{BE22B02F-D5CC-4790-8151-05047A59FBF3}" type="presParOf" srcId="{535F1E31-4C68-45F9-9899-5BE646A02C63}" destId="{DF979648-A786-4DEB-973C-72BD8FECCB28}" srcOrd="2" destOrd="0" presId="urn:microsoft.com/office/officeart/2008/layout/SquareAccentList"/>
    <dgm:cxn modelId="{A25DB81F-3294-4FE2-A824-6ABFA6546CC3}" type="presParOf" srcId="{91FCE07D-89B9-4A3D-8292-84EF372A4823}" destId="{B1114F65-128C-4A0D-ABCA-F3A3F4891D9A}" srcOrd="1" destOrd="0" presId="urn:microsoft.com/office/officeart/2008/layout/SquareAccentList"/>
    <dgm:cxn modelId="{32403C9D-4F68-47AC-B56E-388EC7091782}" type="presParOf" srcId="{B1114F65-128C-4A0D-ABCA-F3A3F4891D9A}" destId="{7010F69E-D0F1-4515-AFD3-66736696AFA3}" srcOrd="0" destOrd="0" presId="urn:microsoft.com/office/officeart/2008/layout/SquareAccentList"/>
    <dgm:cxn modelId="{BAF0B128-DC32-4917-BBC4-9ADC572F2B0D}" type="presParOf" srcId="{7010F69E-D0F1-4515-AFD3-66736696AFA3}" destId="{0FA8EA91-8E11-4107-88D5-56E7C1A22C1B}" srcOrd="0" destOrd="0" presId="urn:microsoft.com/office/officeart/2008/layout/SquareAccentList"/>
    <dgm:cxn modelId="{27B683A3-D0A3-4D40-8220-5F69B4D473DC}" type="presParOf" srcId="{7010F69E-D0F1-4515-AFD3-66736696AFA3}" destId="{5D6DAFD5-34A6-4FD0-8975-189C82C864E3}" srcOrd="1" destOrd="0" presId="urn:microsoft.com/office/officeart/2008/layout/SquareAccentList"/>
    <dgm:cxn modelId="{81D5A9C4-CC0E-43EE-B233-E91BD107FEC7}" type="presParOf" srcId="{B1114F65-128C-4A0D-ABCA-F3A3F4891D9A}" destId="{9D56CB09-F159-46C5-98E8-64378284952B}" srcOrd="1" destOrd="0" presId="urn:microsoft.com/office/officeart/2008/layout/SquareAccentList"/>
    <dgm:cxn modelId="{91847B79-7F7A-4EA3-B77A-B559AFD4FE19}" type="presParOf" srcId="{9D56CB09-F159-46C5-98E8-64378284952B}" destId="{60AC6174-36E0-4EA3-9629-8CD10F35B91D}" srcOrd="0" destOrd="0" presId="urn:microsoft.com/office/officeart/2008/layout/SquareAccentList"/>
    <dgm:cxn modelId="{1E93BD74-BA80-4250-BDCF-A8CAD06370A8}" type="presParOf" srcId="{9D56CB09-F159-46C5-98E8-64378284952B}" destId="{7E52DBA6-2BB1-4E21-B4FC-F91B92FE7BE0}" srcOrd="1" destOrd="0" presId="urn:microsoft.com/office/officeart/2008/layout/SquareAccentList"/>
    <dgm:cxn modelId="{24E3CA82-710E-4DF2-8F79-33A562F4A635}" type="presParOf" srcId="{B1114F65-128C-4A0D-ABCA-F3A3F4891D9A}" destId="{51685F6A-4976-46DF-B838-9A95B9719AE8}" srcOrd="2" destOrd="0" presId="urn:microsoft.com/office/officeart/2008/layout/SquareAccentList"/>
    <dgm:cxn modelId="{7E28D23C-8D77-41EB-992E-13074FB85C0D}" type="presParOf" srcId="{51685F6A-4976-46DF-B838-9A95B9719AE8}" destId="{796C94E1-FB8E-43D4-8B8E-94A265208128}" srcOrd="0" destOrd="0" presId="urn:microsoft.com/office/officeart/2008/layout/SquareAccentList"/>
    <dgm:cxn modelId="{CC576F10-9E86-4DE5-882E-99D97F4E5252}" type="presParOf" srcId="{51685F6A-4976-46DF-B838-9A95B9719AE8}" destId="{42442138-D542-4F63-B9EB-1BD83FE1B514}" srcOrd="1" destOrd="0" presId="urn:microsoft.com/office/officeart/2008/layout/SquareAccentList"/>
    <dgm:cxn modelId="{16CF516E-69B3-45EB-96C6-032A7AFD0D41}" type="presParOf" srcId="{E3D77B2C-CC16-4166-AD2B-18CD6909B60C}" destId="{CA53AC6A-9BB7-4CF1-B779-9DE0FE9A2588}" srcOrd="1" destOrd="0" presId="urn:microsoft.com/office/officeart/2008/layout/SquareAccentList"/>
    <dgm:cxn modelId="{837FF574-A1D0-43E1-9D53-75B011CEF03D}" type="presParOf" srcId="{CA53AC6A-9BB7-4CF1-B779-9DE0FE9A2588}" destId="{A13B1EB1-83BB-4AC1-9ED4-511EAEF31B90}" srcOrd="0" destOrd="0" presId="urn:microsoft.com/office/officeart/2008/layout/SquareAccentList"/>
    <dgm:cxn modelId="{EC5445F8-89A5-4349-9B03-613430BC71FD}" type="presParOf" srcId="{A13B1EB1-83BB-4AC1-9ED4-511EAEF31B90}" destId="{BFCA954C-B812-4A53-9950-1DDA71A7B92B}" srcOrd="0" destOrd="0" presId="urn:microsoft.com/office/officeart/2008/layout/SquareAccentList"/>
    <dgm:cxn modelId="{EC1CD442-9D88-4A7B-AB87-862A5A9DD677}" type="presParOf" srcId="{A13B1EB1-83BB-4AC1-9ED4-511EAEF31B90}" destId="{FB820294-B4FB-44D9-A19B-52A484CB79B8}" srcOrd="1" destOrd="0" presId="urn:microsoft.com/office/officeart/2008/layout/SquareAccentList"/>
    <dgm:cxn modelId="{0657CF54-687C-4B54-927E-C86981CE4AEB}" type="presParOf" srcId="{A13B1EB1-83BB-4AC1-9ED4-511EAEF31B90}" destId="{9315FBFA-0722-49E9-AB7E-50C06A311629}" srcOrd="2" destOrd="0" presId="urn:microsoft.com/office/officeart/2008/layout/SquareAccentList"/>
    <dgm:cxn modelId="{100DB73C-2FE7-4B5F-A54F-0B91B8417D2F}" type="presParOf" srcId="{CA53AC6A-9BB7-4CF1-B779-9DE0FE9A2588}" destId="{5AD8CB62-C7D0-4AAA-AD4C-DC32C68FDFB1}" srcOrd="1" destOrd="0" presId="urn:microsoft.com/office/officeart/2008/layout/SquareAccentList"/>
    <dgm:cxn modelId="{69756E3E-0272-48B9-8101-741F4B282688}" type="presParOf" srcId="{5AD8CB62-C7D0-4AAA-AD4C-DC32C68FDFB1}" destId="{5360BCE7-7232-4421-8F85-CAA389CA0360}" srcOrd="0" destOrd="0" presId="urn:microsoft.com/office/officeart/2008/layout/SquareAccentList"/>
    <dgm:cxn modelId="{52B2242A-D16B-493D-A52C-11653B176EEB}" type="presParOf" srcId="{5360BCE7-7232-4421-8F85-CAA389CA0360}" destId="{65EEC379-625F-460E-9E1D-ABC0A3EA5160}" srcOrd="0" destOrd="0" presId="urn:microsoft.com/office/officeart/2008/layout/SquareAccentList"/>
    <dgm:cxn modelId="{8A4767E6-5885-463F-9E0E-D20E064170B1}" type="presParOf" srcId="{5360BCE7-7232-4421-8F85-CAA389CA0360}" destId="{A2D7617C-68E2-46DD-B5F2-6B2AAE67A6CD}" srcOrd="1" destOrd="0" presId="urn:microsoft.com/office/officeart/2008/layout/SquareAccentList"/>
    <dgm:cxn modelId="{8747FBE6-8F68-4AB1-B86B-BD5452D62F8B}" type="presParOf" srcId="{5AD8CB62-C7D0-4AAA-AD4C-DC32C68FDFB1}" destId="{6431A599-267B-4C78-B3CA-6B1DDE63CE15}" srcOrd="1" destOrd="0" presId="urn:microsoft.com/office/officeart/2008/layout/SquareAccentList"/>
    <dgm:cxn modelId="{B1FE6130-B313-41FC-AEA6-CD83E5283822}" type="presParOf" srcId="{6431A599-267B-4C78-B3CA-6B1DDE63CE15}" destId="{421CC706-082C-40D7-BF4D-85B3394E97DB}" srcOrd="0" destOrd="0" presId="urn:microsoft.com/office/officeart/2008/layout/SquareAccentList"/>
    <dgm:cxn modelId="{13FF160C-023F-4382-B3B9-F804745A757C}" type="presParOf" srcId="{6431A599-267B-4C78-B3CA-6B1DDE63CE15}" destId="{DF003602-2F7B-4480-A393-B345B19CFBCD}" srcOrd="1" destOrd="0" presId="urn:microsoft.com/office/officeart/2008/layout/SquareAccentList"/>
    <dgm:cxn modelId="{B1D8832C-D11E-434B-A859-079AF13E98ED}" type="presParOf" srcId="{5AD8CB62-C7D0-4AAA-AD4C-DC32C68FDFB1}" destId="{1D0F0DDD-F1DB-4213-9902-F0729B6771D4}" srcOrd="2" destOrd="0" presId="urn:microsoft.com/office/officeart/2008/layout/SquareAccentList"/>
    <dgm:cxn modelId="{7BF8862E-1A91-4B27-88AB-0C8DABF266D2}" type="presParOf" srcId="{1D0F0DDD-F1DB-4213-9902-F0729B6771D4}" destId="{49712FF7-A444-43B9-B771-1A49ED4D686C}" srcOrd="0" destOrd="0" presId="urn:microsoft.com/office/officeart/2008/layout/SquareAccentList"/>
    <dgm:cxn modelId="{B357682E-F2DD-4674-9A33-CCF866302DCA}" type="presParOf" srcId="{1D0F0DDD-F1DB-4213-9902-F0729B6771D4}" destId="{AB3478D8-AE8C-4EB9-899D-A8CD3BEA163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A5A68A-E9E4-4E5E-8271-B8C1E9495984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3BA3AB-BE4D-4783-8639-6CD4115895A5}" type="pres">
      <dgm:prSet presAssocID="{7DA5A68A-E9E4-4E5E-8271-B8C1E949598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</dgm:ptLst>
  <dgm:cxnLst>
    <dgm:cxn modelId="{7DA4DBCB-034C-4A30-A228-F505C243BC3C}" type="presOf" srcId="{7DA5A68A-E9E4-4E5E-8271-B8C1E9495984}" destId="{743BA3AB-BE4D-4783-8639-6CD4115895A5}" srcOrd="0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8B9FD-0198-4BC7-80F1-312F6193A31D}">
      <dsp:nvSpPr>
        <dsp:cNvPr id="0" name=""/>
        <dsp:cNvSpPr/>
      </dsp:nvSpPr>
      <dsp:spPr>
        <a:xfrm>
          <a:off x="23651" y="807862"/>
          <a:ext cx="2928610" cy="344542"/>
        </a:xfrm>
        <a:prstGeom prst="rect">
          <a:avLst/>
        </a:prstGeom>
        <a:solidFill>
          <a:srgbClr val="00B050"/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7F4AF-89E1-4AC3-8A85-A94045AC7D4F}">
      <dsp:nvSpPr>
        <dsp:cNvPr id="0" name=""/>
        <dsp:cNvSpPr/>
      </dsp:nvSpPr>
      <dsp:spPr>
        <a:xfrm>
          <a:off x="1365" y="748339"/>
          <a:ext cx="215146" cy="2151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79648-A786-4DEB-973C-72BD8FECCB28}">
      <dsp:nvSpPr>
        <dsp:cNvPr id="0" name=""/>
        <dsp:cNvSpPr/>
      </dsp:nvSpPr>
      <dsp:spPr>
        <a:xfrm>
          <a:off x="1365" y="0"/>
          <a:ext cx="2928610" cy="618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Традиционные мероприятия</a:t>
          </a:r>
          <a:endParaRPr lang="ru-RU" sz="2100" b="1" kern="1200" dirty="0"/>
        </a:p>
      </dsp:txBody>
      <dsp:txXfrm>
        <a:off x="1365" y="0"/>
        <a:ext cx="2928610" cy="618943"/>
      </dsp:txXfrm>
    </dsp:sp>
    <dsp:sp modelId="{0FA8EA91-8E11-4107-88D5-56E7C1A22C1B}">
      <dsp:nvSpPr>
        <dsp:cNvPr id="0" name=""/>
        <dsp:cNvSpPr/>
      </dsp:nvSpPr>
      <dsp:spPr>
        <a:xfrm>
          <a:off x="1365" y="1249838"/>
          <a:ext cx="215141" cy="215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DAFD5-34A6-4FD0-8975-189C82C864E3}">
      <dsp:nvSpPr>
        <dsp:cNvPr id="0" name=""/>
        <dsp:cNvSpPr/>
      </dsp:nvSpPr>
      <dsp:spPr>
        <a:xfrm>
          <a:off x="206367" y="1106662"/>
          <a:ext cx="2723607" cy="501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Отряды ЮИД</a:t>
          </a:r>
          <a:endParaRPr lang="ru-RU" sz="1800" b="1" kern="1200" dirty="0"/>
        </a:p>
      </dsp:txBody>
      <dsp:txXfrm>
        <a:off x="206367" y="1106662"/>
        <a:ext cx="2723607" cy="501494"/>
      </dsp:txXfrm>
    </dsp:sp>
    <dsp:sp modelId="{60AC6174-36E0-4EA3-9629-8CD10F35B91D}">
      <dsp:nvSpPr>
        <dsp:cNvPr id="0" name=""/>
        <dsp:cNvSpPr/>
      </dsp:nvSpPr>
      <dsp:spPr>
        <a:xfrm>
          <a:off x="1365" y="1751332"/>
          <a:ext cx="215141" cy="215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2DBA6-2BB1-4E21-B4FC-F91B92FE7BE0}">
      <dsp:nvSpPr>
        <dsp:cNvPr id="0" name=""/>
        <dsp:cNvSpPr/>
      </dsp:nvSpPr>
      <dsp:spPr>
        <a:xfrm>
          <a:off x="206367" y="1608156"/>
          <a:ext cx="2723607" cy="501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Беседы. Инструктажи</a:t>
          </a:r>
          <a:endParaRPr lang="ru-RU" sz="1800" b="1" kern="1200" dirty="0"/>
        </a:p>
      </dsp:txBody>
      <dsp:txXfrm>
        <a:off x="206367" y="1608156"/>
        <a:ext cx="2723607" cy="501494"/>
      </dsp:txXfrm>
    </dsp:sp>
    <dsp:sp modelId="{796C94E1-FB8E-43D4-8B8E-94A265208128}">
      <dsp:nvSpPr>
        <dsp:cNvPr id="0" name=""/>
        <dsp:cNvSpPr/>
      </dsp:nvSpPr>
      <dsp:spPr>
        <a:xfrm>
          <a:off x="1365" y="2252827"/>
          <a:ext cx="215141" cy="215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42138-D542-4F63-B9EB-1BD83FE1B514}">
      <dsp:nvSpPr>
        <dsp:cNvPr id="0" name=""/>
        <dsp:cNvSpPr/>
      </dsp:nvSpPr>
      <dsp:spPr>
        <a:xfrm>
          <a:off x="206367" y="2109650"/>
          <a:ext cx="2723607" cy="501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Декада ДДБ</a:t>
          </a:r>
          <a:endParaRPr lang="ru-RU" sz="1800" b="1" kern="1200" dirty="0"/>
        </a:p>
      </dsp:txBody>
      <dsp:txXfrm>
        <a:off x="206367" y="2109650"/>
        <a:ext cx="2723607" cy="501494"/>
      </dsp:txXfrm>
    </dsp:sp>
    <dsp:sp modelId="{BFCA954C-B812-4A53-9950-1DDA71A7B92B}">
      <dsp:nvSpPr>
        <dsp:cNvPr id="0" name=""/>
        <dsp:cNvSpPr/>
      </dsp:nvSpPr>
      <dsp:spPr>
        <a:xfrm>
          <a:off x="3077771" y="807862"/>
          <a:ext cx="2928610" cy="344542"/>
        </a:xfrm>
        <a:prstGeom prst="rect">
          <a:avLst/>
        </a:prstGeom>
        <a:solidFill>
          <a:srgbClr val="00B050"/>
        </a:solidFill>
        <a:ln w="2222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20294-B4FB-44D9-A19B-52A484CB79B8}">
      <dsp:nvSpPr>
        <dsp:cNvPr id="0" name=""/>
        <dsp:cNvSpPr/>
      </dsp:nvSpPr>
      <dsp:spPr>
        <a:xfrm>
          <a:off x="3076406" y="748339"/>
          <a:ext cx="215146" cy="2151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5FBFA-0722-49E9-AB7E-50C06A311629}">
      <dsp:nvSpPr>
        <dsp:cNvPr id="0" name=""/>
        <dsp:cNvSpPr/>
      </dsp:nvSpPr>
      <dsp:spPr>
        <a:xfrm>
          <a:off x="3076406" y="0"/>
          <a:ext cx="2928610" cy="618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Новые формы</a:t>
          </a:r>
          <a:endParaRPr lang="ru-RU" sz="2100" b="1" kern="1200" dirty="0"/>
        </a:p>
      </dsp:txBody>
      <dsp:txXfrm>
        <a:off x="3076406" y="0"/>
        <a:ext cx="2928610" cy="618943"/>
      </dsp:txXfrm>
    </dsp:sp>
    <dsp:sp modelId="{65EEC379-625F-460E-9E1D-ABC0A3EA5160}">
      <dsp:nvSpPr>
        <dsp:cNvPr id="0" name=""/>
        <dsp:cNvSpPr/>
      </dsp:nvSpPr>
      <dsp:spPr>
        <a:xfrm>
          <a:off x="3076406" y="1249838"/>
          <a:ext cx="215141" cy="215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7617C-68E2-46DD-B5F2-6B2AAE67A6CD}">
      <dsp:nvSpPr>
        <dsp:cNvPr id="0" name=""/>
        <dsp:cNvSpPr/>
      </dsp:nvSpPr>
      <dsp:spPr>
        <a:xfrm>
          <a:off x="3281409" y="1106662"/>
          <a:ext cx="2723607" cy="501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Родительский патруль</a:t>
          </a:r>
          <a:endParaRPr lang="ru-RU" sz="1600" b="1" kern="1200" dirty="0"/>
        </a:p>
      </dsp:txBody>
      <dsp:txXfrm>
        <a:off x="3281409" y="1106662"/>
        <a:ext cx="2723607" cy="501494"/>
      </dsp:txXfrm>
    </dsp:sp>
    <dsp:sp modelId="{421CC706-082C-40D7-BF4D-85B3394E97DB}">
      <dsp:nvSpPr>
        <dsp:cNvPr id="0" name=""/>
        <dsp:cNvSpPr/>
      </dsp:nvSpPr>
      <dsp:spPr>
        <a:xfrm>
          <a:off x="3076406" y="1751332"/>
          <a:ext cx="215141" cy="215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03602-2F7B-4480-A393-B345B19CFBCD}">
      <dsp:nvSpPr>
        <dsp:cNvPr id="0" name=""/>
        <dsp:cNvSpPr/>
      </dsp:nvSpPr>
      <dsp:spPr>
        <a:xfrm>
          <a:off x="3281409" y="1608156"/>
          <a:ext cx="2723607" cy="501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Интерактивные формы мероприятий</a:t>
          </a:r>
          <a:endParaRPr lang="ru-RU" sz="1800" b="1" kern="1200" dirty="0"/>
        </a:p>
      </dsp:txBody>
      <dsp:txXfrm>
        <a:off x="3281409" y="1608156"/>
        <a:ext cx="2723607" cy="501494"/>
      </dsp:txXfrm>
    </dsp:sp>
    <dsp:sp modelId="{49712FF7-A444-43B9-B771-1A49ED4D686C}">
      <dsp:nvSpPr>
        <dsp:cNvPr id="0" name=""/>
        <dsp:cNvSpPr/>
      </dsp:nvSpPr>
      <dsp:spPr>
        <a:xfrm>
          <a:off x="3076406" y="2252827"/>
          <a:ext cx="215141" cy="215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478D8-AE8C-4EB9-899D-A8CD3BEA163E}">
      <dsp:nvSpPr>
        <dsp:cNvPr id="0" name=""/>
        <dsp:cNvSpPr/>
      </dsp:nvSpPr>
      <dsp:spPr>
        <a:xfrm>
          <a:off x="3281409" y="2109650"/>
          <a:ext cx="2723607" cy="501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Привлечение средств</a:t>
          </a:r>
          <a:endParaRPr lang="ru-RU" sz="1800" b="1" kern="1200" dirty="0"/>
        </a:p>
      </dsp:txBody>
      <dsp:txXfrm>
        <a:off x="3281409" y="2109650"/>
        <a:ext cx="2723607" cy="501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8B5BF-8A26-42C0-AA5A-C430465A9EEA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17FE5-6E55-4140-A13F-DF1A43EBE5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1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7FE5-6E55-4140-A13F-DF1A43EBE53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65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7473-48C9-46A9-A31B-51B77A2305F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4F2F-C0CF-42DA-A944-FF3DE3E9B0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7473-48C9-46A9-A31B-51B77A2305F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4F2F-C0CF-42DA-A944-FF3DE3E9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7473-48C9-46A9-A31B-51B77A2305F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4F2F-C0CF-42DA-A944-FF3DE3E9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7473-48C9-46A9-A31B-51B77A2305F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4F2F-C0CF-42DA-A944-FF3DE3E9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7473-48C9-46A9-A31B-51B77A2305F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4F2F-C0CF-42DA-A944-FF3DE3E9B0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7473-48C9-46A9-A31B-51B77A2305F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4F2F-C0CF-42DA-A944-FF3DE3E9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7473-48C9-46A9-A31B-51B77A2305F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4F2F-C0CF-42DA-A944-FF3DE3E9B0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7473-48C9-46A9-A31B-51B77A2305F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4F2F-C0CF-42DA-A944-FF3DE3E9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7473-48C9-46A9-A31B-51B77A2305F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4F2F-C0CF-42DA-A944-FF3DE3E9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7473-48C9-46A9-A31B-51B77A2305F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4F2F-C0CF-42DA-A944-FF3DE3E9B0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7473-48C9-46A9-A31B-51B77A2305F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4F2F-C0CF-42DA-A944-FF3DE3E9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6647473-48C9-46A9-A31B-51B77A2305F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4A14F2F-C0CF-42DA-A944-FF3DE3E9B0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chart" Target="../charts/chart11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chart" Target="../charts/chart7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16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12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071810"/>
            <a:ext cx="7543800" cy="1943472"/>
          </a:xfrm>
        </p:spPr>
        <p:txBody>
          <a:bodyPr/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latin typeface="+mn-lt"/>
              </a:rPr>
              <a:t>Профилактика </a:t>
            </a:r>
            <a:r>
              <a:rPr lang="ru-RU" sz="2800" b="1" dirty="0">
                <a:latin typeface="+mn-lt"/>
              </a:rPr>
              <a:t>негативных социальных явлений   и утверждение позитивных моделей поведения обучающихся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986464" cy="1224880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/>
              <a:t>Полиенко И.М.</a:t>
            </a:r>
          </a:p>
          <a:p>
            <a:pPr algn="r"/>
            <a:r>
              <a:rPr lang="ru-RU" i="1" dirty="0" smtClean="0"/>
              <a:t>08.02.2018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006562"/>
            <a:ext cx="9144000" cy="850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Управление образования Администрации ЗАТО г. </a:t>
            </a:r>
            <a:r>
              <a:rPr lang="ru-RU" b="1" dirty="0" err="1" smtClean="0">
                <a:solidFill>
                  <a:schemeClr val="tx1"/>
                </a:solidFill>
              </a:rPr>
              <a:t>Зеленогорска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"/>
            <a:ext cx="3643338" cy="2761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\\Guosrv\g\! СОТРУДНИКИ\Полиенко И.М\Юлины документы\2017-2018 уч. год\ОГИБДД\фото с учреждений\слет край 2016\DSCN0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043876" cy="2643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19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40370"/>
            <a:ext cx="8136904" cy="7200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Социально – психологическое тестирование 2017</a:t>
            </a: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57298"/>
            <a:ext cx="7550224" cy="4572032"/>
          </a:xfrm>
        </p:spPr>
        <p:txBody>
          <a:bodyPr anchor="t"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902184"/>
              </p:ext>
            </p:extLst>
          </p:nvPr>
        </p:nvGraphicFramePr>
        <p:xfrm>
          <a:off x="31723" y="1082843"/>
          <a:ext cx="5764413" cy="3210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63589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446420"/>
              </p:ext>
            </p:extLst>
          </p:nvPr>
        </p:nvGraphicFramePr>
        <p:xfrm>
          <a:off x="5623248" y="4149080"/>
          <a:ext cx="4384030" cy="256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Диаграмма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346763"/>
              </p:ext>
            </p:extLst>
          </p:nvPr>
        </p:nvGraphicFramePr>
        <p:xfrm>
          <a:off x="-252536" y="4149079"/>
          <a:ext cx="3960440" cy="259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13047"/>
            <a:ext cx="13287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99802"/>
              </p:ext>
            </p:extLst>
          </p:nvPr>
        </p:nvGraphicFramePr>
        <p:xfrm>
          <a:off x="2195736" y="4221088"/>
          <a:ext cx="3838947" cy="237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971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858180" cy="8143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Заделы</a:t>
            </a:r>
            <a:endParaRPr lang="ru-RU" sz="2400" b="1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3502016"/>
            <a:ext cx="514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marR="0" lvl="0" indent="-3540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2853" y="3495486"/>
            <a:ext cx="514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marR="0" lvl="0" indent="-3540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7" y="3405556"/>
            <a:ext cx="7191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 rot="10800000">
            <a:off x="19751" y="1142984"/>
            <a:ext cx="9144000" cy="5715016"/>
            <a:chOff x="4704529" y="894097"/>
            <a:chExt cx="7739228" cy="5990098"/>
          </a:xfrm>
        </p:grpSpPr>
        <p:pic>
          <p:nvPicPr>
            <p:cNvPr id="11" name="Picture 2" descr="C:\Users\zalega\Desktop\Красноярск 2015\Рисунки\Top.png"/>
            <p:cNvPicPr>
              <a:picLocks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0800000" flipH="1" flipV="1">
              <a:off x="4704530" y="894097"/>
              <a:ext cx="7739227" cy="5760002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 rot="10800000">
              <a:off x="4704529" y="4429815"/>
              <a:ext cx="4292856" cy="2454380"/>
            </a:xfrm>
            <a:prstGeom prst="rect">
              <a:avLst/>
            </a:prstGeom>
            <a:solidFill>
              <a:srgbClr val="5077A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chemeClr val="tx1"/>
                  </a:solidFill>
                </a:rPr>
                <a:t>Своевременно принятые меры и комплексно оказанная помощь семье (ребенку)</a:t>
              </a:r>
              <a:endParaRPr lang="ru-RU" sz="3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3775480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343" y="4264393"/>
            <a:ext cx="500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Непрерывный процесс в работе с семьёй, находящейся в социально опасном положении  или в трудной жизненной ситуации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858" y="3939898"/>
            <a:ext cx="3784008" cy="283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6539"/>
            <a:ext cx="7848872" cy="72008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</a:rPr>
              <a:t>З</a:t>
            </a:r>
            <a:r>
              <a:rPr lang="ru-RU" sz="2400" b="1" dirty="0" smtClean="0">
                <a:latin typeface="+mn-lt"/>
              </a:rPr>
              <a:t>аделы</a:t>
            </a:r>
            <a:endParaRPr lang="ru-RU" sz="2400" b="1" dirty="0">
              <a:latin typeface="+mn-lt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0" y="1232208"/>
            <a:ext cx="3264924" cy="221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30" y="1196752"/>
            <a:ext cx="3259393" cy="233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532" y="1101543"/>
            <a:ext cx="3418358" cy="252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66" y="4135753"/>
            <a:ext cx="9168565" cy="27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940" y="4371475"/>
            <a:ext cx="2688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Оздоровление психологической обстановки в образовательных учреждениях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05781" y="4212642"/>
            <a:ext cx="29078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Объединение усилий школы и семьи для обеспечения безопасности и благополучия ребенка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11423" y="4437112"/>
            <a:ext cx="2832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Повышение эффективности работы ОУ по  защите прав и интересов детей</a:t>
            </a:r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778438" y="3130899"/>
            <a:ext cx="1057275" cy="1057275"/>
          </a:xfrm>
          <a:prstGeom prst="ellipse">
            <a:avLst/>
          </a:prstGeom>
          <a:solidFill>
            <a:srgbClr val="4D9A6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1138788" y="3323697"/>
            <a:ext cx="336574" cy="555342"/>
          </a:xfrm>
          <a:prstGeom prst="downArrow">
            <a:avLst>
              <a:gd name="adj1" fmla="val 50000"/>
              <a:gd name="adj2" fmla="val 55971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14" y="3136251"/>
            <a:ext cx="10541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13" y="3136251"/>
            <a:ext cx="10541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08" y="3357563"/>
            <a:ext cx="360512" cy="62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85" y="3357562"/>
            <a:ext cx="344757" cy="57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1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7500990" cy="3857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Спасибо за внимание !</a:t>
            </a:r>
            <a:endParaRPr lang="ru-RU" sz="2400" b="1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115" y="2996952"/>
            <a:ext cx="1986727" cy="358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48872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Содержание доклада</a:t>
            </a:r>
            <a:endParaRPr lang="ru-RU" sz="2800" b="1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314" y="785793"/>
            <a:ext cx="2851686" cy="514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1204466" cy="12044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35696" y="2086086"/>
            <a:ext cx="3559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Анализ статистических </a:t>
            </a:r>
          </a:p>
          <a:p>
            <a:r>
              <a:rPr lang="ru-RU" sz="2400" b="1" dirty="0" smtClean="0"/>
              <a:t>данных</a:t>
            </a:r>
            <a:endParaRPr lang="ru-RU" sz="2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76" y="3475389"/>
            <a:ext cx="1328435" cy="1256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13782" y="3699383"/>
            <a:ext cx="3584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Основные направления </a:t>
            </a:r>
          </a:p>
          <a:p>
            <a:r>
              <a:rPr lang="ru-RU" sz="2400" b="1" dirty="0" smtClean="0"/>
              <a:t>работы</a:t>
            </a:r>
            <a:endParaRPr lang="ru-RU" sz="24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29" y="4941168"/>
            <a:ext cx="1368152" cy="13002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15816" y="5498043"/>
            <a:ext cx="2912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Проблемы и задачи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172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6539"/>
            <a:ext cx="7848872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Аналитические данные</a:t>
            </a:r>
            <a:endParaRPr lang="ru-RU" sz="28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81" y="0"/>
            <a:ext cx="1204466" cy="12044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373051"/>
              </p:ext>
            </p:extLst>
          </p:nvPr>
        </p:nvGraphicFramePr>
        <p:xfrm>
          <a:off x="179512" y="1204467"/>
          <a:ext cx="4392488" cy="294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554112"/>
              </p:ext>
            </p:extLst>
          </p:nvPr>
        </p:nvGraphicFramePr>
        <p:xfrm>
          <a:off x="4716015" y="1204466"/>
          <a:ext cx="4465831" cy="294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699461"/>
              </p:ext>
            </p:extLst>
          </p:nvPr>
        </p:nvGraphicFramePr>
        <p:xfrm>
          <a:off x="0" y="4221087"/>
          <a:ext cx="4535934" cy="2467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 descr="C:\Users\konovalenko\Desktop\юля\буклеты\main shutterstock_751828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3779912" cy="2251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315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453726"/>
              </p:ext>
            </p:extLst>
          </p:nvPr>
        </p:nvGraphicFramePr>
        <p:xfrm>
          <a:off x="142844" y="764704"/>
          <a:ext cx="6215106" cy="3521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085847"/>
              </p:ext>
            </p:extLst>
          </p:nvPr>
        </p:nvGraphicFramePr>
        <p:xfrm>
          <a:off x="3347863" y="3933056"/>
          <a:ext cx="5688633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81" y="0"/>
            <a:ext cx="1204466" cy="12044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sp>
        <p:nvSpPr>
          <p:cNvPr id="11" name="Выгнутая вправо стрелка 10"/>
          <p:cNvSpPr/>
          <p:nvPr/>
        </p:nvSpPr>
        <p:spPr>
          <a:xfrm rot="20094649">
            <a:off x="6910502" y="1385805"/>
            <a:ext cx="1302823" cy="2222197"/>
          </a:xfrm>
          <a:prstGeom prst="curvedLeftArrow">
            <a:avLst/>
          </a:prstGeom>
          <a:solidFill>
            <a:srgbClr val="00B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12" descr="C:\Users\konovalenko\Desktop\юля\буклеты\e01b4dd9d4d94aa2870d03d134431d290e548882_9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" y="4509120"/>
            <a:ext cx="3322185" cy="2344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30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6539"/>
            <a:ext cx="7848872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Аналитические данные</a:t>
            </a:r>
            <a:endParaRPr lang="ru-RU" sz="28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81" y="0"/>
            <a:ext cx="1204466" cy="12044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898651"/>
              </p:ext>
            </p:extLst>
          </p:nvPr>
        </p:nvGraphicFramePr>
        <p:xfrm>
          <a:off x="214282" y="1214422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7" y="1142984"/>
            <a:ext cx="5357850" cy="321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1" y="5085184"/>
            <a:ext cx="9156700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0298" y="4572008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ОДН ОМВД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5429264"/>
            <a:ext cx="2080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31 </a:t>
            </a:r>
            <a:r>
              <a:rPr lang="ru-RU" sz="2000" b="1" dirty="0" smtClean="0"/>
              <a:t>обучающийся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0" y="550070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15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58082" y="5572140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28</a:t>
            </a:r>
            <a:endParaRPr lang="ru-RU" sz="2400" b="1" dirty="0"/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3500430" y="578645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072462" y="54292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97701"/>
            <a:ext cx="7429552" cy="5286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</a:rPr>
              <a:t>Комплекс мероприятий </a:t>
            </a:r>
          </a:p>
        </p:txBody>
      </p:sp>
      <p:grpSp>
        <p:nvGrpSpPr>
          <p:cNvPr id="5" name="Группа 4"/>
          <p:cNvGrpSpPr>
            <a:grpSpLocks noChangeAspect="1"/>
          </p:cNvGrpSpPr>
          <p:nvPr/>
        </p:nvGrpSpPr>
        <p:grpSpPr>
          <a:xfrm>
            <a:off x="1407150" y="982511"/>
            <a:ext cx="2664000" cy="2664000"/>
            <a:chOff x="292100" y="2473325"/>
            <a:chExt cx="2486026" cy="24860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Овал 5"/>
            <p:cNvSpPr/>
            <p:nvPr/>
          </p:nvSpPr>
          <p:spPr>
            <a:xfrm>
              <a:off x="292100" y="2473325"/>
              <a:ext cx="2486026" cy="2486026"/>
            </a:xfrm>
            <a:prstGeom prst="ellipse">
              <a:avLst/>
            </a:prstGeom>
            <a:solidFill>
              <a:srgbClr val="5C738E"/>
            </a:solidFill>
            <a:ln w="190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546100" y="2727325"/>
              <a:ext cx="1978025" cy="1978026"/>
            </a:xfrm>
            <a:prstGeom prst="ellipse">
              <a:avLst/>
            </a:prstGeom>
            <a:solidFill>
              <a:srgbClr val="FFFFFF"/>
            </a:solidFill>
            <a:ln w="1905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60" y="3605866"/>
            <a:ext cx="277336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05867"/>
            <a:ext cx="277336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82" y="971369"/>
            <a:ext cx="2878751" cy="28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0811" y="4761762"/>
            <a:ext cx="9114304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МММ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99790" y="4852145"/>
            <a:ext cx="2836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b="1" dirty="0" smtClean="0"/>
              <a:t>Мониторинг занятости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08104" y="482110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</a:t>
            </a:r>
            <a:r>
              <a:rPr lang="ru-RU" b="1" dirty="0" smtClean="0"/>
              <a:t>Профилактические   </a:t>
            </a:r>
          </a:p>
          <a:p>
            <a:pPr algn="ctr"/>
            <a:r>
              <a:rPr lang="ru-RU" b="1" dirty="0" smtClean="0"/>
              <a:t>мероприятия</a:t>
            </a:r>
            <a:endParaRPr lang="ru-RU" b="1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40087"/>
            <a:ext cx="75834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14438" y="2212067"/>
            <a:ext cx="295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Первичная профилактика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40879" y="2073568"/>
            <a:ext cx="341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Комиссия по предупреждению </a:t>
            </a:r>
          </a:p>
          <a:p>
            <a:r>
              <a:rPr lang="ru-RU" b="1" dirty="0" smtClean="0"/>
              <a:t>отсева и второгодничества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07150" y="4210135"/>
            <a:ext cx="142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Занято 88%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93808" y="5387391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СОП 93%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86446" y="1227533"/>
            <a:ext cx="1897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</a:t>
            </a:r>
          </a:p>
          <a:p>
            <a:r>
              <a:rPr lang="ru-RU" b="1" dirty="0" smtClean="0"/>
              <a:t>28 обучающихся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070248" y="1670645"/>
            <a:ext cx="132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Банк ДОУ </a:t>
            </a:r>
            <a:endParaRPr lang="ru-RU" b="1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0"/>
            <a:ext cx="13287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786446" y="2897046"/>
            <a:ext cx="1986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Переведено- 46%</a:t>
            </a:r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28414" y="4321520"/>
            <a:ext cx="139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100% охват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84887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+mn-lt"/>
              </a:rPr>
              <a:t>Профилактика детского дорожно-транспортного травматизма</a:t>
            </a:r>
            <a:endParaRPr lang="ru-RU" sz="2800" b="1" dirty="0">
              <a:latin typeface="+mn-lt"/>
            </a:endParaRPr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301" y="0"/>
            <a:ext cx="1054699" cy="10607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sp>
        <p:nvSpPr>
          <p:cNvPr id="14" name="Выгнутая влево стрелка 13"/>
          <p:cNvSpPr/>
          <p:nvPr/>
        </p:nvSpPr>
        <p:spPr>
          <a:xfrm>
            <a:off x="0" y="908720"/>
            <a:ext cx="1309936" cy="4732556"/>
          </a:xfrm>
          <a:prstGeom prst="curvedRightArrow">
            <a:avLst>
              <a:gd name="adj1" fmla="val 4544"/>
              <a:gd name="adj2" fmla="val 50000"/>
              <a:gd name="adj3" fmla="val 25000"/>
            </a:avLst>
          </a:prstGeom>
          <a:solidFill>
            <a:srgbClr val="00B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34131"/>
              </p:ext>
            </p:extLst>
          </p:nvPr>
        </p:nvGraphicFramePr>
        <p:xfrm>
          <a:off x="1321701" y="4460966"/>
          <a:ext cx="381642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Выгнутая вправо стрелка 14"/>
          <p:cNvSpPr/>
          <p:nvPr/>
        </p:nvSpPr>
        <p:spPr>
          <a:xfrm>
            <a:off x="7524328" y="842104"/>
            <a:ext cx="1378841" cy="4963160"/>
          </a:xfrm>
          <a:prstGeom prst="curvedLeftArrow">
            <a:avLst>
              <a:gd name="adj1" fmla="val 10012"/>
              <a:gd name="adj2" fmla="val 50000"/>
              <a:gd name="adj3" fmla="val 25000"/>
            </a:avLst>
          </a:prstGeom>
          <a:solidFill>
            <a:srgbClr val="00B05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31832" y="2237916"/>
            <a:ext cx="683366" cy="20075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ОГИБДД ОМВД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073697"/>
            <a:ext cx="914400" cy="2128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Образовательные учреждения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4756188"/>
            <a:ext cx="2160240" cy="177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62092997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328580133"/>
              </p:ext>
            </p:extLst>
          </p:nvPr>
        </p:nvGraphicFramePr>
        <p:xfrm>
          <a:off x="1524000" y="1397000"/>
          <a:ext cx="6006382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6830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98" y="425309"/>
            <a:ext cx="7848872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Интеграция метода школьной медиации                          в образовательное пространство</a:t>
            </a:r>
            <a:endParaRPr lang="ru-RU" sz="2400" b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462557"/>
              </p:ext>
            </p:extLst>
          </p:nvPr>
        </p:nvGraphicFramePr>
        <p:xfrm>
          <a:off x="755650" y="1357313"/>
          <a:ext cx="8208838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55459"/>
            <a:ext cx="4896544" cy="580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69" y="1213336"/>
            <a:ext cx="4657031" cy="56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9267" y="1412776"/>
            <a:ext cx="40032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ШСМ – элемент развития школьного уклада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ШСМ – услуга в ситуации возникновения конфликта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ШСМ – профилактическая работа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ШСМ – развитие волонтерского движения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83568">
            <a:off x="3688751" y="1287260"/>
            <a:ext cx="1353964" cy="123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4079863" y="1349369"/>
            <a:ext cx="698524" cy="114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344674"/>
            <a:ext cx="1714512" cy="157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5076663"/>
            <a:ext cx="1714512" cy="168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688643"/>
            <a:ext cx="1678945" cy="168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4036219" y="2678904"/>
            <a:ext cx="857256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3964778" y="4036222"/>
            <a:ext cx="928695" cy="114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3929058" y="5286386"/>
            <a:ext cx="928695" cy="121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780" y="-29355"/>
            <a:ext cx="13287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86182" y="171448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169, 172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29058" y="292893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167, 172,</a:t>
            </a:r>
          </a:p>
          <a:p>
            <a:r>
              <a:rPr lang="ru-RU" sz="1400" b="1" dirty="0" smtClean="0"/>
              <a:t> 174, 176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57620" y="435769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161, 175,</a:t>
            </a:r>
          </a:p>
          <a:p>
            <a:r>
              <a:rPr lang="ru-RU" sz="1400" b="1" dirty="0" smtClean="0"/>
              <a:t> 174, 176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86182" y="564357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163, 164, 169, </a:t>
            </a:r>
          </a:p>
          <a:p>
            <a:r>
              <a:rPr lang="ru-RU" sz="1400" b="1" dirty="0" smtClean="0"/>
              <a:t>174, 175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569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028" y="320329"/>
            <a:ext cx="7848872" cy="7200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Знаете ли вы о работе школьной службы медиации?</a:t>
            </a:r>
            <a:endParaRPr lang="ru-RU" sz="24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1" y="5085184"/>
            <a:ext cx="9156700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25" y="574075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Дети- 585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4372" y="5676096"/>
            <a:ext cx="233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Родители - 518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9117" y="5740759"/>
            <a:ext cx="21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Педагоги - 100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4809" y="2195920"/>
            <a:ext cx="109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55555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307" y="2982143"/>
            <a:ext cx="819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Готовы ли вы обратиться в школьную службу медиации?</a:t>
            </a:r>
            <a:endParaRPr lang="ru-RU" sz="2400" dirty="0"/>
          </a:p>
        </p:txBody>
      </p:sp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48" y="1036929"/>
            <a:ext cx="25479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90" y="1070884"/>
            <a:ext cx="25479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84" y="1070884"/>
            <a:ext cx="25479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0" y="3443807"/>
            <a:ext cx="25479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477438"/>
            <a:ext cx="25479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75" y="3443807"/>
            <a:ext cx="2547937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166" y="0"/>
            <a:ext cx="13287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1323</TotalTime>
  <Words>271</Words>
  <Application>Microsoft Office PowerPoint</Application>
  <PresentationFormat>Экран (4:3)</PresentationFormat>
  <Paragraphs>96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 Профилактика негативных социальных явлений   и утверждение позитивных моделей поведения обучающихся </vt:lpstr>
      <vt:lpstr>Содержание доклада</vt:lpstr>
      <vt:lpstr>Аналитические данные</vt:lpstr>
      <vt:lpstr>Презентация PowerPoint</vt:lpstr>
      <vt:lpstr>Аналитические данные</vt:lpstr>
      <vt:lpstr>Комплекс мероприятий </vt:lpstr>
      <vt:lpstr>Профилактика детского дорожно-транспортного травматизма</vt:lpstr>
      <vt:lpstr>Интеграция метода школьной медиации                          в образовательное пространство</vt:lpstr>
      <vt:lpstr>Знаете ли вы о работе школьной службы медиации?</vt:lpstr>
      <vt:lpstr>Социально – психологическое тестирование 2017</vt:lpstr>
      <vt:lpstr>Заделы</vt:lpstr>
      <vt:lpstr>Заделы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Круглый стол «Интеграция метода школьной медиации в образовательное пространство»</dc:title>
  <dc:creator>Olya</dc:creator>
  <cp:lastModifiedBy>Михайлова Татьяна Анатольевна</cp:lastModifiedBy>
  <cp:revision>119</cp:revision>
  <dcterms:created xsi:type="dcterms:W3CDTF">2018-01-16T14:23:57Z</dcterms:created>
  <dcterms:modified xsi:type="dcterms:W3CDTF">2018-02-08T02:59:27Z</dcterms:modified>
</cp:coreProperties>
</file>