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2" r:id="rId2"/>
    <p:sldMasterId id="2147483712" r:id="rId3"/>
    <p:sldMasterId id="2147483752" r:id="rId4"/>
    <p:sldMasterId id="2147483772" r:id="rId5"/>
    <p:sldMasterId id="2147483789" r:id="rId6"/>
  </p:sldMasterIdLst>
  <p:notesMasterIdLst>
    <p:notesMasterId r:id="rId17"/>
  </p:notesMasterIdLst>
  <p:sldIdLst>
    <p:sldId id="274" r:id="rId7"/>
    <p:sldId id="268" r:id="rId8"/>
    <p:sldId id="259" r:id="rId9"/>
    <p:sldId id="260" r:id="rId10"/>
    <p:sldId id="275" r:id="rId11"/>
    <p:sldId id="270" r:id="rId12"/>
    <p:sldId id="271" r:id="rId13"/>
    <p:sldId id="267" r:id="rId14"/>
    <p:sldId id="272" r:id="rId15"/>
    <p:sldId id="273" r:id="rId16"/>
  </p:sldIdLst>
  <p:sldSz cx="9144000" cy="6859588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626" y="0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D8D85A9F-0F8F-4F7A-A678-1ABE736A2F24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262" y="4686223"/>
            <a:ext cx="5389240" cy="4440077"/>
          </a:xfrm>
          <a:prstGeom prst="rect">
            <a:avLst/>
          </a:prstGeom>
        </p:spPr>
        <p:txBody>
          <a:bodyPr vert="horz" lIns="90763" tIns="45382" rIns="90763" bIns="45382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0868"/>
            <a:ext cx="2919565" cy="493867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626" y="9370868"/>
            <a:ext cx="2919565" cy="493867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F32C49E1-9ABD-48CF-9599-1C7CCFCE8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419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1700" y="739775"/>
            <a:ext cx="4932363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18AF1-EC64-417C-8C72-3FD2D4B387B7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895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919"/>
            <a:ext cx="7772400" cy="147036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7100"/>
            <a:ext cx="6400800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ключите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771800" y="1341079"/>
            <a:ext cx="4464496" cy="4753627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Заключительный текст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7719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702"/>
            <a:ext cx="2057400" cy="5852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702"/>
            <a:ext cx="6019800" cy="5852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екстово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Название слайда, шрифт </a:t>
            </a:r>
            <a:r>
              <a:rPr lang="ru-RU" dirty="0" err="1" smtClean="0"/>
              <a:t>Arial</a:t>
            </a:r>
            <a:r>
              <a:rPr lang="ru-RU" dirty="0" smtClean="0"/>
              <a:t>, 2</a:t>
            </a:r>
            <a:r>
              <a:rPr lang="en-US" dirty="0" smtClean="0"/>
              <a:t>4</a:t>
            </a:r>
            <a:r>
              <a:rPr lang="ru-RU" dirty="0" smtClean="0"/>
              <a:t> </a:t>
            </a:r>
            <a:r>
              <a:rPr lang="ru-RU" dirty="0" err="1" smtClean="0"/>
              <a:t>пт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3123"/>
            <a:ext cx="7715200" cy="4681603"/>
          </a:xfrm>
        </p:spPr>
        <p:txBody>
          <a:bodyPr/>
          <a:lstStyle>
            <a:lvl1pPr>
              <a:lnSpc>
                <a:spcPct val="150000"/>
              </a:lnSpc>
              <a:spcBef>
                <a:spcPts val="1356"/>
              </a:spcBef>
              <a:defRPr/>
            </a:lvl1pPr>
          </a:lstStyle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1" y="6357829"/>
            <a:ext cx="2133600" cy="365210"/>
          </a:xfrm>
        </p:spPr>
        <p:txBody>
          <a:bodyPr/>
          <a:lstStyle/>
          <a:p>
            <a:fld id="{7517133F-6484-4A9B-B981-AAB77F94139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32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9835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пы булитов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3123"/>
            <a:ext cx="7715200" cy="4681603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199" indent="-285462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3682" indent="0">
              <a:buNone/>
              <a:defRPr/>
            </a:lvl6pPr>
          </a:lstStyle>
          <a:p>
            <a:pPr lvl="0"/>
            <a:r>
              <a:rPr lang="ru-RU" dirty="0" smtClean="0"/>
              <a:t>Типы </a:t>
            </a:r>
            <a:r>
              <a:rPr lang="ru-RU" dirty="0" err="1" smtClean="0"/>
              <a:t>булитов</a:t>
            </a:r>
            <a:endParaRPr lang="ru-RU" dirty="0" smtClean="0"/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  <a:p>
            <a:pPr lvl="3"/>
            <a:r>
              <a:rPr lang="ru-RU" dirty="0" smtClean="0"/>
              <a:t>Третий уровень</a:t>
            </a:r>
          </a:p>
          <a:p>
            <a:pPr lvl="4"/>
            <a:r>
              <a:rPr lang="ru-RU" dirty="0" smtClean="0"/>
              <a:t>Четвертый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1" y="6357829"/>
            <a:ext cx="2133600" cy="365210"/>
          </a:xfrm>
        </p:spPr>
        <p:txBody>
          <a:bodyPr/>
          <a:lstStyle/>
          <a:p>
            <a:fld id="{FFC5FFCB-E696-4452-8A68-E1B598A88E7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32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325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203848" y="2895769"/>
            <a:ext cx="4032448" cy="147036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203848" y="4510164"/>
            <a:ext cx="4032448" cy="1032759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67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4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95" y="476782"/>
            <a:ext cx="3590921" cy="1005691"/>
          </a:xfrm>
          <a:prstGeom prst="rect">
            <a:avLst/>
          </a:prstGeom>
        </p:spPr>
      </p:pic>
      <p:sp>
        <p:nvSpPr>
          <p:cNvPr id="22" name="Объект 2"/>
          <p:cNvSpPr>
            <a:spLocks noGrp="1"/>
          </p:cNvSpPr>
          <p:nvPr>
            <p:ph idx="13" hasCustomPrompt="1"/>
          </p:nvPr>
        </p:nvSpPr>
        <p:spPr>
          <a:xfrm>
            <a:off x="3203848" y="6238757"/>
            <a:ext cx="4032448" cy="288099"/>
          </a:xfrm>
        </p:spPr>
        <p:txBody>
          <a:bodyPr/>
          <a:lstStyle>
            <a:lvl1pPr marL="0" marR="0" indent="0" algn="l" defTabSz="688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3268394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7"/>
          <p:cNvSpPr/>
          <p:nvPr userDrawn="1"/>
        </p:nvSpPr>
        <p:spPr>
          <a:xfrm>
            <a:off x="3890092" y="21"/>
            <a:ext cx="5253925" cy="6859587"/>
          </a:xfrm>
          <a:custGeom>
            <a:avLst/>
            <a:gdLst>
              <a:gd name="connsiteX0" fmla="*/ 286718 w 5253925"/>
              <a:gd name="connsiteY0" fmla="*/ 0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86718 w 5253925"/>
              <a:gd name="connsiteY5" fmla="*/ 0 h 6873498"/>
              <a:gd name="connsiteX0" fmla="*/ 294467 w 5253925"/>
              <a:gd name="connsiteY0" fmla="*/ 15499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94467 w 5253925"/>
              <a:gd name="connsiteY5" fmla="*/ 15499 h 6873498"/>
              <a:gd name="connsiteX0" fmla="*/ 294467 w 5253925"/>
              <a:gd name="connsiteY0" fmla="*/ 0 h 6857999"/>
              <a:gd name="connsiteX1" fmla="*/ 5114440 w 5253925"/>
              <a:gd name="connsiteY1" fmla="*/ 193728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294467 w 5253925"/>
              <a:gd name="connsiteY0" fmla="*/ 0 h 6857999"/>
              <a:gd name="connsiteX1" fmla="*/ 5253925 w 5253925"/>
              <a:gd name="connsiteY1" fmla="*/ 0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53925" h="6857999">
                <a:moveTo>
                  <a:pt x="294467" y="0"/>
                </a:moveTo>
                <a:lnTo>
                  <a:pt x="5253925" y="0"/>
                </a:lnTo>
                <a:lnTo>
                  <a:pt x="5253925" y="6857999"/>
                </a:lnTo>
                <a:lnTo>
                  <a:pt x="0" y="6857999"/>
                </a:lnTo>
                <a:lnTo>
                  <a:pt x="1108128" y="2069023"/>
                </a:lnTo>
                <a:lnTo>
                  <a:pt x="29446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9" tIns="45676" rIns="91349" bIns="45676" rtlCol="0" anchor="ctr"/>
          <a:lstStyle/>
          <a:p>
            <a:pPr algn="ctr" defTabSz="913473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436096" y="1485149"/>
            <a:ext cx="3528392" cy="147036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436096" y="3099563"/>
            <a:ext cx="3528392" cy="1032759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67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4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8134" y="5158386"/>
            <a:ext cx="3590921" cy="1005691"/>
          </a:xfrm>
          <a:prstGeom prst="rect">
            <a:avLst/>
          </a:prstGeom>
        </p:spPr>
      </p:pic>
      <p:sp>
        <p:nvSpPr>
          <p:cNvPr id="14" name="Объект 2"/>
          <p:cNvSpPr>
            <a:spLocks noGrp="1"/>
          </p:cNvSpPr>
          <p:nvPr>
            <p:ph idx="13" hasCustomPrompt="1"/>
          </p:nvPr>
        </p:nvSpPr>
        <p:spPr>
          <a:xfrm>
            <a:off x="5442171" y="548827"/>
            <a:ext cx="2304256" cy="288099"/>
          </a:xfrm>
        </p:spPr>
        <p:txBody>
          <a:bodyPr/>
          <a:lstStyle>
            <a:lvl1pPr marL="0" marR="0" indent="0" algn="l" defTabSz="688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3952166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Слайд-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5"/>
          <p:cNvSpPr/>
          <p:nvPr userDrawn="1"/>
        </p:nvSpPr>
        <p:spPr>
          <a:xfrm>
            <a:off x="-10260" y="550646"/>
            <a:ext cx="7678604" cy="5754224"/>
          </a:xfrm>
          <a:custGeom>
            <a:avLst/>
            <a:gdLst>
              <a:gd name="connsiteX0" fmla="*/ 286718 w 5253925"/>
              <a:gd name="connsiteY0" fmla="*/ 0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86718 w 5253925"/>
              <a:gd name="connsiteY5" fmla="*/ 0 h 6873498"/>
              <a:gd name="connsiteX0" fmla="*/ 294467 w 5253925"/>
              <a:gd name="connsiteY0" fmla="*/ 15499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94467 w 5253925"/>
              <a:gd name="connsiteY5" fmla="*/ 15499 h 6873498"/>
              <a:gd name="connsiteX0" fmla="*/ 294467 w 5253925"/>
              <a:gd name="connsiteY0" fmla="*/ 0 h 6857999"/>
              <a:gd name="connsiteX1" fmla="*/ 5114440 w 5253925"/>
              <a:gd name="connsiteY1" fmla="*/ 193728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294467 w 5253925"/>
              <a:gd name="connsiteY0" fmla="*/ 0 h 6857999"/>
              <a:gd name="connsiteX1" fmla="*/ 5253925 w 5253925"/>
              <a:gd name="connsiteY1" fmla="*/ 0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4207789 w 9167247"/>
              <a:gd name="connsiteY0" fmla="*/ 0 h 6857999"/>
              <a:gd name="connsiteX1" fmla="*/ 0 w 9167247"/>
              <a:gd name="connsiteY1" fmla="*/ 0 h 6857999"/>
              <a:gd name="connsiteX2" fmla="*/ 9167247 w 9167247"/>
              <a:gd name="connsiteY2" fmla="*/ 6857999 h 6857999"/>
              <a:gd name="connsiteX3" fmla="*/ 3913322 w 9167247"/>
              <a:gd name="connsiteY3" fmla="*/ 6857999 h 6857999"/>
              <a:gd name="connsiteX4" fmla="*/ 5021450 w 9167247"/>
              <a:gd name="connsiteY4" fmla="*/ 2069023 h 6857999"/>
              <a:gd name="connsiteX5" fmla="*/ 4207789 w 9167247"/>
              <a:gd name="connsiteY5" fmla="*/ 0 h 6857999"/>
              <a:gd name="connsiteX0" fmla="*/ 4207789 w 5021450"/>
              <a:gd name="connsiteY0" fmla="*/ 0 h 6873497"/>
              <a:gd name="connsiteX1" fmla="*/ 0 w 5021450"/>
              <a:gd name="connsiteY1" fmla="*/ 0 h 6873497"/>
              <a:gd name="connsiteX2" fmla="*/ 15498 w 5021450"/>
              <a:gd name="connsiteY2" fmla="*/ 6873497 h 6873497"/>
              <a:gd name="connsiteX3" fmla="*/ 3913322 w 5021450"/>
              <a:gd name="connsiteY3" fmla="*/ 6857999 h 6873497"/>
              <a:gd name="connsiteX4" fmla="*/ 5021450 w 5021450"/>
              <a:gd name="connsiteY4" fmla="*/ 2069023 h 6873497"/>
              <a:gd name="connsiteX5" fmla="*/ 4207789 w 5021450"/>
              <a:gd name="connsiteY5" fmla="*/ 0 h 6873497"/>
              <a:gd name="connsiteX0" fmla="*/ 7722556 w 8536217"/>
              <a:gd name="connsiteY0" fmla="*/ 0 h 6873497"/>
              <a:gd name="connsiteX1" fmla="*/ 0 w 8536217"/>
              <a:gd name="connsiteY1" fmla="*/ 9246 h 6873497"/>
              <a:gd name="connsiteX2" fmla="*/ 3530265 w 8536217"/>
              <a:gd name="connsiteY2" fmla="*/ 6873497 h 6873497"/>
              <a:gd name="connsiteX3" fmla="*/ 7428089 w 8536217"/>
              <a:gd name="connsiteY3" fmla="*/ 6857999 h 6873497"/>
              <a:gd name="connsiteX4" fmla="*/ 8536217 w 8536217"/>
              <a:gd name="connsiteY4" fmla="*/ 2069023 h 6873497"/>
              <a:gd name="connsiteX5" fmla="*/ 7722556 w 8536217"/>
              <a:gd name="connsiteY5" fmla="*/ 0 h 6873497"/>
              <a:gd name="connsiteX0" fmla="*/ 7722556 w 8536217"/>
              <a:gd name="connsiteY0" fmla="*/ 0 h 6864251"/>
              <a:gd name="connsiteX1" fmla="*/ 0 w 8536217"/>
              <a:gd name="connsiteY1" fmla="*/ 9246 h 6864251"/>
              <a:gd name="connsiteX2" fmla="*/ 6416 w 8536217"/>
              <a:gd name="connsiteY2" fmla="*/ 6864251 h 6864251"/>
              <a:gd name="connsiteX3" fmla="*/ 7428089 w 8536217"/>
              <a:gd name="connsiteY3" fmla="*/ 6857999 h 6864251"/>
              <a:gd name="connsiteX4" fmla="*/ 8536217 w 8536217"/>
              <a:gd name="connsiteY4" fmla="*/ 2069023 h 6864251"/>
              <a:gd name="connsiteX5" fmla="*/ 7722556 w 8536217"/>
              <a:gd name="connsiteY5" fmla="*/ 0 h 6864251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36513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45759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45759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73498"/>
              <a:gd name="connsiteX1" fmla="*/ 0 w 8536217"/>
              <a:gd name="connsiteY1" fmla="*/ 9246 h 6873498"/>
              <a:gd name="connsiteX2" fmla="*/ 15497 w 8536217"/>
              <a:gd name="connsiteY2" fmla="*/ 6873498 h 6873498"/>
              <a:gd name="connsiteX3" fmla="*/ 7428089 w 8536217"/>
              <a:gd name="connsiteY3" fmla="*/ 6857999 h 6873498"/>
              <a:gd name="connsiteX4" fmla="*/ 8536217 w 8536217"/>
              <a:gd name="connsiteY4" fmla="*/ 2069023 h 6873498"/>
              <a:gd name="connsiteX5" fmla="*/ 7722556 w 8536217"/>
              <a:gd name="connsiteY5" fmla="*/ 0 h 6873498"/>
              <a:gd name="connsiteX0" fmla="*/ 8185741 w 8999402"/>
              <a:gd name="connsiteY0" fmla="*/ 0 h 6873498"/>
              <a:gd name="connsiteX1" fmla="*/ 0 w 8999402"/>
              <a:gd name="connsiteY1" fmla="*/ 0 h 6873498"/>
              <a:gd name="connsiteX2" fmla="*/ 478682 w 8999402"/>
              <a:gd name="connsiteY2" fmla="*/ 6873498 h 6873498"/>
              <a:gd name="connsiteX3" fmla="*/ 7891274 w 8999402"/>
              <a:gd name="connsiteY3" fmla="*/ 6857999 h 6873498"/>
              <a:gd name="connsiteX4" fmla="*/ 8999402 w 8999402"/>
              <a:gd name="connsiteY4" fmla="*/ 2069023 h 6873498"/>
              <a:gd name="connsiteX5" fmla="*/ 8185741 w 8999402"/>
              <a:gd name="connsiteY5" fmla="*/ 0 h 6873498"/>
              <a:gd name="connsiteX0" fmla="*/ 8185741 w 8999402"/>
              <a:gd name="connsiteY0" fmla="*/ 0 h 6873498"/>
              <a:gd name="connsiteX1" fmla="*/ 0 w 8999402"/>
              <a:gd name="connsiteY1" fmla="*/ 0 h 6873498"/>
              <a:gd name="connsiteX2" fmla="*/ 6413 w 8999402"/>
              <a:gd name="connsiteY2" fmla="*/ 6873498 h 6873498"/>
              <a:gd name="connsiteX3" fmla="*/ 7891274 w 8999402"/>
              <a:gd name="connsiteY3" fmla="*/ 6857999 h 6873498"/>
              <a:gd name="connsiteX4" fmla="*/ 8999402 w 8999402"/>
              <a:gd name="connsiteY4" fmla="*/ 2069023 h 6873498"/>
              <a:gd name="connsiteX5" fmla="*/ 8185741 w 8999402"/>
              <a:gd name="connsiteY5" fmla="*/ 0 h 6873498"/>
              <a:gd name="connsiteX0" fmla="*/ 8185741 w 8999402"/>
              <a:gd name="connsiteY0" fmla="*/ 0 h 6864252"/>
              <a:gd name="connsiteX1" fmla="*/ 0 w 8999402"/>
              <a:gd name="connsiteY1" fmla="*/ 0 h 6864252"/>
              <a:gd name="connsiteX2" fmla="*/ 6413 w 8999402"/>
              <a:gd name="connsiteY2" fmla="*/ 6864252 h 6864252"/>
              <a:gd name="connsiteX3" fmla="*/ 7891274 w 8999402"/>
              <a:gd name="connsiteY3" fmla="*/ 6857999 h 6864252"/>
              <a:gd name="connsiteX4" fmla="*/ 8999402 w 8999402"/>
              <a:gd name="connsiteY4" fmla="*/ 2069023 h 6864252"/>
              <a:gd name="connsiteX5" fmla="*/ 8185741 w 8999402"/>
              <a:gd name="connsiteY5" fmla="*/ 0 h 686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99402" h="6864252">
                <a:moveTo>
                  <a:pt x="8185741" y="0"/>
                </a:moveTo>
                <a:lnTo>
                  <a:pt x="0" y="0"/>
                </a:lnTo>
                <a:cubicBezTo>
                  <a:pt x="2139" y="2285002"/>
                  <a:pt x="4274" y="4579250"/>
                  <a:pt x="6413" y="6864252"/>
                </a:cubicBezTo>
                <a:lnTo>
                  <a:pt x="7891274" y="6857999"/>
                </a:lnTo>
                <a:lnTo>
                  <a:pt x="8999402" y="2069023"/>
                </a:lnTo>
                <a:lnTo>
                  <a:pt x="8185741" y="0"/>
                </a:lnTo>
                <a:close/>
              </a:path>
            </a:pathLst>
          </a:custGeom>
          <a:solidFill>
            <a:srgbClr val="000000">
              <a:alpha val="1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9" tIns="45676" rIns="91349" bIns="45676" rtlCol="0" anchor="ctr"/>
          <a:lstStyle/>
          <a:p>
            <a:pPr algn="ctr" defTabSz="913473"/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43808" y="2205374"/>
            <a:ext cx="3528392" cy="230479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67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4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9" name="Подзаголовок 2"/>
          <p:cNvSpPr txBox="1">
            <a:spLocks/>
          </p:cNvSpPr>
          <p:nvPr userDrawn="1"/>
        </p:nvSpPr>
        <p:spPr>
          <a:xfrm>
            <a:off x="2843808" y="566255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3CEAB-AAF5-4F6C-9340-3CF11578FDA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32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2843808" y="1485128"/>
            <a:ext cx="2303462" cy="4319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758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Слайд-разделитель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683568" y="2205374"/>
            <a:ext cx="3528392" cy="230479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67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4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66192" y="6310788"/>
            <a:ext cx="2133600" cy="365210"/>
          </a:xfrm>
        </p:spPr>
        <p:txBody>
          <a:bodyPr/>
          <a:lstStyle/>
          <a:p>
            <a:fld id="{D9AF66D5-8536-4C51-866F-BE9D7ED223F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32"/>
            <a:ext cx="2133600" cy="36521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027" y="5016992"/>
            <a:ext cx="3590921" cy="1005691"/>
          </a:xfrm>
          <a:prstGeom prst="rect">
            <a:avLst/>
          </a:prstGeom>
        </p:spPr>
      </p:pic>
      <p:sp>
        <p:nvSpPr>
          <p:cNvPr id="13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1485128"/>
            <a:ext cx="2303462" cy="4319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11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Слайд-разделитель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707905" y="2205374"/>
            <a:ext cx="3528392" cy="230479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67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4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725669" y="5297376"/>
            <a:ext cx="2133600" cy="36521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0C12BE12-2650-4A11-9084-7D92C3BEA8E5}" type="datetime1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01.10.2021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32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Подзаголовок 2"/>
          <p:cNvSpPr txBox="1">
            <a:spLocks/>
          </p:cNvSpPr>
          <p:nvPr userDrawn="1"/>
        </p:nvSpPr>
        <p:spPr>
          <a:xfrm>
            <a:off x="3707905" y="6310781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3707905" y="1557152"/>
            <a:ext cx="2303462" cy="4319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4312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3103"/>
            <a:ext cx="7715200" cy="792271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199" indent="-285462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3682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1" y="6357829"/>
            <a:ext cx="2133600" cy="365210"/>
          </a:xfrm>
        </p:spPr>
        <p:txBody>
          <a:bodyPr/>
          <a:lstStyle/>
          <a:p>
            <a:fld id="{B37490BD-E516-46F4-9E44-85F5CDF39F9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32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6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624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1" y="1413104"/>
            <a:ext cx="3394720" cy="4537554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199" indent="-285462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3682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1" y="6357829"/>
            <a:ext cx="2133600" cy="365210"/>
          </a:xfrm>
        </p:spPr>
        <p:txBody>
          <a:bodyPr/>
          <a:lstStyle/>
          <a:p>
            <a:fld id="{7BC44F94-8681-40F6-A9F1-E6A393A20FB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32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6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30" y="1052980"/>
            <a:ext cx="4779603" cy="5158386"/>
          </a:xfrm>
          <a:prstGeom prst="rect">
            <a:avLst/>
          </a:prstGeom>
        </p:spPr>
      </p:pic>
      <p:sp>
        <p:nvSpPr>
          <p:cNvPr id="9" name="Полилиния 8"/>
          <p:cNvSpPr/>
          <p:nvPr userDrawn="1"/>
        </p:nvSpPr>
        <p:spPr>
          <a:xfrm>
            <a:off x="4479011" y="1891258"/>
            <a:ext cx="3773837" cy="3526681"/>
          </a:xfrm>
          <a:custGeom>
            <a:avLst/>
            <a:gdLst>
              <a:gd name="connsiteX0" fmla="*/ 15498 w 3773837"/>
              <a:gd name="connsiteY0" fmla="*/ 0 h 3525865"/>
              <a:gd name="connsiteX1" fmla="*/ 3332136 w 3773837"/>
              <a:gd name="connsiteY1" fmla="*/ 0 h 3525865"/>
              <a:gd name="connsiteX2" fmla="*/ 3773837 w 3773837"/>
              <a:gd name="connsiteY2" fmla="*/ 1751309 h 3525865"/>
              <a:gd name="connsiteX3" fmla="*/ 3363132 w 3773837"/>
              <a:gd name="connsiteY3" fmla="*/ 3525865 h 3525865"/>
              <a:gd name="connsiteX4" fmla="*/ 0 w 3773837"/>
              <a:gd name="connsiteY4" fmla="*/ 3525865 h 3525865"/>
              <a:gd name="connsiteX5" fmla="*/ 418454 w 3773837"/>
              <a:gd name="connsiteY5" fmla="*/ 1720312 h 3525865"/>
              <a:gd name="connsiteX6" fmla="*/ 15498 w 3773837"/>
              <a:gd name="connsiteY6" fmla="*/ 0 h 3525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73837" h="3525865">
                <a:moveTo>
                  <a:pt x="15498" y="0"/>
                </a:moveTo>
                <a:lnTo>
                  <a:pt x="3332136" y="0"/>
                </a:lnTo>
                <a:lnTo>
                  <a:pt x="3773837" y="1751309"/>
                </a:lnTo>
                <a:lnTo>
                  <a:pt x="3363132" y="3525865"/>
                </a:lnTo>
                <a:lnTo>
                  <a:pt x="0" y="3525865"/>
                </a:lnTo>
                <a:lnTo>
                  <a:pt x="418454" y="1720312"/>
                </a:lnTo>
                <a:lnTo>
                  <a:pt x="15498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defTabSz="913473"/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Текст</a:t>
            </a:r>
            <a:endParaRPr lang="ru-RU" sz="14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92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1" y="6357829"/>
            <a:ext cx="2133600" cy="365210"/>
          </a:xfrm>
        </p:spPr>
        <p:txBody>
          <a:bodyPr/>
          <a:lstStyle/>
          <a:p>
            <a:fld id="{D93B1770-B1E1-4C31-BCD5-7B7FB95D41A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32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6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30" y="1052980"/>
            <a:ext cx="4779603" cy="5158386"/>
          </a:xfrm>
          <a:prstGeom prst="rect">
            <a:avLst/>
          </a:prstGeom>
        </p:spPr>
      </p:pic>
      <p:sp>
        <p:nvSpPr>
          <p:cNvPr id="14" name="Объект 13"/>
          <p:cNvSpPr>
            <a:spLocks noGrp="1"/>
          </p:cNvSpPr>
          <p:nvPr>
            <p:ph sz="quarter" idx="14" hasCustomPrompt="1"/>
          </p:nvPr>
        </p:nvSpPr>
        <p:spPr>
          <a:xfrm>
            <a:off x="4787923" y="1845102"/>
            <a:ext cx="3097213" cy="360128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16" name="Таблица 15"/>
          <p:cNvSpPr>
            <a:spLocks noGrp="1"/>
          </p:cNvSpPr>
          <p:nvPr>
            <p:ph type="tbl" sz="quarter" idx="15"/>
          </p:nvPr>
        </p:nvSpPr>
        <p:spPr>
          <a:xfrm>
            <a:off x="496889" y="1413202"/>
            <a:ext cx="3427412" cy="446508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64981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 фотографией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283968" y="1557173"/>
            <a:ext cx="3888432" cy="4537553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199" indent="-285462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3682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1" y="6357829"/>
            <a:ext cx="2133600" cy="365210"/>
          </a:xfrm>
        </p:spPr>
        <p:txBody>
          <a:bodyPr/>
          <a:lstStyle/>
          <a:p>
            <a:fld id="{0E1D1BF1-FDB4-4B4F-BC70-1C65824AEE6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32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6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Рисунок 5"/>
          <p:cNvSpPr>
            <a:spLocks noGrp="1"/>
          </p:cNvSpPr>
          <p:nvPr>
            <p:ph type="pic" sz="quarter" idx="14"/>
          </p:nvPr>
        </p:nvSpPr>
        <p:spPr>
          <a:xfrm>
            <a:off x="496889" y="1557699"/>
            <a:ext cx="3600450" cy="3601284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925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1" y="6357829"/>
            <a:ext cx="2133600" cy="365210"/>
          </a:xfrm>
        </p:spPr>
        <p:txBody>
          <a:bodyPr/>
          <a:lstStyle/>
          <a:p>
            <a:fld id="{79A859F1-F4AA-4465-9320-226E3A07E43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32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6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5979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март-объек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1" y="6357829"/>
            <a:ext cx="2133600" cy="365210"/>
          </a:xfrm>
        </p:spPr>
        <p:txBody>
          <a:bodyPr/>
          <a:lstStyle/>
          <a:p>
            <a:fld id="{9445C8E1-9977-494A-BEAE-B1D26E29F9F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32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6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Рисунок SmartArt 4"/>
          <p:cNvSpPr>
            <a:spLocks noGrp="1"/>
          </p:cNvSpPr>
          <p:nvPr>
            <p:ph type="dgm" sz="quarter" idx="14"/>
          </p:nvPr>
        </p:nvSpPr>
        <p:spPr>
          <a:xfrm>
            <a:off x="467544" y="1413209"/>
            <a:ext cx="7704906" cy="4754076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482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1" y="6357829"/>
            <a:ext cx="2133600" cy="365210"/>
          </a:xfrm>
        </p:spPr>
        <p:txBody>
          <a:bodyPr/>
          <a:lstStyle/>
          <a:p>
            <a:fld id="{1F77CC78-20AB-4BB5-B5E7-EE41B5C9A6F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32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6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Диаграмма 5"/>
          <p:cNvSpPr>
            <a:spLocks noGrp="1"/>
          </p:cNvSpPr>
          <p:nvPr>
            <p:ph type="chart" sz="quarter" idx="14"/>
          </p:nvPr>
        </p:nvSpPr>
        <p:spPr>
          <a:xfrm>
            <a:off x="467544" y="1413202"/>
            <a:ext cx="7704906" cy="4681034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572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1" y="6357829"/>
            <a:ext cx="2133600" cy="365210"/>
          </a:xfrm>
        </p:spPr>
        <p:txBody>
          <a:bodyPr/>
          <a:lstStyle/>
          <a:p>
            <a:fld id="{C20F6B05-5B87-4A6B-89F4-20F74519CC1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32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6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Таблица 4"/>
          <p:cNvSpPr>
            <a:spLocks noGrp="1"/>
          </p:cNvSpPr>
          <p:nvPr>
            <p:ph type="tbl" sz="quarter" idx="14"/>
          </p:nvPr>
        </p:nvSpPr>
        <p:spPr>
          <a:xfrm>
            <a:off x="467544" y="1413202"/>
            <a:ext cx="7704906" cy="4465084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587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436096" y="1485149"/>
            <a:ext cx="3528392" cy="147036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436096" y="3099563"/>
            <a:ext cx="3528392" cy="1032759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67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4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8134" y="5158386"/>
            <a:ext cx="3590921" cy="1005691"/>
          </a:xfrm>
          <a:prstGeom prst="rect">
            <a:avLst/>
          </a:prstGeom>
        </p:spPr>
      </p:pic>
      <p:sp>
        <p:nvSpPr>
          <p:cNvPr id="9" name="Объект 2"/>
          <p:cNvSpPr>
            <a:spLocks noGrp="1"/>
          </p:cNvSpPr>
          <p:nvPr>
            <p:ph idx="13" hasCustomPrompt="1"/>
          </p:nvPr>
        </p:nvSpPr>
        <p:spPr>
          <a:xfrm>
            <a:off x="5442171" y="548827"/>
            <a:ext cx="2304256" cy="288099"/>
          </a:xfrm>
        </p:spPr>
        <p:txBody>
          <a:bodyPr/>
          <a:lstStyle>
            <a:lvl1pPr marL="0" marR="0" indent="0" algn="l" defTabSz="688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2485830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екстово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Название слайда, шрифт </a:t>
            </a:r>
            <a:r>
              <a:rPr lang="ru-RU" dirty="0" err="1" smtClean="0"/>
              <a:t>Arial</a:t>
            </a:r>
            <a:r>
              <a:rPr lang="ru-RU" dirty="0" smtClean="0"/>
              <a:t>, 2</a:t>
            </a:r>
            <a:r>
              <a:rPr lang="en-US" dirty="0" smtClean="0"/>
              <a:t>4</a:t>
            </a:r>
            <a:r>
              <a:rPr lang="ru-RU" dirty="0" smtClean="0"/>
              <a:t> </a:t>
            </a:r>
            <a:r>
              <a:rPr lang="ru-RU" dirty="0" err="1" smtClean="0"/>
              <a:t>пт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3123"/>
            <a:ext cx="7715200" cy="4681603"/>
          </a:xfrm>
        </p:spPr>
        <p:txBody>
          <a:bodyPr/>
          <a:lstStyle>
            <a:lvl1pPr>
              <a:lnSpc>
                <a:spcPct val="150000"/>
              </a:lnSpc>
              <a:spcBef>
                <a:spcPts val="1356"/>
              </a:spcBef>
              <a:defRPr/>
            </a:lvl1pPr>
          </a:lstStyle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32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893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8612052" y="6555636"/>
            <a:ext cx="281409" cy="14428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 defTabSz="965221" fontAlgn="base">
              <a:lnSpc>
                <a:spcPts val="1267"/>
              </a:lnSpc>
              <a:spcBef>
                <a:spcPct val="0"/>
              </a:spcBef>
              <a:spcAft>
                <a:spcPct val="0"/>
              </a:spcAft>
              <a:defRPr/>
            </a:pPr>
            <a:fld id="{21747F3F-2E8A-4EAB-A46A-01A88D87E637}" type="slidenum">
              <a:rPr lang="en-US" sz="1200" smtClean="0">
                <a:solidFill>
                  <a:prstClr val="white">
                    <a:lumMod val="50000"/>
                  </a:prstClr>
                </a:solidFill>
                <a:latin typeface="Arial" pitchFamily="34" charset="0"/>
                <a:cs typeface="Arial" pitchFamily="34" charset="0"/>
              </a:rPr>
              <a:pPr algn="r" defTabSz="965221" fontAlgn="base">
                <a:lnSpc>
                  <a:spcPts val="1267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dirty="0">
              <a:solidFill>
                <a:prstClr val="white">
                  <a:lumMod val="50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 bwMode="auto">
          <a:xfrm>
            <a:off x="254995" y="120989"/>
            <a:ext cx="8638443" cy="554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0722" tIns="40361" rIns="80722" bIns="40361" rtlCol="0" anchor="ctr">
            <a:noAutofit/>
          </a:bodyPr>
          <a:lstStyle>
            <a:lvl1pPr>
              <a:lnSpc>
                <a:spcPct val="100000"/>
              </a:lnSpc>
              <a:defRPr lang="en-US" sz="21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marL="0" lvl="0" defTabSz="1026832" eaLnBrk="1" fontAlgn="auto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10916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7922"/>
            <a:ext cx="7772400" cy="136239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7407"/>
            <a:ext cx="7772400" cy="150053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ключите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771801" y="1341099"/>
            <a:ext cx="4464496" cy="4753627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Заключительный текст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6732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екстово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Название слайда, шрифт </a:t>
            </a:r>
            <a:r>
              <a:rPr lang="ru-RU" dirty="0" err="1" smtClean="0"/>
              <a:t>Arial</a:t>
            </a:r>
            <a:r>
              <a:rPr lang="ru-RU" dirty="0" smtClean="0"/>
              <a:t>, 2</a:t>
            </a:r>
            <a:r>
              <a:rPr lang="en-US" dirty="0" smtClean="0"/>
              <a:t>4</a:t>
            </a:r>
            <a:r>
              <a:rPr lang="ru-RU" dirty="0" smtClean="0"/>
              <a:t> </a:t>
            </a:r>
            <a:r>
              <a:rPr lang="ru-RU" dirty="0" err="1" smtClean="0"/>
              <a:t>пт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3120"/>
            <a:ext cx="7715200" cy="4681603"/>
          </a:xfrm>
        </p:spPr>
        <p:txBody>
          <a:bodyPr/>
          <a:lstStyle>
            <a:lvl1pPr>
              <a:lnSpc>
                <a:spcPct val="150000"/>
              </a:lnSpc>
              <a:spcBef>
                <a:spcPts val="1356"/>
              </a:spcBef>
              <a:defRPr/>
            </a:lvl1pPr>
          </a:lstStyle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1" y="6357829"/>
            <a:ext cx="2133600" cy="365210"/>
          </a:xfrm>
        </p:spPr>
        <p:txBody>
          <a:bodyPr/>
          <a:lstStyle/>
          <a:p>
            <a:fld id="{7517133F-6484-4A9B-B981-AAB77F94139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29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0597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пы булитов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3120"/>
            <a:ext cx="7715200" cy="4681603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199" indent="-285462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3682" indent="0">
              <a:buNone/>
              <a:defRPr/>
            </a:lvl6pPr>
          </a:lstStyle>
          <a:p>
            <a:pPr lvl="0"/>
            <a:r>
              <a:rPr lang="ru-RU" dirty="0" smtClean="0"/>
              <a:t>Типы </a:t>
            </a:r>
            <a:r>
              <a:rPr lang="ru-RU" dirty="0" err="1" smtClean="0"/>
              <a:t>булитов</a:t>
            </a:r>
            <a:endParaRPr lang="ru-RU" dirty="0" smtClean="0"/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  <a:p>
            <a:pPr lvl="3"/>
            <a:r>
              <a:rPr lang="ru-RU" dirty="0" smtClean="0"/>
              <a:t>Третий уровень</a:t>
            </a:r>
          </a:p>
          <a:p>
            <a:pPr lvl="4"/>
            <a:r>
              <a:rPr lang="ru-RU" dirty="0" smtClean="0"/>
              <a:t>Четвертый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1" y="6357829"/>
            <a:ext cx="2133600" cy="365210"/>
          </a:xfrm>
        </p:spPr>
        <p:txBody>
          <a:bodyPr/>
          <a:lstStyle/>
          <a:p>
            <a:fld id="{FFC5FFCB-E696-4452-8A68-E1B598A88E7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29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959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203848" y="2895766"/>
            <a:ext cx="4032448" cy="147036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203848" y="4510164"/>
            <a:ext cx="4032448" cy="1032759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67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4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95" y="476782"/>
            <a:ext cx="3590921" cy="1005691"/>
          </a:xfrm>
          <a:prstGeom prst="rect">
            <a:avLst/>
          </a:prstGeom>
        </p:spPr>
      </p:pic>
      <p:sp>
        <p:nvSpPr>
          <p:cNvPr id="22" name="Объект 2"/>
          <p:cNvSpPr>
            <a:spLocks noGrp="1"/>
          </p:cNvSpPr>
          <p:nvPr>
            <p:ph idx="13" hasCustomPrompt="1"/>
          </p:nvPr>
        </p:nvSpPr>
        <p:spPr>
          <a:xfrm>
            <a:off x="3203848" y="6238757"/>
            <a:ext cx="4032448" cy="288099"/>
          </a:xfrm>
        </p:spPr>
        <p:txBody>
          <a:bodyPr/>
          <a:lstStyle>
            <a:lvl1pPr marL="0" marR="0" indent="0" algn="l" defTabSz="688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1915684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7"/>
          <p:cNvSpPr/>
          <p:nvPr userDrawn="1"/>
        </p:nvSpPr>
        <p:spPr>
          <a:xfrm>
            <a:off x="3890085" y="18"/>
            <a:ext cx="5253925" cy="6859587"/>
          </a:xfrm>
          <a:custGeom>
            <a:avLst/>
            <a:gdLst>
              <a:gd name="connsiteX0" fmla="*/ 286718 w 5253925"/>
              <a:gd name="connsiteY0" fmla="*/ 0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86718 w 5253925"/>
              <a:gd name="connsiteY5" fmla="*/ 0 h 6873498"/>
              <a:gd name="connsiteX0" fmla="*/ 294467 w 5253925"/>
              <a:gd name="connsiteY0" fmla="*/ 15499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94467 w 5253925"/>
              <a:gd name="connsiteY5" fmla="*/ 15499 h 6873498"/>
              <a:gd name="connsiteX0" fmla="*/ 294467 w 5253925"/>
              <a:gd name="connsiteY0" fmla="*/ 0 h 6857999"/>
              <a:gd name="connsiteX1" fmla="*/ 5114440 w 5253925"/>
              <a:gd name="connsiteY1" fmla="*/ 193728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294467 w 5253925"/>
              <a:gd name="connsiteY0" fmla="*/ 0 h 6857999"/>
              <a:gd name="connsiteX1" fmla="*/ 5253925 w 5253925"/>
              <a:gd name="connsiteY1" fmla="*/ 0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53925" h="6857999">
                <a:moveTo>
                  <a:pt x="294467" y="0"/>
                </a:moveTo>
                <a:lnTo>
                  <a:pt x="5253925" y="0"/>
                </a:lnTo>
                <a:lnTo>
                  <a:pt x="5253925" y="6857999"/>
                </a:lnTo>
                <a:lnTo>
                  <a:pt x="0" y="6857999"/>
                </a:lnTo>
                <a:lnTo>
                  <a:pt x="1108128" y="2069023"/>
                </a:lnTo>
                <a:lnTo>
                  <a:pt x="29446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9" tIns="45676" rIns="91349" bIns="45676" rtlCol="0" anchor="ctr"/>
          <a:lstStyle/>
          <a:p>
            <a:pPr algn="ctr" defTabSz="913473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436096" y="1485146"/>
            <a:ext cx="3528392" cy="147036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436096" y="3099560"/>
            <a:ext cx="3528392" cy="1032759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67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4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8134" y="5158386"/>
            <a:ext cx="3590921" cy="1005691"/>
          </a:xfrm>
          <a:prstGeom prst="rect">
            <a:avLst/>
          </a:prstGeom>
        </p:spPr>
      </p:pic>
      <p:sp>
        <p:nvSpPr>
          <p:cNvPr id="14" name="Объект 2"/>
          <p:cNvSpPr>
            <a:spLocks noGrp="1"/>
          </p:cNvSpPr>
          <p:nvPr>
            <p:ph idx="13" hasCustomPrompt="1"/>
          </p:nvPr>
        </p:nvSpPr>
        <p:spPr>
          <a:xfrm>
            <a:off x="5442171" y="548824"/>
            <a:ext cx="2304256" cy="288099"/>
          </a:xfrm>
        </p:spPr>
        <p:txBody>
          <a:bodyPr/>
          <a:lstStyle>
            <a:lvl1pPr marL="0" marR="0" indent="0" algn="l" defTabSz="688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21914071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Слайд-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5"/>
          <p:cNvSpPr/>
          <p:nvPr userDrawn="1"/>
        </p:nvSpPr>
        <p:spPr>
          <a:xfrm>
            <a:off x="-10260" y="550646"/>
            <a:ext cx="7678604" cy="5754224"/>
          </a:xfrm>
          <a:custGeom>
            <a:avLst/>
            <a:gdLst>
              <a:gd name="connsiteX0" fmla="*/ 286718 w 5253925"/>
              <a:gd name="connsiteY0" fmla="*/ 0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86718 w 5253925"/>
              <a:gd name="connsiteY5" fmla="*/ 0 h 6873498"/>
              <a:gd name="connsiteX0" fmla="*/ 294467 w 5253925"/>
              <a:gd name="connsiteY0" fmla="*/ 15499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94467 w 5253925"/>
              <a:gd name="connsiteY5" fmla="*/ 15499 h 6873498"/>
              <a:gd name="connsiteX0" fmla="*/ 294467 w 5253925"/>
              <a:gd name="connsiteY0" fmla="*/ 0 h 6857999"/>
              <a:gd name="connsiteX1" fmla="*/ 5114440 w 5253925"/>
              <a:gd name="connsiteY1" fmla="*/ 193728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294467 w 5253925"/>
              <a:gd name="connsiteY0" fmla="*/ 0 h 6857999"/>
              <a:gd name="connsiteX1" fmla="*/ 5253925 w 5253925"/>
              <a:gd name="connsiteY1" fmla="*/ 0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4207789 w 9167247"/>
              <a:gd name="connsiteY0" fmla="*/ 0 h 6857999"/>
              <a:gd name="connsiteX1" fmla="*/ 0 w 9167247"/>
              <a:gd name="connsiteY1" fmla="*/ 0 h 6857999"/>
              <a:gd name="connsiteX2" fmla="*/ 9167247 w 9167247"/>
              <a:gd name="connsiteY2" fmla="*/ 6857999 h 6857999"/>
              <a:gd name="connsiteX3" fmla="*/ 3913322 w 9167247"/>
              <a:gd name="connsiteY3" fmla="*/ 6857999 h 6857999"/>
              <a:gd name="connsiteX4" fmla="*/ 5021450 w 9167247"/>
              <a:gd name="connsiteY4" fmla="*/ 2069023 h 6857999"/>
              <a:gd name="connsiteX5" fmla="*/ 4207789 w 9167247"/>
              <a:gd name="connsiteY5" fmla="*/ 0 h 6857999"/>
              <a:gd name="connsiteX0" fmla="*/ 4207789 w 5021450"/>
              <a:gd name="connsiteY0" fmla="*/ 0 h 6873497"/>
              <a:gd name="connsiteX1" fmla="*/ 0 w 5021450"/>
              <a:gd name="connsiteY1" fmla="*/ 0 h 6873497"/>
              <a:gd name="connsiteX2" fmla="*/ 15498 w 5021450"/>
              <a:gd name="connsiteY2" fmla="*/ 6873497 h 6873497"/>
              <a:gd name="connsiteX3" fmla="*/ 3913322 w 5021450"/>
              <a:gd name="connsiteY3" fmla="*/ 6857999 h 6873497"/>
              <a:gd name="connsiteX4" fmla="*/ 5021450 w 5021450"/>
              <a:gd name="connsiteY4" fmla="*/ 2069023 h 6873497"/>
              <a:gd name="connsiteX5" fmla="*/ 4207789 w 5021450"/>
              <a:gd name="connsiteY5" fmla="*/ 0 h 6873497"/>
              <a:gd name="connsiteX0" fmla="*/ 7722556 w 8536217"/>
              <a:gd name="connsiteY0" fmla="*/ 0 h 6873497"/>
              <a:gd name="connsiteX1" fmla="*/ 0 w 8536217"/>
              <a:gd name="connsiteY1" fmla="*/ 9246 h 6873497"/>
              <a:gd name="connsiteX2" fmla="*/ 3530265 w 8536217"/>
              <a:gd name="connsiteY2" fmla="*/ 6873497 h 6873497"/>
              <a:gd name="connsiteX3" fmla="*/ 7428089 w 8536217"/>
              <a:gd name="connsiteY3" fmla="*/ 6857999 h 6873497"/>
              <a:gd name="connsiteX4" fmla="*/ 8536217 w 8536217"/>
              <a:gd name="connsiteY4" fmla="*/ 2069023 h 6873497"/>
              <a:gd name="connsiteX5" fmla="*/ 7722556 w 8536217"/>
              <a:gd name="connsiteY5" fmla="*/ 0 h 6873497"/>
              <a:gd name="connsiteX0" fmla="*/ 7722556 w 8536217"/>
              <a:gd name="connsiteY0" fmla="*/ 0 h 6864251"/>
              <a:gd name="connsiteX1" fmla="*/ 0 w 8536217"/>
              <a:gd name="connsiteY1" fmla="*/ 9246 h 6864251"/>
              <a:gd name="connsiteX2" fmla="*/ 6416 w 8536217"/>
              <a:gd name="connsiteY2" fmla="*/ 6864251 h 6864251"/>
              <a:gd name="connsiteX3" fmla="*/ 7428089 w 8536217"/>
              <a:gd name="connsiteY3" fmla="*/ 6857999 h 6864251"/>
              <a:gd name="connsiteX4" fmla="*/ 8536217 w 8536217"/>
              <a:gd name="connsiteY4" fmla="*/ 2069023 h 6864251"/>
              <a:gd name="connsiteX5" fmla="*/ 7722556 w 8536217"/>
              <a:gd name="connsiteY5" fmla="*/ 0 h 6864251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36513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45759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45759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73498"/>
              <a:gd name="connsiteX1" fmla="*/ 0 w 8536217"/>
              <a:gd name="connsiteY1" fmla="*/ 9246 h 6873498"/>
              <a:gd name="connsiteX2" fmla="*/ 15497 w 8536217"/>
              <a:gd name="connsiteY2" fmla="*/ 6873498 h 6873498"/>
              <a:gd name="connsiteX3" fmla="*/ 7428089 w 8536217"/>
              <a:gd name="connsiteY3" fmla="*/ 6857999 h 6873498"/>
              <a:gd name="connsiteX4" fmla="*/ 8536217 w 8536217"/>
              <a:gd name="connsiteY4" fmla="*/ 2069023 h 6873498"/>
              <a:gd name="connsiteX5" fmla="*/ 7722556 w 8536217"/>
              <a:gd name="connsiteY5" fmla="*/ 0 h 6873498"/>
              <a:gd name="connsiteX0" fmla="*/ 8185741 w 8999402"/>
              <a:gd name="connsiteY0" fmla="*/ 0 h 6873498"/>
              <a:gd name="connsiteX1" fmla="*/ 0 w 8999402"/>
              <a:gd name="connsiteY1" fmla="*/ 0 h 6873498"/>
              <a:gd name="connsiteX2" fmla="*/ 478682 w 8999402"/>
              <a:gd name="connsiteY2" fmla="*/ 6873498 h 6873498"/>
              <a:gd name="connsiteX3" fmla="*/ 7891274 w 8999402"/>
              <a:gd name="connsiteY3" fmla="*/ 6857999 h 6873498"/>
              <a:gd name="connsiteX4" fmla="*/ 8999402 w 8999402"/>
              <a:gd name="connsiteY4" fmla="*/ 2069023 h 6873498"/>
              <a:gd name="connsiteX5" fmla="*/ 8185741 w 8999402"/>
              <a:gd name="connsiteY5" fmla="*/ 0 h 6873498"/>
              <a:gd name="connsiteX0" fmla="*/ 8185741 w 8999402"/>
              <a:gd name="connsiteY0" fmla="*/ 0 h 6873498"/>
              <a:gd name="connsiteX1" fmla="*/ 0 w 8999402"/>
              <a:gd name="connsiteY1" fmla="*/ 0 h 6873498"/>
              <a:gd name="connsiteX2" fmla="*/ 6413 w 8999402"/>
              <a:gd name="connsiteY2" fmla="*/ 6873498 h 6873498"/>
              <a:gd name="connsiteX3" fmla="*/ 7891274 w 8999402"/>
              <a:gd name="connsiteY3" fmla="*/ 6857999 h 6873498"/>
              <a:gd name="connsiteX4" fmla="*/ 8999402 w 8999402"/>
              <a:gd name="connsiteY4" fmla="*/ 2069023 h 6873498"/>
              <a:gd name="connsiteX5" fmla="*/ 8185741 w 8999402"/>
              <a:gd name="connsiteY5" fmla="*/ 0 h 6873498"/>
              <a:gd name="connsiteX0" fmla="*/ 8185741 w 8999402"/>
              <a:gd name="connsiteY0" fmla="*/ 0 h 6864252"/>
              <a:gd name="connsiteX1" fmla="*/ 0 w 8999402"/>
              <a:gd name="connsiteY1" fmla="*/ 0 h 6864252"/>
              <a:gd name="connsiteX2" fmla="*/ 6413 w 8999402"/>
              <a:gd name="connsiteY2" fmla="*/ 6864252 h 6864252"/>
              <a:gd name="connsiteX3" fmla="*/ 7891274 w 8999402"/>
              <a:gd name="connsiteY3" fmla="*/ 6857999 h 6864252"/>
              <a:gd name="connsiteX4" fmla="*/ 8999402 w 8999402"/>
              <a:gd name="connsiteY4" fmla="*/ 2069023 h 6864252"/>
              <a:gd name="connsiteX5" fmla="*/ 8185741 w 8999402"/>
              <a:gd name="connsiteY5" fmla="*/ 0 h 686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99402" h="6864252">
                <a:moveTo>
                  <a:pt x="8185741" y="0"/>
                </a:moveTo>
                <a:lnTo>
                  <a:pt x="0" y="0"/>
                </a:lnTo>
                <a:cubicBezTo>
                  <a:pt x="2139" y="2285002"/>
                  <a:pt x="4274" y="4579250"/>
                  <a:pt x="6413" y="6864252"/>
                </a:cubicBezTo>
                <a:lnTo>
                  <a:pt x="7891274" y="6857999"/>
                </a:lnTo>
                <a:lnTo>
                  <a:pt x="8999402" y="2069023"/>
                </a:lnTo>
                <a:lnTo>
                  <a:pt x="8185741" y="0"/>
                </a:lnTo>
                <a:close/>
              </a:path>
            </a:pathLst>
          </a:custGeom>
          <a:solidFill>
            <a:srgbClr val="000000">
              <a:alpha val="1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9" tIns="45676" rIns="91349" bIns="45676" rtlCol="0" anchor="ctr"/>
          <a:lstStyle/>
          <a:p>
            <a:pPr algn="ctr" defTabSz="913473"/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43808" y="2205374"/>
            <a:ext cx="3528392" cy="230479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67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4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9" name="Подзаголовок 2"/>
          <p:cNvSpPr txBox="1">
            <a:spLocks/>
          </p:cNvSpPr>
          <p:nvPr userDrawn="1"/>
        </p:nvSpPr>
        <p:spPr>
          <a:xfrm>
            <a:off x="2843808" y="566255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3CEAB-AAF5-4F6C-9340-3CF11578FDA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29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2843808" y="1485128"/>
            <a:ext cx="2303462" cy="4319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723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Слайд-разделитель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683568" y="2205374"/>
            <a:ext cx="3528392" cy="230479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67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4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66192" y="6310788"/>
            <a:ext cx="2133600" cy="365210"/>
          </a:xfrm>
        </p:spPr>
        <p:txBody>
          <a:bodyPr/>
          <a:lstStyle/>
          <a:p>
            <a:fld id="{D9AF66D5-8536-4C51-866F-BE9D7ED223F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29"/>
            <a:ext cx="2133600" cy="36521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021" y="5016992"/>
            <a:ext cx="3590921" cy="1005691"/>
          </a:xfrm>
          <a:prstGeom prst="rect">
            <a:avLst/>
          </a:prstGeom>
        </p:spPr>
      </p:pic>
      <p:sp>
        <p:nvSpPr>
          <p:cNvPr id="13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1485128"/>
            <a:ext cx="2303462" cy="4319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604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Слайд-разделитель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707905" y="2205374"/>
            <a:ext cx="3528392" cy="230479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67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4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725669" y="5297373"/>
            <a:ext cx="2133600" cy="36521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0C12BE12-2650-4A11-9084-7D92C3BEA8E5}" type="datetime1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01.10.2021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29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Подзаголовок 2"/>
          <p:cNvSpPr txBox="1">
            <a:spLocks/>
          </p:cNvSpPr>
          <p:nvPr userDrawn="1"/>
        </p:nvSpPr>
        <p:spPr>
          <a:xfrm>
            <a:off x="3707905" y="6310781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3707905" y="1557152"/>
            <a:ext cx="2303462" cy="4319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981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3103"/>
            <a:ext cx="7715200" cy="792271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199" indent="-285462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3682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1" y="6357829"/>
            <a:ext cx="2133600" cy="365210"/>
          </a:xfrm>
        </p:spPr>
        <p:txBody>
          <a:bodyPr/>
          <a:lstStyle/>
          <a:p>
            <a:fld id="{B37490BD-E516-46F4-9E44-85F5CDF39F9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29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6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710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1" y="1413104"/>
            <a:ext cx="3394720" cy="4537554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199" indent="-285462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3682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1" y="6357829"/>
            <a:ext cx="2133600" cy="365210"/>
          </a:xfrm>
        </p:spPr>
        <p:txBody>
          <a:bodyPr/>
          <a:lstStyle/>
          <a:p>
            <a:fld id="{7BC44F94-8681-40F6-A9F1-E6A393A20FB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29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6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28" y="1052980"/>
            <a:ext cx="4779603" cy="5158386"/>
          </a:xfrm>
          <a:prstGeom prst="rect">
            <a:avLst/>
          </a:prstGeom>
        </p:spPr>
      </p:pic>
      <p:sp>
        <p:nvSpPr>
          <p:cNvPr id="9" name="Полилиния 8"/>
          <p:cNvSpPr/>
          <p:nvPr userDrawn="1"/>
        </p:nvSpPr>
        <p:spPr>
          <a:xfrm>
            <a:off x="4479011" y="1891255"/>
            <a:ext cx="3773837" cy="3526681"/>
          </a:xfrm>
          <a:custGeom>
            <a:avLst/>
            <a:gdLst>
              <a:gd name="connsiteX0" fmla="*/ 15498 w 3773837"/>
              <a:gd name="connsiteY0" fmla="*/ 0 h 3525865"/>
              <a:gd name="connsiteX1" fmla="*/ 3332136 w 3773837"/>
              <a:gd name="connsiteY1" fmla="*/ 0 h 3525865"/>
              <a:gd name="connsiteX2" fmla="*/ 3773837 w 3773837"/>
              <a:gd name="connsiteY2" fmla="*/ 1751309 h 3525865"/>
              <a:gd name="connsiteX3" fmla="*/ 3363132 w 3773837"/>
              <a:gd name="connsiteY3" fmla="*/ 3525865 h 3525865"/>
              <a:gd name="connsiteX4" fmla="*/ 0 w 3773837"/>
              <a:gd name="connsiteY4" fmla="*/ 3525865 h 3525865"/>
              <a:gd name="connsiteX5" fmla="*/ 418454 w 3773837"/>
              <a:gd name="connsiteY5" fmla="*/ 1720312 h 3525865"/>
              <a:gd name="connsiteX6" fmla="*/ 15498 w 3773837"/>
              <a:gd name="connsiteY6" fmla="*/ 0 h 3525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73837" h="3525865">
                <a:moveTo>
                  <a:pt x="15498" y="0"/>
                </a:moveTo>
                <a:lnTo>
                  <a:pt x="3332136" y="0"/>
                </a:lnTo>
                <a:lnTo>
                  <a:pt x="3773837" y="1751309"/>
                </a:lnTo>
                <a:lnTo>
                  <a:pt x="3363132" y="3525865"/>
                </a:lnTo>
                <a:lnTo>
                  <a:pt x="0" y="3525865"/>
                </a:lnTo>
                <a:lnTo>
                  <a:pt x="418454" y="1720312"/>
                </a:lnTo>
                <a:lnTo>
                  <a:pt x="15498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defTabSz="913473"/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Текст</a:t>
            </a:r>
            <a:endParaRPr lang="ru-RU" sz="14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300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593"/>
            <a:ext cx="4038600" cy="452701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593"/>
            <a:ext cx="4038600" cy="452701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1" y="6357829"/>
            <a:ext cx="2133600" cy="365210"/>
          </a:xfrm>
        </p:spPr>
        <p:txBody>
          <a:bodyPr/>
          <a:lstStyle/>
          <a:p>
            <a:fld id="{D93B1770-B1E1-4C31-BCD5-7B7FB95D41A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29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6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28" y="1052980"/>
            <a:ext cx="4779603" cy="5158386"/>
          </a:xfrm>
          <a:prstGeom prst="rect">
            <a:avLst/>
          </a:prstGeom>
        </p:spPr>
      </p:pic>
      <p:sp>
        <p:nvSpPr>
          <p:cNvPr id="14" name="Объект 13"/>
          <p:cNvSpPr>
            <a:spLocks noGrp="1"/>
          </p:cNvSpPr>
          <p:nvPr>
            <p:ph sz="quarter" idx="14" hasCustomPrompt="1"/>
          </p:nvPr>
        </p:nvSpPr>
        <p:spPr>
          <a:xfrm>
            <a:off x="4787923" y="1845102"/>
            <a:ext cx="3097213" cy="360128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16" name="Таблица 15"/>
          <p:cNvSpPr>
            <a:spLocks noGrp="1"/>
          </p:cNvSpPr>
          <p:nvPr>
            <p:ph type="tbl" sz="quarter" idx="15"/>
          </p:nvPr>
        </p:nvSpPr>
        <p:spPr>
          <a:xfrm>
            <a:off x="496889" y="1413202"/>
            <a:ext cx="3427412" cy="446508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1010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 фотографией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283968" y="1557170"/>
            <a:ext cx="3888432" cy="4537553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199" indent="-285462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3682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1" y="6357829"/>
            <a:ext cx="2133600" cy="365210"/>
          </a:xfrm>
        </p:spPr>
        <p:txBody>
          <a:bodyPr/>
          <a:lstStyle/>
          <a:p>
            <a:fld id="{0E1D1BF1-FDB4-4B4F-BC70-1C65824AEE6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29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6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Рисунок 5"/>
          <p:cNvSpPr>
            <a:spLocks noGrp="1"/>
          </p:cNvSpPr>
          <p:nvPr>
            <p:ph type="pic" sz="quarter" idx="14"/>
          </p:nvPr>
        </p:nvSpPr>
        <p:spPr>
          <a:xfrm>
            <a:off x="496889" y="1557699"/>
            <a:ext cx="3600450" cy="3601284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223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1" y="6357829"/>
            <a:ext cx="2133600" cy="365210"/>
          </a:xfrm>
        </p:spPr>
        <p:txBody>
          <a:bodyPr/>
          <a:lstStyle/>
          <a:p>
            <a:fld id="{79A859F1-F4AA-4465-9320-226E3A07E43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29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6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161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март-объек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1" y="6357829"/>
            <a:ext cx="2133600" cy="365210"/>
          </a:xfrm>
        </p:spPr>
        <p:txBody>
          <a:bodyPr/>
          <a:lstStyle/>
          <a:p>
            <a:fld id="{9445C8E1-9977-494A-BEAE-B1D26E29F9F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29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6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Рисунок SmartArt 4"/>
          <p:cNvSpPr>
            <a:spLocks noGrp="1"/>
          </p:cNvSpPr>
          <p:nvPr>
            <p:ph type="dgm" sz="quarter" idx="14"/>
          </p:nvPr>
        </p:nvSpPr>
        <p:spPr>
          <a:xfrm>
            <a:off x="467544" y="1413209"/>
            <a:ext cx="7704906" cy="4754076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344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1" y="6357829"/>
            <a:ext cx="2133600" cy="365210"/>
          </a:xfrm>
        </p:spPr>
        <p:txBody>
          <a:bodyPr/>
          <a:lstStyle/>
          <a:p>
            <a:fld id="{1F77CC78-20AB-4BB5-B5E7-EE41B5C9A6F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29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6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Диаграмма 5"/>
          <p:cNvSpPr>
            <a:spLocks noGrp="1"/>
          </p:cNvSpPr>
          <p:nvPr>
            <p:ph type="chart" sz="quarter" idx="14"/>
          </p:nvPr>
        </p:nvSpPr>
        <p:spPr>
          <a:xfrm>
            <a:off x="467544" y="1413202"/>
            <a:ext cx="7704906" cy="4681034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990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1" y="6357829"/>
            <a:ext cx="2133600" cy="365210"/>
          </a:xfrm>
        </p:spPr>
        <p:txBody>
          <a:bodyPr/>
          <a:lstStyle/>
          <a:p>
            <a:fld id="{C20F6B05-5B87-4A6B-89F4-20F74519CC1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29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6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Таблица 4"/>
          <p:cNvSpPr>
            <a:spLocks noGrp="1"/>
          </p:cNvSpPr>
          <p:nvPr>
            <p:ph type="tbl" sz="quarter" idx="14"/>
          </p:nvPr>
        </p:nvSpPr>
        <p:spPr>
          <a:xfrm>
            <a:off x="467544" y="1413202"/>
            <a:ext cx="7704906" cy="4465084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294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436096" y="1485146"/>
            <a:ext cx="3528392" cy="147036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436096" y="3099560"/>
            <a:ext cx="3528392" cy="1032759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67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4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8134" y="5158386"/>
            <a:ext cx="3590921" cy="1005691"/>
          </a:xfrm>
          <a:prstGeom prst="rect">
            <a:avLst/>
          </a:prstGeom>
        </p:spPr>
      </p:pic>
      <p:sp>
        <p:nvSpPr>
          <p:cNvPr id="9" name="Объект 2"/>
          <p:cNvSpPr>
            <a:spLocks noGrp="1"/>
          </p:cNvSpPr>
          <p:nvPr>
            <p:ph idx="13" hasCustomPrompt="1"/>
          </p:nvPr>
        </p:nvSpPr>
        <p:spPr>
          <a:xfrm>
            <a:off x="5442171" y="548824"/>
            <a:ext cx="2304256" cy="288099"/>
          </a:xfrm>
        </p:spPr>
        <p:txBody>
          <a:bodyPr/>
          <a:lstStyle>
            <a:lvl1pPr marL="0" marR="0" indent="0" algn="l" defTabSz="688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2429243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екстово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Название слайда, шрифт </a:t>
            </a:r>
            <a:r>
              <a:rPr lang="ru-RU" dirty="0" err="1" smtClean="0"/>
              <a:t>Arial</a:t>
            </a:r>
            <a:r>
              <a:rPr lang="ru-RU" dirty="0" smtClean="0"/>
              <a:t>, 2</a:t>
            </a:r>
            <a:r>
              <a:rPr lang="en-US" dirty="0" smtClean="0"/>
              <a:t>4</a:t>
            </a:r>
            <a:r>
              <a:rPr lang="ru-RU" dirty="0" smtClean="0"/>
              <a:t> </a:t>
            </a:r>
            <a:r>
              <a:rPr lang="ru-RU" dirty="0" err="1" smtClean="0"/>
              <a:t>пт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3120"/>
            <a:ext cx="7715200" cy="4681603"/>
          </a:xfrm>
        </p:spPr>
        <p:txBody>
          <a:bodyPr/>
          <a:lstStyle>
            <a:lvl1pPr>
              <a:lnSpc>
                <a:spcPct val="150000"/>
              </a:lnSpc>
              <a:spcBef>
                <a:spcPts val="1356"/>
              </a:spcBef>
              <a:defRPr/>
            </a:lvl1pPr>
          </a:lstStyle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29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798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8612046" y="6555636"/>
            <a:ext cx="281409" cy="14428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 defTabSz="965221" fontAlgn="base">
              <a:lnSpc>
                <a:spcPts val="1267"/>
              </a:lnSpc>
              <a:spcBef>
                <a:spcPct val="0"/>
              </a:spcBef>
              <a:spcAft>
                <a:spcPct val="0"/>
              </a:spcAft>
              <a:defRPr/>
            </a:pPr>
            <a:fld id="{21747F3F-2E8A-4EAB-A46A-01A88D87E637}" type="slidenum">
              <a:rPr lang="en-US" sz="1200" smtClean="0">
                <a:solidFill>
                  <a:prstClr val="white">
                    <a:lumMod val="50000"/>
                  </a:prstClr>
                </a:solidFill>
                <a:latin typeface="Arial" pitchFamily="34" charset="0"/>
                <a:cs typeface="Arial" pitchFamily="34" charset="0"/>
              </a:rPr>
              <a:pPr algn="r" defTabSz="965221" fontAlgn="base">
                <a:lnSpc>
                  <a:spcPts val="1267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dirty="0">
              <a:solidFill>
                <a:prstClr val="white">
                  <a:lumMod val="50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 bwMode="auto">
          <a:xfrm>
            <a:off x="254995" y="120989"/>
            <a:ext cx="8638443" cy="554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0722" tIns="40361" rIns="80722" bIns="40361" rtlCol="0" anchor="ctr">
            <a:noAutofit/>
          </a:bodyPr>
          <a:lstStyle>
            <a:lvl1pPr>
              <a:lnSpc>
                <a:spcPct val="100000"/>
              </a:lnSpc>
              <a:defRPr lang="en-US" sz="21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marL="0" lvl="0" defTabSz="1026832" eaLnBrk="1" fontAlgn="auto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05027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ключите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771801" y="1341096"/>
            <a:ext cx="4464496" cy="4753627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Заключительный текст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02434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490"/>
            <a:ext cx="4040188" cy="6399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5399"/>
            <a:ext cx="4040188" cy="39522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490"/>
            <a:ext cx="4041775" cy="6399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5399"/>
            <a:ext cx="4041775" cy="39522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екстово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Название слайда, шрифт </a:t>
            </a:r>
            <a:r>
              <a:rPr lang="ru-RU" dirty="0" err="1" smtClean="0"/>
              <a:t>Arial</a:t>
            </a:r>
            <a:r>
              <a:rPr lang="ru-RU" dirty="0" smtClean="0"/>
              <a:t>, 2</a:t>
            </a:r>
            <a:r>
              <a:rPr lang="en-US" dirty="0" smtClean="0"/>
              <a:t>4</a:t>
            </a:r>
            <a:r>
              <a:rPr lang="ru-RU" dirty="0" smtClean="0"/>
              <a:t> </a:t>
            </a:r>
            <a:r>
              <a:rPr lang="ru-RU" dirty="0" err="1" smtClean="0"/>
              <a:t>пт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3112"/>
            <a:ext cx="7715200" cy="4681603"/>
          </a:xfrm>
        </p:spPr>
        <p:txBody>
          <a:bodyPr/>
          <a:lstStyle>
            <a:lvl1pPr>
              <a:defRPr/>
            </a:lvl1pPr>
          </a:lstStyle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7822"/>
            <a:ext cx="2133600" cy="365210"/>
          </a:xfrm>
        </p:spPr>
        <p:txBody>
          <a:bodyPr/>
          <a:lstStyle/>
          <a:p>
            <a:fld id="{446074D7-7B97-4C60-B38F-D77E1B39E88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14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589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пы булитов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3112"/>
            <a:ext cx="7715200" cy="4681603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Типы </a:t>
            </a:r>
            <a:r>
              <a:rPr lang="ru-RU" dirty="0" err="1" smtClean="0"/>
              <a:t>булитов</a:t>
            </a:r>
            <a:endParaRPr lang="ru-RU" dirty="0" smtClean="0"/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  <a:p>
            <a:pPr lvl="3"/>
            <a:r>
              <a:rPr lang="ru-RU" dirty="0" smtClean="0"/>
              <a:t>Третий уровень</a:t>
            </a:r>
          </a:p>
          <a:p>
            <a:pPr lvl="4"/>
            <a:r>
              <a:rPr lang="ru-RU" dirty="0" smtClean="0"/>
              <a:t>Четвертый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7822"/>
            <a:ext cx="2133600" cy="365210"/>
          </a:xfrm>
        </p:spPr>
        <p:txBody>
          <a:bodyPr/>
          <a:lstStyle/>
          <a:p>
            <a:fld id="{C01A9621-8A2F-4758-BDC8-0E9D01EDB1A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14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9710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203848" y="2895758"/>
            <a:ext cx="4032448" cy="147036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203848" y="4510164"/>
            <a:ext cx="4032448" cy="1032759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6" y="476782"/>
            <a:ext cx="3590921" cy="1005691"/>
          </a:xfrm>
          <a:prstGeom prst="rect">
            <a:avLst/>
          </a:prstGeom>
        </p:spPr>
      </p:pic>
      <p:sp>
        <p:nvSpPr>
          <p:cNvPr id="22" name="Объект 2"/>
          <p:cNvSpPr>
            <a:spLocks noGrp="1"/>
          </p:cNvSpPr>
          <p:nvPr>
            <p:ph idx="13" hasCustomPrompt="1"/>
          </p:nvPr>
        </p:nvSpPr>
        <p:spPr>
          <a:xfrm>
            <a:off x="3203848" y="6238756"/>
            <a:ext cx="4032448" cy="2880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4057576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7"/>
          <p:cNvSpPr/>
          <p:nvPr userDrawn="1"/>
        </p:nvSpPr>
        <p:spPr>
          <a:xfrm>
            <a:off x="3890078" y="10"/>
            <a:ext cx="5253925" cy="6859587"/>
          </a:xfrm>
          <a:custGeom>
            <a:avLst/>
            <a:gdLst>
              <a:gd name="connsiteX0" fmla="*/ 286718 w 5253925"/>
              <a:gd name="connsiteY0" fmla="*/ 0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86718 w 5253925"/>
              <a:gd name="connsiteY5" fmla="*/ 0 h 6873498"/>
              <a:gd name="connsiteX0" fmla="*/ 294467 w 5253925"/>
              <a:gd name="connsiteY0" fmla="*/ 15499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94467 w 5253925"/>
              <a:gd name="connsiteY5" fmla="*/ 15499 h 6873498"/>
              <a:gd name="connsiteX0" fmla="*/ 294467 w 5253925"/>
              <a:gd name="connsiteY0" fmla="*/ 0 h 6857999"/>
              <a:gd name="connsiteX1" fmla="*/ 5114440 w 5253925"/>
              <a:gd name="connsiteY1" fmla="*/ 193728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294467 w 5253925"/>
              <a:gd name="connsiteY0" fmla="*/ 0 h 6857999"/>
              <a:gd name="connsiteX1" fmla="*/ 5253925 w 5253925"/>
              <a:gd name="connsiteY1" fmla="*/ 0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53925" h="6857999">
                <a:moveTo>
                  <a:pt x="294467" y="0"/>
                </a:moveTo>
                <a:lnTo>
                  <a:pt x="5253925" y="0"/>
                </a:lnTo>
                <a:lnTo>
                  <a:pt x="5253925" y="6857999"/>
                </a:lnTo>
                <a:lnTo>
                  <a:pt x="0" y="6857999"/>
                </a:lnTo>
                <a:lnTo>
                  <a:pt x="1108128" y="2069023"/>
                </a:lnTo>
                <a:lnTo>
                  <a:pt x="29446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436096" y="1485137"/>
            <a:ext cx="3528392" cy="147036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436096" y="3099551"/>
            <a:ext cx="3528392" cy="1032759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8127" y="5158386"/>
            <a:ext cx="3590921" cy="1005691"/>
          </a:xfrm>
          <a:prstGeom prst="rect">
            <a:avLst/>
          </a:prstGeom>
        </p:spPr>
      </p:pic>
      <p:sp>
        <p:nvSpPr>
          <p:cNvPr id="14" name="Объект 2"/>
          <p:cNvSpPr>
            <a:spLocks noGrp="1"/>
          </p:cNvSpPr>
          <p:nvPr>
            <p:ph idx="13" hasCustomPrompt="1"/>
          </p:nvPr>
        </p:nvSpPr>
        <p:spPr>
          <a:xfrm>
            <a:off x="5442171" y="548815"/>
            <a:ext cx="2304256" cy="2880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2643996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Слайд-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5"/>
          <p:cNvSpPr/>
          <p:nvPr userDrawn="1"/>
        </p:nvSpPr>
        <p:spPr>
          <a:xfrm>
            <a:off x="-10260" y="550646"/>
            <a:ext cx="7678604" cy="5754224"/>
          </a:xfrm>
          <a:custGeom>
            <a:avLst/>
            <a:gdLst>
              <a:gd name="connsiteX0" fmla="*/ 286718 w 5253925"/>
              <a:gd name="connsiteY0" fmla="*/ 0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86718 w 5253925"/>
              <a:gd name="connsiteY5" fmla="*/ 0 h 6873498"/>
              <a:gd name="connsiteX0" fmla="*/ 294467 w 5253925"/>
              <a:gd name="connsiteY0" fmla="*/ 15499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94467 w 5253925"/>
              <a:gd name="connsiteY5" fmla="*/ 15499 h 6873498"/>
              <a:gd name="connsiteX0" fmla="*/ 294467 w 5253925"/>
              <a:gd name="connsiteY0" fmla="*/ 0 h 6857999"/>
              <a:gd name="connsiteX1" fmla="*/ 5114440 w 5253925"/>
              <a:gd name="connsiteY1" fmla="*/ 193728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294467 w 5253925"/>
              <a:gd name="connsiteY0" fmla="*/ 0 h 6857999"/>
              <a:gd name="connsiteX1" fmla="*/ 5253925 w 5253925"/>
              <a:gd name="connsiteY1" fmla="*/ 0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4207789 w 9167247"/>
              <a:gd name="connsiteY0" fmla="*/ 0 h 6857999"/>
              <a:gd name="connsiteX1" fmla="*/ 0 w 9167247"/>
              <a:gd name="connsiteY1" fmla="*/ 0 h 6857999"/>
              <a:gd name="connsiteX2" fmla="*/ 9167247 w 9167247"/>
              <a:gd name="connsiteY2" fmla="*/ 6857999 h 6857999"/>
              <a:gd name="connsiteX3" fmla="*/ 3913322 w 9167247"/>
              <a:gd name="connsiteY3" fmla="*/ 6857999 h 6857999"/>
              <a:gd name="connsiteX4" fmla="*/ 5021450 w 9167247"/>
              <a:gd name="connsiteY4" fmla="*/ 2069023 h 6857999"/>
              <a:gd name="connsiteX5" fmla="*/ 4207789 w 9167247"/>
              <a:gd name="connsiteY5" fmla="*/ 0 h 6857999"/>
              <a:gd name="connsiteX0" fmla="*/ 4207789 w 5021450"/>
              <a:gd name="connsiteY0" fmla="*/ 0 h 6873497"/>
              <a:gd name="connsiteX1" fmla="*/ 0 w 5021450"/>
              <a:gd name="connsiteY1" fmla="*/ 0 h 6873497"/>
              <a:gd name="connsiteX2" fmla="*/ 15498 w 5021450"/>
              <a:gd name="connsiteY2" fmla="*/ 6873497 h 6873497"/>
              <a:gd name="connsiteX3" fmla="*/ 3913322 w 5021450"/>
              <a:gd name="connsiteY3" fmla="*/ 6857999 h 6873497"/>
              <a:gd name="connsiteX4" fmla="*/ 5021450 w 5021450"/>
              <a:gd name="connsiteY4" fmla="*/ 2069023 h 6873497"/>
              <a:gd name="connsiteX5" fmla="*/ 4207789 w 5021450"/>
              <a:gd name="connsiteY5" fmla="*/ 0 h 6873497"/>
              <a:gd name="connsiteX0" fmla="*/ 7722556 w 8536217"/>
              <a:gd name="connsiteY0" fmla="*/ 0 h 6873497"/>
              <a:gd name="connsiteX1" fmla="*/ 0 w 8536217"/>
              <a:gd name="connsiteY1" fmla="*/ 9246 h 6873497"/>
              <a:gd name="connsiteX2" fmla="*/ 3530265 w 8536217"/>
              <a:gd name="connsiteY2" fmla="*/ 6873497 h 6873497"/>
              <a:gd name="connsiteX3" fmla="*/ 7428089 w 8536217"/>
              <a:gd name="connsiteY3" fmla="*/ 6857999 h 6873497"/>
              <a:gd name="connsiteX4" fmla="*/ 8536217 w 8536217"/>
              <a:gd name="connsiteY4" fmla="*/ 2069023 h 6873497"/>
              <a:gd name="connsiteX5" fmla="*/ 7722556 w 8536217"/>
              <a:gd name="connsiteY5" fmla="*/ 0 h 6873497"/>
              <a:gd name="connsiteX0" fmla="*/ 7722556 w 8536217"/>
              <a:gd name="connsiteY0" fmla="*/ 0 h 6864251"/>
              <a:gd name="connsiteX1" fmla="*/ 0 w 8536217"/>
              <a:gd name="connsiteY1" fmla="*/ 9246 h 6864251"/>
              <a:gd name="connsiteX2" fmla="*/ 6416 w 8536217"/>
              <a:gd name="connsiteY2" fmla="*/ 6864251 h 6864251"/>
              <a:gd name="connsiteX3" fmla="*/ 7428089 w 8536217"/>
              <a:gd name="connsiteY3" fmla="*/ 6857999 h 6864251"/>
              <a:gd name="connsiteX4" fmla="*/ 8536217 w 8536217"/>
              <a:gd name="connsiteY4" fmla="*/ 2069023 h 6864251"/>
              <a:gd name="connsiteX5" fmla="*/ 7722556 w 8536217"/>
              <a:gd name="connsiteY5" fmla="*/ 0 h 6864251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36513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45759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45759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73498"/>
              <a:gd name="connsiteX1" fmla="*/ 0 w 8536217"/>
              <a:gd name="connsiteY1" fmla="*/ 9246 h 6873498"/>
              <a:gd name="connsiteX2" fmla="*/ 15497 w 8536217"/>
              <a:gd name="connsiteY2" fmla="*/ 6873498 h 6873498"/>
              <a:gd name="connsiteX3" fmla="*/ 7428089 w 8536217"/>
              <a:gd name="connsiteY3" fmla="*/ 6857999 h 6873498"/>
              <a:gd name="connsiteX4" fmla="*/ 8536217 w 8536217"/>
              <a:gd name="connsiteY4" fmla="*/ 2069023 h 6873498"/>
              <a:gd name="connsiteX5" fmla="*/ 7722556 w 8536217"/>
              <a:gd name="connsiteY5" fmla="*/ 0 h 6873498"/>
              <a:gd name="connsiteX0" fmla="*/ 8185741 w 8999402"/>
              <a:gd name="connsiteY0" fmla="*/ 0 h 6873498"/>
              <a:gd name="connsiteX1" fmla="*/ 0 w 8999402"/>
              <a:gd name="connsiteY1" fmla="*/ 0 h 6873498"/>
              <a:gd name="connsiteX2" fmla="*/ 478682 w 8999402"/>
              <a:gd name="connsiteY2" fmla="*/ 6873498 h 6873498"/>
              <a:gd name="connsiteX3" fmla="*/ 7891274 w 8999402"/>
              <a:gd name="connsiteY3" fmla="*/ 6857999 h 6873498"/>
              <a:gd name="connsiteX4" fmla="*/ 8999402 w 8999402"/>
              <a:gd name="connsiteY4" fmla="*/ 2069023 h 6873498"/>
              <a:gd name="connsiteX5" fmla="*/ 8185741 w 8999402"/>
              <a:gd name="connsiteY5" fmla="*/ 0 h 6873498"/>
              <a:gd name="connsiteX0" fmla="*/ 8185741 w 8999402"/>
              <a:gd name="connsiteY0" fmla="*/ 0 h 6873498"/>
              <a:gd name="connsiteX1" fmla="*/ 0 w 8999402"/>
              <a:gd name="connsiteY1" fmla="*/ 0 h 6873498"/>
              <a:gd name="connsiteX2" fmla="*/ 6413 w 8999402"/>
              <a:gd name="connsiteY2" fmla="*/ 6873498 h 6873498"/>
              <a:gd name="connsiteX3" fmla="*/ 7891274 w 8999402"/>
              <a:gd name="connsiteY3" fmla="*/ 6857999 h 6873498"/>
              <a:gd name="connsiteX4" fmla="*/ 8999402 w 8999402"/>
              <a:gd name="connsiteY4" fmla="*/ 2069023 h 6873498"/>
              <a:gd name="connsiteX5" fmla="*/ 8185741 w 8999402"/>
              <a:gd name="connsiteY5" fmla="*/ 0 h 6873498"/>
              <a:gd name="connsiteX0" fmla="*/ 8185741 w 8999402"/>
              <a:gd name="connsiteY0" fmla="*/ 0 h 6864252"/>
              <a:gd name="connsiteX1" fmla="*/ 0 w 8999402"/>
              <a:gd name="connsiteY1" fmla="*/ 0 h 6864252"/>
              <a:gd name="connsiteX2" fmla="*/ 6413 w 8999402"/>
              <a:gd name="connsiteY2" fmla="*/ 6864252 h 6864252"/>
              <a:gd name="connsiteX3" fmla="*/ 7891274 w 8999402"/>
              <a:gd name="connsiteY3" fmla="*/ 6857999 h 6864252"/>
              <a:gd name="connsiteX4" fmla="*/ 8999402 w 8999402"/>
              <a:gd name="connsiteY4" fmla="*/ 2069023 h 6864252"/>
              <a:gd name="connsiteX5" fmla="*/ 8185741 w 8999402"/>
              <a:gd name="connsiteY5" fmla="*/ 0 h 686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99402" h="6864252">
                <a:moveTo>
                  <a:pt x="8185741" y="0"/>
                </a:moveTo>
                <a:lnTo>
                  <a:pt x="0" y="0"/>
                </a:lnTo>
                <a:cubicBezTo>
                  <a:pt x="2139" y="2285002"/>
                  <a:pt x="4274" y="4579250"/>
                  <a:pt x="6413" y="6864252"/>
                </a:cubicBezTo>
                <a:lnTo>
                  <a:pt x="7891274" y="6857999"/>
                </a:lnTo>
                <a:lnTo>
                  <a:pt x="8999402" y="2069023"/>
                </a:lnTo>
                <a:lnTo>
                  <a:pt x="8185741" y="0"/>
                </a:lnTo>
                <a:close/>
              </a:path>
            </a:pathLst>
          </a:custGeom>
          <a:solidFill>
            <a:srgbClr val="000000">
              <a:alpha val="1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43808" y="2205374"/>
            <a:ext cx="3528392" cy="230479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9" name="Подзаголовок 2"/>
          <p:cNvSpPr txBox="1">
            <a:spLocks/>
          </p:cNvSpPr>
          <p:nvPr userDrawn="1"/>
        </p:nvSpPr>
        <p:spPr>
          <a:xfrm>
            <a:off x="2843808" y="566255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B44EA-6A61-441B-9399-54A33483BC2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14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2843808" y="1485128"/>
            <a:ext cx="2303462" cy="4319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134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Слайд-разделитель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683568" y="2205374"/>
            <a:ext cx="3528392" cy="230479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66192" y="6310781"/>
            <a:ext cx="2133600" cy="365210"/>
          </a:xfrm>
        </p:spPr>
        <p:txBody>
          <a:bodyPr/>
          <a:lstStyle/>
          <a:p>
            <a:fld id="{52F389DC-9E19-4EE8-A8D3-3244F47808F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14"/>
            <a:ext cx="2133600" cy="36521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007" y="5016991"/>
            <a:ext cx="3590921" cy="1005691"/>
          </a:xfrm>
          <a:prstGeom prst="rect">
            <a:avLst/>
          </a:prstGeom>
        </p:spPr>
      </p:pic>
      <p:sp>
        <p:nvSpPr>
          <p:cNvPr id="13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1485128"/>
            <a:ext cx="2303462" cy="4319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8896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Слайд-разделитель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707904" y="2205374"/>
            <a:ext cx="3528392" cy="230479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725668" y="5297358"/>
            <a:ext cx="2133600" cy="36521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E28C9B7-77DB-42B5-AD07-0761FECA3530}" type="datetime1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01.10.2021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14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Подзаголовок 2"/>
          <p:cNvSpPr txBox="1">
            <a:spLocks/>
          </p:cNvSpPr>
          <p:nvPr userDrawn="1"/>
        </p:nvSpPr>
        <p:spPr>
          <a:xfrm>
            <a:off x="3707904" y="6310781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3707904" y="1557152"/>
            <a:ext cx="2303462" cy="4319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93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3103"/>
            <a:ext cx="7715200" cy="792271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7822"/>
            <a:ext cx="2133600" cy="365210"/>
          </a:xfrm>
        </p:spPr>
        <p:txBody>
          <a:bodyPr/>
          <a:lstStyle/>
          <a:p>
            <a:fld id="{E7F6E1B9-6978-49A0-B769-AA0B478E90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14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316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3103"/>
            <a:ext cx="3394720" cy="4537554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7822"/>
            <a:ext cx="2133600" cy="365210"/>
          </a:xfrm>
        </p:spPr>
        <p:txBody>
          <a:bodyPr/>
          <a:lstStyle/>
          <a:p>
            <a:fld id="{EFB904C4-4AB9-4D84-8905-B291CF4EBD0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14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4" y="1052980"/>
            <a:ext cx="4779603" cy="5158386"/>
          </a:xfrm>
          <a:prstGeom prst="rect">
            <a:avLst/>
          </a:prstGeom>
        </p:spPr>
      </p:pic>
      <p:sp>
        <p:nvSpPr>
          <p:cNvPr id="9" name="Полилиния 8"/>
          <p:cNvSpPr/>
          <p:nvPr userDrawn="1"/>
        </p:nvSpPr>
        <p:spPr>
          <a:xfrm>
            <a:off x="4479011" y="1891240"/>
            <a:ext cx="3773837" cy="3526681"/>
          </a:xfrm>
          <a:custGeom>
            <a:avLst/>
            <a:gdLst>
              <a:gd name="connsiteX0" fmla="*/ 15498 w 3773837"/>
              <a:gd name="connsiteY0" fmla="*/ 0 h 3525865"/>
              <a:gd name="connsiteX1" fmla="*/ 3332136 w 3773837"/>
              <a:gd name="connsiteY1" fmla="*/ 0 h 3525865"/>
              <a:gd name="connsiteX2" fmla="*/ 3773837 w 3773837"/>
              <a:gd name="connsiteY2" fmla="*/ 1751309 h 3525865"/>
              <a:gd name="connsiteX3" fmla="*/ 3363132 w 3773837"/>
              <a:gd name="connsiteY3" fmla="*/ 3525865 h 3525865"/>
              <a:gd name="connsiteX4" fmla="*/ 0 w 3773837"/>
              <a:gd name="connsiteY4" fmla="*/ 3525865 h 3525865"/>
              <a:gd name="connsiteX5" fmla="*/ 418454 w 3773837"/>
              <a:gd name="connsiteY5" fmla="*/ 1720312 h 3525865"/>
              <a:gd name="connsiteX6" fmla="*/ 15498 w 3773837"/>
              <a:gd name="connsiteY6" fmla="*/ 0 h 3525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73837" h="3525865">
                <a:moveTo>
                  <a:pt x="15498" y="0"/>
                </a:moveTo>
                <a:lnTo>
                  <a:pt x="3332136" y="0"/>
                </a:lnTo>
                <a:lnTo>
                  <a:pt x="3773837" y="1751309"/>
                </a:lnTo>
                <a:lnTo>
                  <a:pt x="3363132" y="3525865"/>
                </a:lnTo>
                <a:lnTo>
                  <a:pt x="0" y="3525865"/>
                </a:lnTo>
                <a:lnTo>
                  <a:pt x="418454" y="1720312"/>
                </a:lnTo>
                <a:lnTo>
                  <a:pt x="15498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Текст</a:t>
            </a:r>
            <a:endParaRPr lang="ru-RU" sz="14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8759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7822"/>
            <a:ext cx="2133600" cy="365210"/>
          </a:xfrm>
        </p:spPr>
        <p:txBody>
          <a:bodyPr/>
          <a:lstStyle/>
          <a:p>
            <a:fld id="{17209395-9309-40E7-BD11-3D5233B4DE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14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4" y="1052980"/>
            <a:ext cx="4779603" cy="5158386"/>
          </a:xfrm>
          <a:prstGeom prst="rect">
            <a:avLst/>
          </a:prstGeom>
        </p:spPr>
      </p:pic>
      <p:sp>
        <p:nvSpPr>
          <p:cNvPr id="14" name="Объект 13"/>
          <p:cNvSpPr>
            <a:spLocks noGrp="1"/>
          </p:cNvSpPr>
          <p:nvPr>
            <p:ph sz="quarter" idx="14" hasCustomPrompt="1"/>
          </p:nvPr>
        </p:nvSpPr>
        <p:spPr>
          <a:xfrm>
            <a:off x="4787917" y="1845102"/>
            <a:ext cx="3097213" cy="360128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16" name="Таблица 15"/>
          <p:cNvSpPr>
            <a:spLocks noGrp="1"/>
          </p:cNvSpPr>
          <p:nvPr>
            <p:ph type="tbl" sz="quarter" idx="15"/>
          </p:nvPr>
        </p:nvSpPr>
        <p:spPr>
          <a:xfrm>
            <a:off x="496888" y="1413202"/>
            <a:ext cx="3427412" cy="446508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68418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 фотографией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283968" y="1557161"/>
            <a:ext cx="3888432" cy="4537553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7822"/>
            <a:ext cx="2133600" cy="365210"/>
          </a:xfrm>
        </p:spPr>
        <p:txBody>
          <a:bodyPr/>
          <a:lstStyle/>
          <a:p>
            <a:fld id="{C01A9621-8A2F-4758-BDC8-0E9D01EDB1A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14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Рисунок 5"/>
          <p:cNvSpPr>
            <a:spLocks noGrp="1"/>
          </p:cNvSpPr>
          <p:nvPr>
            <p:ph type="pic" sz="quarter" idx="14"/>
          </p:nvPr>
        </p:nvSpPr>
        <p:spPr>
          <a:xfrm>
            <a:off x="496888" y="1557698"/>
            <a:ext cx="3600450" cy="3601284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529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7822"/>
            <a:ext cx="2133600" cy="365210"/>
          </a:xfrm>
        </p:spPr>
        <p:txBody>
          <a:bodyPr/>
          <a:lstStyle/>
          <a:p>
            <a:fld id="{C01A9621-8A2F-4758-BDC8-0E9D01EDB1A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14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07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март-объек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7822"/>
            <a:ext cx="2133600" cy="365210"/>
          </a:xfrm>
        </p:spPr>
        <p:txBody>
          <a:bodyPr/>
          <a:lstStyle/>
          <a:p>
            <a:fld id="{C01A9621-8A2F-4758-BDC8-0E9D01EDB1A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14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Рисунок SmartArt 4"/>
          <p:cNvSpPr>
            <a:spLocks noGrp="1"/>
          </p:cNvSpPr>
          <p:nvPr>
            <p:ph type="dgm" sz="quarter" idx="14"/>
          </p:nvPr>
        </p:nvSpPr>
        <p:spPr>
          <a:xfrm>
            <a:off x="467544" y="1413202"/>
            <a:ext cx="7704906" cy="4754076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532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7822"/>
            <a:ext cx="2133600" cy="365210"/>
          </a:xfrm>
        </p:spPr>
        <p:txBody>
          <a:bodyPr/>
          <a:lstStyle/>
          <a:p>
            <a:fld id="{C01A9621-8A2F-4758-BDC8-0E9D01EDB1A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14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Диаграмма 5"/>
          <p:cNvSpPr>
            <a:spLocks noGrp="1"/>
          </p:cNvSpPr>
          <p:nvPr>
            <p:ph type="chart" sz="quarter" idx="14"/>
          </p:nvPr>
        </p:nvSpPr>
        <p:spPr>
          <a:xfrm>
            <a:off x="467544" y="1413202"/>
            <a:ext cx="7704906" cy="4681034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444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7822"/>
            <a:ext cx="2133600" cy="365210"/>
          </a:xfrm>
        </p:spPr>
        <p:txBody>
          <a:bodyPr/>
          <a:lstStyle/>
          <a:p>
            <a:fld id="{C01A9621-8A2F-4758-BDC8-0E9D01EDB1A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14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Таблица 4"/>
          <p:cNvSpPr>
            <a:spLocks noGrp="1"/>
          </p:cNvSpPr>
          <p:nvPr>
            <p:ph type="tbl" sz="quarter" idx="14"/>
          </p:nvPr>
        </p:nvSpPr>
        <p:spPr>
          <a:xfrm>
            <a:off x="467544" y="1413202"/>
            <a:ext cx="7704906" cy="4465084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6822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436096" y="1485137"/>
            <a:ext cx="3528392" cy="147036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436096" y="3099551"/>
            <a:ext cx="3528392" cy="1032759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8127" y="5158386"/>
            <a:ext cx="3590921" cy="1005691"/>
          </a:xfrm>
          <a:prstGeom prst="rect">
            <a:avLst/>
          </a:prstGeom>
        </p:spPr>
      </p:pic>
      <p:sp>
        <p:nvSpPr>
          <p:cNvPr id="9" name="Объект 2"/>
          <p:cNvSpPr>
            <a:spLocks noGrp="1"/>
          </p:cNvSpPr>
          <p:nvPr>
            <p:ph idx="13" hasCustomPrompt="1"/>
          </p:nvPr>
        </p:nvSpPr>
        <p:spPr>
          <a:xfrm>
            <a:off x="5442171" y="548815"/>
            <a:ext cx="2304256" cy="2880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745737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екстово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Название слайда, шрифт </a:t>
            </a:r>
            <a:r>
              <a:rPr lang="ru-RU" dirty="0" err="1" smtClean="0"/>
              <a:t>Arial</a:t>
            </a:r>
            <a:r>
              <a:rPr lang="ru-RU" dirty="0" smtClean="0"/>
              <a:t>, 2</a:t>
            </a:r>
            <a:r>
              <a:rPr lang="en-US" dirty="0" smtClean="0"/>
              <a:t>4</a:t>
            </a:r>
            <a:r>
              <a:rPr lang="ru-RU" dirty="0" smtClean="0"/>
              <a:t> </a:t>
            </a:r>
            <a:r>
              <a:rPr lang="ru-RU" dirty="0" err="1" smtClean="0"/>
              <a:t>пт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3112"/>
            <a:ext cx="7715200" cy="4681603"/>
          </a:xfrm>
        </p:spPr>
        <p:txBody>
          <a:bodyPr/>
          <a:lstStyle>
            <a:lvl1pPr>
              <a:defRPr/>
            </a:lvl1pPr>
          </a:lstStyle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14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910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8612029" y="6555629"/>
            <a:ext cx="281409" cy="14428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 defTabSz="966201" fontAlgn="base">
              <a:lnSpc>
                <a:spcPts val="1267"/>
              </a:lnSpc>
              <a:spcBef>
                <a:spcPct val="0"/>
              </a:spcBef>
              <a:spcAft>
                <a:spcPct val="0"/>
              </a:spcAft>
              <a:defRPr/>
            </a:pPr>
            <a:fld id="{21747F3F-2E8A-4EAB-A46A-01A88D87E637}" type="slidenum">
              <a:rPr lang="en-US" sz="1200" smtClean="0">
                <a:solidFill>
                  <a:prstClr val="white">
                    <a:lumMod val="50000"/>
                  </a:prstClr>
                </a:solidFill>
                <a:latin typeface="Arial" pitchFamily="34" charset="0"/>
                <a:cs typeface="Arial" pitchFamily="34" charset="0"/>
              </a:rPr>
              <a:pPr algn="r" defTabSz="966201" fontAlgn="base">
                <a:lnSpc>
                  <a:spcPts val="1267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dirty="0">
              <a:solidFill>
                <a:prstClr val="white">
                  <a:lumMod val="50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 bwMode="auto">
          <a:xfrm>
            <a:off x="254981" y="120987"/>
            <a:ext cx="8638443" cy="554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0805" tIns="40403" rIns="80805" bIns="40403" rtlCol="0" anchor="ctr">
            <a:noAutofit/>
          </a:bodyPr>
          <a:lstStyle>
            <a:lvl1pPr>
              <a:lnSpc>
                <a:spcPct val="100000"/>
              </a:lnSpc>
              <a:defRPr lang="en-US" sz="21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marL="0" lvl="0" defTabSz="1027874" eaLnBrk="1" fontAlgn="auto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31466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ключите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771800" y="1341087"/>
            <a:ext cx="4464496" cy="4753627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Заключительный текст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45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екстово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Название слайда, шрифт </a:t>
            </a:r>
            <a:r>
              <a:rPr lang="ru-RU" dirty="0" err="1" smtClean="0"/>
              <a:t>Arial</a:t>
            </a:r>
            <a:r>
              <a:rPr lang="ru-RU" dirty="0" smtClean="0"/>
              <a:t>, 2</a:t>
            </a:r>
            <a:r>
              <a:rPr lang="en-US" dirty="0" smtClean="0"/>
              <a:t>4</a:t>
            </a:r>
            <a:r>
              <a:rPr lang="ru-RU" dirty="0" smtClean="0"/>
              <a:t> </a:t>
            </a:r>
            <a:r>
              <a:rPr lang="ru-RU" dirty="0" err="1" smtClean="0"/>
              <a:t>пт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3108"/>
            <a:ext cx="7715200" cy="4681603"/>
          </a:xfrm>
        </p:spPr>
        <p:txBody>
          <a:bodyPr/>
          <a:lstStyle>
            <a:lvl1pPr>
              <a:defRPr/>
            </a:lvl1pPr>
          </a:lstStyle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7822"/>
            <a:ext cx="2133600" cy="365210"/>
          </a:xfrm>
        </p:spPr>
        <p:txBody>
          <a:bodyPr/>
          <a:lstStyle/>
          <a:p>
            <a:fld id="{446074D7-7B97-4C60-B38F-D77E1B39E88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10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0120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203848" y="2895754"/>
            <a:ext cx="4032448" cy="147036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203848" y="4510164"/>
            <a:ext cx="4032448" cy="1032759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6" y="476782"/>
            <a:ext cx="3590921" cy="1005691"/>
          </a:xfrm>
          <a:prstGeom prst="rect">
            <a:avLst/>
          </a:prstGeom>
        </p:spPr>
      </p:pic>
      <p:sp>
        <p:nvSpPr>
          <p:cNvPr id="22" name="Объект 2"/>
          <p:cNvSpPr>
            <a:spLocks noGrp="1"/>
          </p:cNvSpPr>
          <p:nvPr>
            <p:ph idx="13" hasCustomPrompt="1"/>
          </p:nvPr>
        </p:nvSpPr>
        <p:spPr>
          <a:xfrm>
            <a:off x="3203848" y="6238756"/>
            <a:ext cx="4032448" cy="2880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2312865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7"/>
          <p:cNvSpPr/>
          <p:nvPr userDrawn="1"/>
        </p:nvSpPr>
        <p:spPr>
          <a:xfrm>
            <a:off x="3890078" y="6"/>
            <a:ext cx="5253925" cy="6859587"/>
          </a:xfrm>
          <a:custGeom>
            <a:avLst/>
            <a:gdLst>
              <a:gd name="connsiteX0" fmla="*/ 286718 w 5253925"/>
              <a:gd name="connsiteY0" fmla="*/ 0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86718 w 5253925"/>
              <a:gd name="connsiteY5" fmla="*/ 0 h 6873498"/>
              <a:gd name="connsiteX0" fmla="*/ 294467 w 5253925"/>
              <a:gd name="connsiteY0" fmla="*/ 15499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94467 w 5253925"/>
              <a:gd name="connsiteY5" fmla="*/ 15499 h 6873498"/>
              <a:gd name="connsiteX0" fmla="*/ 294467 w 5253925"/>
              <a:gd name="connsiteY0" fmla="*/ 0 h 6857999"/>
              <a:gd name="connsiteX1" fmla="*/ 5114440 w 5253925"/>
              <a:gd name="connsiteY1" fmla="*/ 193728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294467 w 5253925"/>
              <a:gd name="connsiteY0" fmla="*/ 0 h 6857999"/>
              <a:gd name="connsiteX1" fmla="*/ 5253925 w 5253925"/>
              <a:gd name="connsiteY1" fmla="*/ 0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53925" h="6857999">
                <a:moveTo>
                  <a:pt x="294467" y="0"/>
                </a:moveTo>
                <a:lnTo>
                  <a:pt x="5253925" y="0"/>
                </a:lnTo>
                <a:lnTo>
                  <a:pt x="5253925" y="6857999"/>
                </a:lnTo>
                <a:lnTo>
                  <a:pt x="0" y="6857999"/>
                </a:lnTo>
                <a:lnTo>
                  <a:pt x="1108128" y="2069023"/>
                </a:lnTo>
                <a:lnTo>
                  <a:pt x="29446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436096" y="1485133"/>
            <a:ext cx="3528392" cy="147036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436096" y="3099547"/>
            <a:ext cx="3528392" cy="1032759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8127" y="5158386"/>
            <a:ext cx="3590921" cy="1005691"/>
          </a:xfrm>
          <a:prstGeom prst="rect">
            <a:avLst/>
          </a:prstGeom>
        </p:spPr>
      </p:pic>
      <p:sp>
        <p:nvSpPr>
          <p:cNvPr id="14" name="Объект 2"/>
          <p:cNvSpPr>
            <a:spLocks noGrp="1"/>
          </p:cNvSpPr>
          <p:nvPr>
            <p:ph idx="13" hasCustomPrompt="1"/>
          </p:nvPr>
        </p:nvSpPr>
        <p:spPr>
          <a:xfrm>
            <a:off x="5442171" y="548811"/>
            <a:ext cx="2304256" cy="2880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32014794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Слайд-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5"/>
          <p:cNvSpPr/>
          <p:nvPr userDrawn="1"/>
        </p:nvSpPr>
        <p:spPr>
          <a:xfrm>
            <a:off x="-10260" y="550646"/>
            <a:ext cx="7678604" cy="5754224"/>
          </a:xfrm>
          <a:custGeom>
            <a:avLst/>
            <a:gdLst>
              <a:gd name="connsiteX0" fmla="*/ 286718 w 5253925"/>
              <a:gd name="connsiteY0" fmla="*/ 0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86718 w 5253925"/>
              <a:gd name="connsiteY5" fmla="*/ 0 h 6873498"/>
              <a:gd name="connsiteX0" fmla="*/ 294467 w 5253925"/>
              <a:gd name="connsiteY0" fmla="*/ 15499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94467 w 5253925"/>
              <a:gd name="connsiteY5" fmla="*/ 15499 h 6873498"/>
              <a:gd name="connsiteX0" fmla="*/ 294467 w 5253925"/>
              <a:gd name="connsiteY0" fmla="*/ 0 h 6857999"/>
              <a:gd name="connsiteX1" fmla="*/ 5114440 w 5253925"/>
              <a:gd name="connsiteY1" fmla="*/ 193728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294467 w 5253925"/>
              <a:gd name="connsiteY0" fmla="*/ 0 h 6857999"/>
              <a:gd name="connsiteX1" fmla="*/ 5253925 w 5253925"/>
              <a:gd name="connsiteY1" fmla="*/ 0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4207789 w 9167247"/>
              <a:gd name="connsiteY0" fmla="*/ 0 h 6857999"/>
              <a:gd name="connsiteX1" fmla="*/ 0 w 9167247"/>
              <a:gd name="connsiteY1" fmla="*/ 0 h 6857999"/>
              <a:gd name="connsiteX2" fmla="*/ 9167247 w 9167247"/>
              <a:gd name="connsiteY2" fmla="*/ 6857999 h 6857999"/>
              <a:gd name="connsiteX3" fmla="*/ 3913322 w 9167247"/>
              <a:gd name="connsiteY3" fmla="*/ 6857999 h 6857999"/>
              <a:gd name="connsiteX4" fmla="*/ 5021450 w 9167247"/>
              <a:gd name="connsiteY4" fmla="*/ 2069023 h 6857999"/>
              <a:gd name="connsiteX5" fmla="*/ 4207789 w 9167247"/>
              <a:gd name="connsiteY5" fmla="*/ 0 h 6857999"/>
              <a:gd name="connsiteX0" fmla="*/ 4207789 w 5021450"/>
              <a:gd name="connsiteY0" fmla="*/ 0 h 6873497"/>
              <a:gd name="connsiteX1" fmla="*/ 0 w 5021450"/>
              <a:gd name="connsiteY1" fmla="*/ 0 h 6873497"/>
              <a:gd name="connsiteX2" fmla="*/ 15498 w 5021450"/>
              <a:gd name="connsiteY2" fmla="*/ 6873497 h 6873497"/>
              <a:gd name="connsiteX3" fmla="*/ 3913322 w 5021450"/>
              <a:gd name="connsiteY3" fmla="*/ 6857999 h 6873497"/>
              <a:gd name="connsiteX4" fmla="*/ 5021450 w 5021450"/>
              <a:gd name="connsiteY4" fmla="*/ 2069023 h 6873497"/>
              <a:gd name="connsiteX5" fmla="*/ 4207789 w 5021450"/>
              <a:gd name="connsiteY5" fmla="*/ 0 h 6873497"/>
              <a:gd name="connsiteX0" fmla="*/ 7722556 w 8536217"/>
              <a:gd name="connsiteY0" fmla="*/ 0 h 6873497"/>
              <a:gd name="connsiteX1" fmla="*/ 0 w 8536217"/>
              <a:gd name="connsiteY1" fmla="*/ 9246 h 6873497"/>
              <a:gd name="connsiteX2" fmla="*/ 3530265 w 8536217"/>
              <a:gd name="connsiteY2" fmla="*/ 6873497 h 6873497"/>
              <a:gd name="connsiteX3" fmla="*/ 7428089 w 8536217"/>
              <a:gd name="connsiteY3" fmla="*/ 6857999 h 6873497"/>
              <a:gd name="connsiteX4" fmla="*/ 8536217 w 8536217"/>
              <a:gd name="connsiteY4" fmla="*/ 2069023 h 6873497"/>
              <a:gd name="connsiteX5" fmla="*/ 7722556 w 8536217"/>
              <a:gd name="connsiteY5" fmla="*/ 0 h 6873497"/>
              <a:gd name="connsiteX0" fmla="*/ 7722556 w 8536217"/>
              <a:gd name="connsiteY0" fmla="*/ 0 h 6864251"/>
              <a:gd name="connsiteX1" fmla="*/ 0 w 8536217"/>
              <a:gd name="connsiteY1" fmla="*/ 9246 h 6864251"/>
              <a:gd name="connsiteX2" fmla="*/ 6416 w 8536217"/>
              <a:gd name="connsiteY2" fmla="*/ 6864251 h 6864251"/>
              <a:gd name="connsiteX3" fmla="*/ 7428089 w 8536217"/>
              <a:gd name="connsiteY3" fmla="*/ 6857999 h 6864251"/>
              <a:gd name="connsiteX4" fmla="*/ 8536217 w 8536217"/>
              <a:gd name="connsiteY4" fmla="*/ 2069023 h 6864251"/>
              <a:gd name="connsiteX5" fmla="*/ 7722556 w 8536217"/>
              <a:gd name="connsiteY5" fmla="*/ 0 h 6864251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36513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45759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45759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73498"/>
              <a:gd name="connsiteX1" fmla="*/ 0 w 8536217"/>
              <a:gd name="connsiteY1" fmla="*/ 9246 h 6873498"/>
              <a:gd name="connsiteX2" fmla="*/ 15497 w 8536217"/>
              <a:gd name="connsiteY2" fmla="*/ 6873498 h 6873498"/>
              <a:gd name="connsiteX3" fmla="*/ 7428089 w 8536217"/>
              <a:gd name="connsiteY3" fmla="*/ 6857999 h 6873498"/>
              <a:gd name="connsiteX4" fmla="*/ 8536217 w 8536217"/>
              <a:gd name="connsiteY4" fmla="*/ 2069023 h 6873498"/>
              <a:gd name="connsiteX5" fmla="*/ 7722556 w 8536217"/>
              <a:gd name="connsiteY5" fmla="*/ 0 h 6873498"/>
              <a:gd name="connsiteX0" fmla="*/ 8185741 w 8999402"/>
              <a:gd name="connsiteY0" fmla="*/ 0 h 6873498"/>
              <a:gd name="connsiteX1" fmla="*/ 0 w 8999402"/>
              <a:gd name="connsiteY1" fmla="*/ 0 h 6873498"/>
              <a:gd name="connsiteX2" fmla="*/ 478682 w 8999402"/>
              <a:gd name="connsiteY2" fmla="*/ 6873498 h 6873498"/>
              <a:gd name="connsiteX3" fmla="*/ 7891274 w 8999402"/>
              <a:gd name="connsiteY3" fmla="*/ 6857999 h 6873498"/>
              <a:gd name="connsiteX4" fmla="*/ 8999402 w 8999402"/>
              <a:gd name="connsiteY4" fmla="*/ 2069023 h 6873498"/>
              <a:gd name="connsiteX5" fmla="*/ 8185741 w 8999402"/>
              <a:gd name="connsiteY5" fmla="*/ 0 h 6873498"/>
              <a:gd name="connsiteX0" fmla="*/ 8185741 w 8999402"/>
              <a:gd name="connsiteY0" fmla="*/ 0 h 6873498"/>
              <a:gd name="connsiteX1" fmla="*/ 0 w 8999402"/>
              <a:gd name="connsiteY1" fmla="*/ 0 h 6873498"/>
              <a:gd name="connsiteX2" fmla="*/ 6413 w 8999402"/>
              <a:gd name="connsiteY2" fmla="*/ 6873498 h 6873498"/>
              <a:gd name="connsiteX3" fmla="*/ 7891274 w 8999402"/>
              <a:gd name="connsiteY3" fmla="*/ 6857999 h 6873498"/>
              <a:gd name="connsiteX4" fmla="*/ 8999402 w 8999402"/>
              <a:gd name="connsiteY4" fmla="*/ 2069023 h 6873498"/>
              <a:gd name="connsiteX5" fmla="*/ 8185741 w 8999402"/>
              <a:gd name="connsiteY5" fmla="*/ 0 h 6873498"/>
              <a:gd name="connsiteX0" fmla="*/ 8185741 w 8999402"/>
              <a:gd name="connsiteY0" fmla="*/ 0 h 6864252"/>
              <a:gd name="connsiteX1" fmla="*/ 0 w 8999402"/>
              <a:gd name="connsiteY1" fmla="*/ 0 h 6864252"/>
              <a:gd name="connsiteX2" fmla="*/ 6413 w 8999402"/>
              <a:gd name="connsiteY2" fmla="*/ 6864252 h 6864252"/>
              <a:gd name="connsiteX3" fmla="*/ 7891274 w 8999402"/>
              <a:gd name="connsiteY3" fmla="*/ 6857999 h 6864252"/>
              <a:gd name="connsiteX4" fmla="*/ 8999402 w 8999402"/>
              <a:gd name="connsiteY4" fmla="*/ 2069023 h 6864252"/>
              <a:gd name="connsiteX5" fmla="*/ 8185741 w 8999402"/>
              <a:gd name="connsiteY5" fmla="*/ 0 h 686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99402" h="6864252">
                <a:moveTo>
                  <a:pt x="8185741" y="0"/>
                </a:moveTo>
                <a:lnTo>
                  <a:pt x="0" y="0"/>
                </a:lnTo>
                <a:cubicBezTo>
                  <a:pt x="2139" y="2285002"/>
                  <a:pt x="4274" y="4579250"/>
                  <a:pt x="6413" y="6864252"/>
                </a:cubicBezTo>
                <a:lnTo>
                  <a:pt x="7891274" y="6857999"/>
                </a:lnTo>
                <a:lnTo>
                  <a:pt x="8999402" y="2069023"/>
                </a:lnTo>
                <a:lnTo>
                  <a:pt x="8185741" y="0"/>
                </a:lnTo>
                <a:close/>
              </a:path>
            </a:pathLst>
          </a:custGeom>
          <a:solidFill>
            <a:srgbClr val="000000">
              <a:alpha val="1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43808" y="2205374"/>
            <a:ext cx="3528392" cy="230479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9" name="Подзаголовок 2"/>
          <p:cNvSpPr txBox="1">
            <a:spLocks/>
          </p:cNvSpPr>
          <p:nvPr userDrawn="1"/>
        </p:nvSpPr>
        <p:spPr>
          <a:xfrm>
            <a:off x="2843808" y="566255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B44EA-6A61-441B-9399-54A33483BC2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10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2843808" y="1485128"/>
            <a:ext cx="2303462" cy="4319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720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Слайд-разделитель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683568" y="2205374"/>
            <a:ext cx="3528392" cy="230479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66192" y="6310781"/>
            <a:ext cx="2133600" cy="365210"/>
          </a:xfrm>
        </p:spPr>
        <p:txBody>
          <a:bodyPr/>
          <a:lstStyle/>
          <a:p>
            <a:fld id="{52F389DC-9E19-4EE8-A8D3-3244F47808F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10"/>
            <a:ext cx="2133600" cy="36521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007" y="5016991"/>
            <a:ext cx="3590921" cy="1005691"/>
          </a:xfrm>
          <a:prstGeom prst="rect">
            <a:avLst/>
          </a:prstGeom>
        </p:spPr>
      </p:pic>
      <p:sp>
        <p:nvSpPr>
          <p:cNvPr id="13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1485128"/>
            <a:ext cx="2303462" cy="4319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979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Слайд-разделитель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707904" y="2205374"/>
            <a:ext cx="3528392" cy="230479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725668" y="5297354"/>
            <a:ext cx="2133600" cy="36521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E28C9B7-77DB-42B5-AD07-0761FECA3530}" type="datetime1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01.10.2021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10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Подзаголовок 2"/>
          <p:cNvSpPr txBox="1">
            <a:spLocks/>
          </p:cNvSpPr>
          <p:nvPr userDrawn="1"/>
        </p:nvSpPr>
        <p:spPr>
          <a:xfrm>
            <a:off x="3707904" y="6310781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3707904" y="1557152"/>
            <a:ext cx="2303462" cy="4319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11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3103"/>
            <a:ext cx="7715200" cy="792271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7822"/>
            <a:ext cx="2133600" cy="365210"/>
          </a:xfrm>
        </p:spPr>
        <p:txBody>
          <a:bodyPr/>
          <a:lstStyle/>
          <a:p>
            <a:fld id="{E7F6E1B9-6978-49A0-B769-AA0B478E90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10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49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3103"/>
            <a:ext cx="3394720" cy="4537554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7822"/>
            <a:ext cx="2133600" cy="365210"/>
          </a:xfrm>
        </p:spPr>
        <p:txBody>
          <a:bodyPr/>
          <a:lstStyle/>
          <a:p>
            <a:fld id="{EFB904C4-4AB9-4D84-8905-B291CF4EBD0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10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4" y="1052980"/>
            <a:ext cx="4779603" cy="5158386"/>
          </a:xfrm>
          <a:prstGeom prst="rect">
            <a:avLst/>
          </a:prstGeom>
        </p:spPr>
      </p:pic>
      <p:sp>
        <p:nvSpPr>
          <p:cNvPr id="9" name="Полилиния 8"/>
          <p:cNvSpPr/>
          <p:nvPr userDrawn="1"/>
        </p:nvSpPr>
        <p:spPr>
          <a:xfrm>
            <a:off x="4479011" y="1891236"/>
            <a:ext cx="3773837" cy="3526681"/>
          </a:xfrm>
          <a:custGeom>
            <a:avLst/>
            <a:gdLst>
              <a:gd name="connsiteX0" fmla="*/ 15498 w 3773837"/>
              <a:gd name="connsiteY0" fmla="*/ 0 h 3525865"/>
              <a:gd name="connsiteX1" fmla="*/ 3332136 w 3773837"/>
              <a:gd name="connsiteY1" fmla="*/ 0 h 3525865"/>
              <a:gd name="connsiteX2" fmla="*/ 3773837 w 3773837"/>
              <a:gd name="connsiteY2" fmla="*/ 1751309 h 3525865"/>
              <a:gd name="connsiteX3" fmla="*/ 3363132 w 3773837"/>
              <a:gd name="connsiteY3" fmla="*/ 3525865 h 3525865"/>
              <a:gd name="connsiteX4" fmla="*/ 0 w 3773837"/>
              <a:gd name="connsiteY4" fmla="*/ 3525865 h 3525865"/>
              <a:gd name="connsiteX5" fmla="*/ 418454 w 3773837"/>
              <a:gd name="connsiteY5" fmla="*/ 1720312 h 3525865"/>
              <a:gd name="connsiteX6" fmla="*/ 15498 w 3773837"/>
              <a:gd name="connsiteY6" fmla="*/ 0 h 3525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73837" h="3525865">
                <a:moveTo>
                  <a:pt x="15498" y="0"/>
                </a:moveTo>
                <a:lnTo>
                  <a:pt x="3332136" y="0"/>
                </a:lnTo>
                <a:lnTo>
                  <a:pt x="3773837" y="1751309"/>
                </a:lnTo>
                <a:lnTo>
                  <a:pt x="3363132" y="3525865"/>
                </a:lnTo>
                <a:lnTo>
                  <a:pt x="0" y="3525865"/>
                </a:lnTo>
                <a:lnTo>
                  <a:pt x="418454" y="1720312"/>
                </a:lnTo>
                <a:lnTo>
                  <a:pt x="15498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Текст</a:t>
            </a:r>
            <a:endParaRPr lang="ru-RU" sz="14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542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7822"/>
            <a:ext cx="2133600" cy="365210"/>
          </a:xfrm>
        </p:spPr>
        <p:txBody>
          <a:bodyPr/>
          <a:lstStyle/>
          <a:p>
            <a:fld id="{17209395-9309-40E7-BD11-3D5233B4DE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10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4" y="1052980"/>
            <a:ext cx="4779603" cy="5158386"/>
          </a:xfrm>
          <a:prstGeom prst="rect">
            <a:avLst/>
          </a:prstGeom>
        </p:spPr>
      </p:pic>
      <p:sp>
        <p:nvSpPr>
          <p:cNvPr id="14" name="Объект 13"/>
          <p:cNvSpPr>
            <a:spLocks noGrp="1"/>
          </p:cNvSpPr>
          <p:nvPr>
            <p:ph sz="quarter" idx="14" hasCustomPrompt="1"/>
          </p:nvPr>
        </p:nvSpPr>
        <p:spPr>
          <a:xfrm>
            <a:off x="4787909" y="1845102"/>
            <a:ext cx="3097213" cy="360128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16" name="Таблица 15"/>
          <p:cNvSpPr>
            <a:spLocks noGrp="1"/>
          </p:cNvSpPr>
          <p:nvPr>
            <p:ph type="tbl" sz="quarter" idx="15"/>
          </p:nvPr>
        </p:nvSpPr>
        <p:spPr>
          <a:xfrm>
            <a:off x="496888" y="1413202"/>
            <a:ext cx="3427412" cy="446508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4391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 фотографией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283968" y="1557157"/>
            <a:ext cx="3888432" cy="4537553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7822"/>
            <a:ext cx="2133600" cy="365210"/>
          </a:xfrm>
        </p:spPr>
        <p:txBody>
          <a:bodyPr/>
          <a:lstStyle/>
          <a:p>
            <a:fld id="{C01A9621-8A2F-4758-BDC8-0E9D01EDB1A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10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Рисунок 5"/>
          <p:cNvSpPr>
            <a:spLocks noGrp="1"/>
          </p:cNvSpPr>
          <p:nvPr>
            <p:ph type="pic" sz="quarter" idx="14"/>
          </p:nvPr>
        </p:nvSpPr>
        <p:spPr>
          <a:xfrm>
            <a:off x="496888" y="1557698"/>
            <a:ext cx="3600450" cy="3601284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636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7822"/>
            <a:ext cx="2133600" cy="365210"/>
          </a:xfrm>
        </p:spPr>
        <p:txBody>
          <a:bodyPr/>
          <a:lstStyle/>
          <a:p>
            <a:fld id="{C01A9621-8A2F-4758-BDC8-0E9D01EDB1A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10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977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73133"/>
            <a:ext cx="3008313" cy="116232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114"/>
            <a:ext cx="5111750" cy="585446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435455"/>
            <a:ext cx="3008313" cy="4692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март-объек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7822"/>
            <a:ext cx="2133600" cy="365210"/>
          </a:xfrm>
        </p:spPr>
        <p:txBody>
          <a:bodyPr/>
          <a:lstStyle/>
          <a:p>
            <a:fld id="{C01A9621-8A2F-4758-BDC8-0E9D01EDB1A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10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Рисунок SmartArt 4"/>
          <p:cNvSpPr>
            <a:spLocks noGrp="1"/>
          </p:cNvSpPr>
          <p:nvPr>
            <p:ph type="dgm" sz="quarter" idx="14"/>
          </p:nvPr>
        </p:nvSpPr>
        <p:spPr>
          <a:xfrm>
            <a:off x="467544" y="1413202"/>
            <a:ext cx="7704906" cy="4754076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892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7822"/>
            <a:ext cx="2133600" cy="365210"/>
          </a:xfrm>
        </p:spPr>
        <p:txBody>
          <a:bodyPr/>
          <a:lstStyle/>
          <a:p>
            <a:fld id="{C01A9621-8A2F-4758-BDC8-0E9D01EDB1A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10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Диаграмма 5"/>
          <p:cNvSpPr>
            <a:spLocks noGrp="1"/>
          </p:cNvSpPr>
          <p:nvPr>
            <p:ph type="chart" sz="quarter" idx="14"/>
          </p:nvPr>
        </p:nvSpPr>
        <p:spPr>
          <a:xfrm>
            <a:off x="467544" y="1413202"/>
            <a:ext cx="7704906" cy="4681034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737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7822"/>
            <a:ext cx="2133600" cy="365210"/>
          </a:xfrm>
        </p:spPr>
        <p:txBody>
          <a:bodyPr/>
          <a:lstStyle/>
          <a:p>
            <a:fld id="{C01A9621-8A2F-4758-BDC8-0E9D01EDB1A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10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Таблица 4"/>
          <p:cNvSpPr>
            <a:spLocks noGrp="1"/>
          </p:cNvSpPr>
          <p:nvPr>
            <p:ph type="tbl" sz="quarter" idx="14"/>
          </p:nvPr>
        </p:nvSpPr>
        <p:spPr>
          <a:xfrm>
            <a:off x="467544" y="1413202"/>
            <a:ext cx="7704906" cy="4465084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883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436096" y="1485133"/>
            <a:ext cx="3528392" cy="147036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436096" y="3099547"/>
            <a:ext cx="3528392" cy="1032759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8127" y="5158386"/>
            <a:ext cx="3590921" cy="1005691"/>
          </a:xfrm>
          <a:prstGeom prst="rect">
            <a:avLst/>
          </a:prstGeom>
        </p:spPr>
      </p:pic>
      <p:sp>
        <p:nvSpPr>
          <p:cNvPr id="9" name="Объект 2"/>
          <p:cNvSpPr>
            <a:spLocks noGrp="1"/>
          </p:cNvSpPr>
          <p:nvPr>
            <p:ph idx="13" hasCustomPrompt="1"/>
          </p:nvPr>
        </p:nvSpPr>
        <p:spPr>
          <a:xfrm>
            <a:off x="5442171" y="548811"/>
            <a:ext cx="2304256" cy="2880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3979335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ключите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771800" y="1341083"/>
            <a:ext cx="4464496" cy="4753627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Заключительный текст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06442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екстово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Название слайда, шрифт </a:t>
            </a:r>
            <a:r>
              <a:rPr lang="ru-RU" dirty="0" err="1" smtClean="0"/>
              <a:t>Arial</a:t>
            </a:r>
            <a:r>
              <a:rPr lang="ru-RU" dirty="0" smtClean="0"/>
              <a:t>, 2</a:t>
            </a:r>
            <a:r>
              <a:rPr lang="en-US" dirty="0" smtClean="0"/>
              <a:t>4</a:t>
            </a:r>
            <a:r>
              <a:rPr lang="ru-RU" dirty="0" smtClean="0"/>
              <a:t> </a:t>
            </a:r>
            <a:r>
              <a:rPr lang="ru-RU" dirty="0" err="1" smtClean="0"/>
              <a:t>пт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3104"/>
            <a:ext cx="7715200" cy="4681603"/>
          </a:xfrm>
        </p:spPr>
        <p:txBody>
          <a:bodyPr/>
          <a:lstStyle>
            <a:lvl1pPr>
              <a:defRPr/>
            </a:lvl1pPr>
          </a:lstStyle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7822"/>
            <a:ext cx="2133600" cy="365210"/>
          </a:xfrm>
        </p:spPr>
        <p:txBody>
          <a:bodyPr/>
          <a:lstStyle/>
          <a:p>
            <a:fld id="{446074D7-7B97-4C60-B38F-D77E1B39E88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06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69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203848" y="2895750"/>
            <a:ext cx="4032448" cy="147036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203848" y="4510164"/>
            <a:ext cx="4032448" cy="1032759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5" y="476782"/>
            <a:ext cx="3590921" cy="1005691"/>
          </a:xfrm>
          <a:prstGeom prst="rect">
            <a:avLst/>
          </a:prstGeom>
        </p:spPr>
      </p:pic>
      <p:sp>
        <p:nvSpPr>
          <p:cNvPr id="22" name="Объект 2"/>
          <p:cNvSpPr>
            <a:spLocks noGrp="1"/>
          </p:cNvSpPr>
          <p:nvPr>
            <p:ph idx="13" hasCustomPrompt="1"/>
          </p:nvPr>
        </p:nvSpPr>
        <p:spPr>
          <a:xfrm>
            <a:off x="3203848" y="6238756"/>
            <a:ext cx="4032448" cy="2880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42744146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7"/>
          <p:cNvSpPr/>
          <p:nvPr userDrawn="1"/>
        </p:nvSpPr>
        <p:spPr>
          <a:xfrm>
            <a:off x="3890076" y="2"/>
            <a:ext cx="5253925" cy="6859587"/>
          </a:xfrm>
          <a:custGeom>
            <a:avLst/>
            <a:gdLst>
              <a:gd name="connsiteX0" fmla="*/ 286718 w 5253925"/>
              <a:gd name="connsiteY0" fmla="*/ 0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86718 w 5253925"/>
              <a:gd name="connsiteY5" fmla="*/ 0 h 6873498"/>
              <a:gd name="connsiteX0" fmla="*/ 294467 w 5253925"/>
              <a:gd name="connsiteY0" fmla="*/ 15499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94467 w 5253925"/>
              <a:gd name="connsiteY5" fmla="*/ 15499 h 6873498"/>
              <a:gd name="connsiteX0" fmla="*/ 294467 w 5253925"/>
              <a:gd name="connsiteY0" fmla="*/ 0 h 6857999"/>
              <a:gd name="connsiteX1" fmla="*/ 5114440 w 5253925"/>
              <a:gd name="connsiteY1" fmla="*/ 193728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294467 w 5253925"/>
              <a:gd name="connsiteY0" fmla="*/ 0 h 6857999"/>
              <a:gd name="connsiteX1" fmla="*/ 5253925 w 5253925"/>
              <a:gd name="connsiteY1" fmla="*/ 0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53925" h="6857999">
                <a:moveTo>
                  <a:pt x="294467" y="0"/>
                </a:moveTo>
                <a:lnTo>
                  <a:pt x="5253925" y="0"/>
                </a:lnTo>
                <a:lnTo>
                  <a:pt x="5253925" y="6857999"/>
                </a:lnTo>
                <a:lnTo>
                  <a:pt x="0" y="6857999"/>
                </a:lnTo>
                <a:lnTo>
                  <a:pt x="1108128" y="2069023"/>
                </a:lnTo>
                <a:lnTo>
                  <a:pt x="29446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436096" y="1485129"/>
            <a:ext cx="3528392" cy="147036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436096" y="3099543"/>
            <a:ext cx="3528392" cy="1032759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8125" y="5158386"/>
            <a:ext cx="3590921" cy="1005691"/>
          </a:xfrm>
          <a:prstGeom prst="rect">
            <a:avLst/>
          </a:prstGeom>
        </p:spPr>
      </p:pic>
      <p:sp>
        <p:nvSpPr>
          <p:cNvPr id="14" name="Объект 2"/>
          <p:cNvSpPr>
            <a:spLocks noGrp="1"/>
          </p:cNvSpPr>
          <p:nvPr>
            <p:ph idx="13" hasCustomPrompt="1"/>
          </p:nvPr>
        </p:nvSpPr>
        <p:spPr>
          <a:xfrm>
            <a:off x="5442171" y="548807"/>
            <a:ext cx="2304256" cy="2880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3486850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Слайд-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5"/>
          <p:cNvSpPr/>
          <p:nvPr userDrawn="1"/>
        </p:nvSpPr>
        <p:spPr>
          <a:xfrm>
            <a:off x="-10260" y="550646"/>
            <a:ext cx="7678604" cy="5754224"/>
          </a:xfrm>
          <a:custGeom>
            <a:avLst/>
            <a:gdLst>
              <a:gd name="connsiteX0" fmla="*/ 286718 w 5253925"/>
              <a:gd name="connsiteY0" fmla="*/ 0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86718 w 5253925"/>
              <a:gd name="connsiteY5" fmla="*/ 0 h 6873498"/>
              <a:gd name="connsiteX0" fmla="*/ 294467 w 5253925"/>
              <a:gd name="connsiteY0" fmla="*/ 15499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94467 w 5253925"/>
              <a:gd name="connsiteY5" fmla="*/ 15499 h 6873498"/>
              <a:gd name="connsiteX0" fmla="*/ 294467 w 5253925"/>
              <a:gd name="connsiteY0" fmla="*/ 0 h 6857999"/>
              <a:gd name="connsiteX1" fmla="*/ 5114440 w 5253925"/>
              <a:gd name="connsiteY1" fmla="*/ 193728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294467 w 5253925"/>
              <a:gd name="connsiteY0" fmla="*/ 0 h 6857999"/>
              <a:gd name="connsiteX1" fmla="*/ 5253925 w 5253925"/>
              <a:gd name="connsiteY1" fmla="*/ 0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4207789 w 9167247"/>
              <a:gd name="connsiteY0" fmla="*/ 0 h 6857999"/>
              <a:gd name="connsiteX1" fmla="*/ 0 w 9167247"/>
              <a:gd name="connsiteY1" fmla="*/ 0 h 6857999"/>
              <a:gd name="connsiteX2" fmla="*/ 9167247 w 9167247"/>
              <a:gd name="connsiteY2" fmla="*/ 6857999 h 6857999"/>
              <a:gd name="connsiteX3" fmla="*/ 3913322 w 9167247"/>
              <a:gd name="connsiteY3" fmla="*/ 6857999 h 6857999"/>
              <a:gd name="connsiteX4" fmla="*/ 5021450 w 9167247"/>
              <a:gd name="connsiteY4" fmla="*/ 2069023 h 6857999"/>
              <a:gd name="connsiteX5" fmla="*/ 4207789 w 9167247"/>
              <a:gd name="connsiteY5" fmla="*/ 0 h 6857999"/>
              <a:gd name="connsiteX0" fmla="*/ 4207789 w 5021450"/>
              <a:gd name="connsiteY0" fmla="*/ 0 h 6873497"/>
              <a:gd name="connsiteX1" fmla="*/ 0 w 5021450"/>
              <a:gd name="connsiteY1" fmla="*/ 0 h 6873497"/>
              <a:gd name="connsiteX2" fmla="*/ 15498 w 5021450"/>
              <a:gd name="connsiteY2" fmla="*/ 6873497 h 6873497"/>
              <a:gd name="connsiteX3" fmla="*/ 3913322 w 5021450"/>
              <a:gd name="connsiteY3" fmla="*/ 6857999 h 6873497"/>
              <a:gd name="connsiteX4" fmla="*/ 5021450 w 5021450"/>
              <a:gd name="connsiteY4" fmla="*/ 2069023 h 6873497"/>
              <a:gd name="connsiteX5" fmla="*/ 4207789 w 5021450"/>
              <a:gd name="connsiteY5" fmla="*/ 0 h 6873497"/>
              <a:gd name="connsiteX0" fmla="*/ 7722556 w 8536217"/>
              <a:gd name="connsiteY0" fmla="*/ 0 h 6873497"/>
              <a:gd name="connsiteX1" fmla="*/ 0 w 8536217"/>
              <a:gd name="connsiteY1" fmla="*/ 9246 h 6873497"/>
              <a:gd name="connsiteX2" fmla="*/ 3530265 w 8536217"/>
              <a:gd name="connsiteY2" fmla="*/ 6873497 h 6873497"/>
              <a:gd name="connsiteX3" fmla="*/ 7428089 w 8536217"/>
              <a:gd name="connsiteY3" fmla="*/ 6857999 h 6873497"/>
              <a:gd name="connsiteX4" fmla="*/ 8536217 w 8536217"/>
              <a:gd name="connsiteY4" fmla="*/ 2069023 h 6873497"/>
              <a:gd name="connsiteX5" fmla="*/ 7722556 w 8536217"/>
              <a:gd name="connsiteY5" fmla="*/ 0 h 6873497"/>
              <a:gd name="connsiteX0" fmla="*/ 7722556 w 8536217"/>
              <a:gd name="connsiteY0" fmla="*/ 0 h 6864251"/>
              <a:gd name="connsiteX1" fmla="*/ 0 w 8536217"/>
              <a:gd name="connsiteY1" fmla="*/ 9246 h 6864251"/>
              <a:gd name="connsiteX2" fmla="*/ 6416 w 8536217"/>
              <a:gd name="connsiteY2" fmla="*/ 6864251 h 6864251"/>
              <a:gd name="connsiteX3" fmla="*/ 7428089 w 8536217"/>
              <a:gd name="connsiteY3" fmla="*/ 6857999 h 6864251"/>
              <a:gd name="connsiteX4" fmla="*/ 8536217 w 8536217"/>
              <a:gd name="connsiteY4" fmla="*/ 2069023 h 6864251"/>
              <a:gd name="connsiteX5" fmla="*/ 7722556 w 8536217"/>
              <a:gd name="connsiteY5" fmla="*/ 0 h 6864251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36513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45759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45759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73498"/>
              <a:gd name="connsiteX1" fmla="*/ 0 w 8536217"/>
              <a:gd name="connsiteY1" fmla="*/ 9246 h 6873498"/>
              <a:gd name="connsiteX2" fmla="*/ 15497 w 8536217"/>
              <a:gd name="connsiteY2" fmla="*/ 6873498 h 6873498"/>
              <a:gd name="connsiteX3" fmla="*/ 7428089 w 8536217"/>
              <a:gd name="connsiteY3" fmla="*/ 6857999 h 6873498"/>
              <a:gd name="connsiteX4" fmla="*/ 8536217 w 8536217"/>
              <a:gd name="connsiteY4" fmla="*/ 2069023 h 6873498"/>
              <a:gd name="connsiteX5" fmla="*/ 7722556 w 8536217"/>
              <a:gd name="connsiteY5" fmla="*/ 0 h 6873498"/>
              <a:gd name="connsiteX0" fmla="*/ 8185741 w 8999402"/>
              <a:gd name="connsiteY0" fmla="*/ 0 h 6873498"/>
              <a:gd name="connsiteX1" fmla="*/ 0 w 8999402"/>
              <a:gd name="connsiteY1" fmla="*/ 0 h 6873498"/>
              <a:gd name="connsiteX2" fmla="*/ 478682 w 8999402"/>
              <a:gd name="connsiteY2" fmla="*/ 6873498 h 6873498"/>
              <a:gd name="connsiteX3" fmla="*/ 7891274 w 8999402"/>
              <a:gd name="connsiteY3" fmla="*/ 6857999 h 6873498"/>
              <a:gd name="connsiteX4" fmla="*/ 8999402 w 8999402"/>
              <a:gd name="connsiteY4" fmla="*/ 2069023 h 6873498"/>
              <a:gd name="connsiteX5" fmla="*/ 8185741 w 8999402"/>
              <a:gd name="connsiteY5" fmla="*/ 0 h 6873498"/>
              <a:gd name="connsiteX0" fmla="*/ 8185741 w 8999402"/>
              <a:gd name="connsiteY0" fmla="*/ 0 h 6873498"/>
              <a:gd name="connsiteX1" fmla="*/ 0 w 8999402"/>
              <a:gd name="connsiteY1" fmla="*/ 0 h 6873498"/>
              <a:gd name="connsiteX2" fmla="*/ 6413 w 8999402"/>
              <a:gd name="connsiteY2" fmla="*/ 6873498 h 6873498"/>
              <a:gd name="connsiteX3" fmla="*/ 7891274 w 8999402"/>
              <a:gd name="connsiteY3" fmla="*/ 6857999 h 6873498"/>
              <a:gd name="connsiteX4" fmla="*/ 8999402 w 8999402"/>
              <a:gd name="connsiteY4" fmla="*/ 2069023 h 6873498"/>
              <a:gd name="connsiteX5" fmla="*/ 8185741 w 8999402"/>
              <a:gd name="connsiteY5" fmla="*/ 0 h 6873498"/>
              <a:gd name="connsiteX0" fmla="*/ 8185741 w 8999402"/>
              <a:gd name="connsiteY0" fmla="*/ 0 h 6864252"/>
              <a:gd name="connsiteX1" fmla="*/ 0 w 8999402"/>
              <a:gd name="connsiteY1" fmla="*/ 0 h 6864252"/>
              <a:gd name="connsiteX2" fmla="*/ 6413 w 8999402"/>
              <a:gd name="connsiteY2" fmla="*/ 6864252 h 6864252"/>
              <a:gd name="connsiteX3" fmla="*/ 7891274 w 8999402"/>
              <a:gd name="connsiteY3" fmla="*/ 6857999 h 6864252"/>
              <a:gd name="connsiteX4" fmla="*/ 8999402 w 8999402"/>
              <a:gd name="connsiteY4" fmla="*/ 2069023 h 6864252"/>
              <a:gd name="connsiteX5" fmla="*/ 8185741 w 8999402"/>
              <a:gd name="connsiteY5" fmla="*/ 0 h 686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99402" h="6864252">
                <a:moveTo>
                  <a:pt x="8185741" y="0"/>
                </a:moveTo>
                <a:lnTo>
                  <a:pt x="0" y="0"/>
                </a:lnTo>
                <a:cubicBezTo>
                  <a:pt x="2139" y="2285002"/>
                  <a:pt x="4274" y="4579250"/>
                  <a:pt x="6413" y="6864252"/>
                </a:cubicBezTo>
                <a:lnTo>
                  <a:pt x="7891274" y="6857999"/>
                </a:lnTo>
                <a:lnTo>
                  <a:pt x="8999402" y="2069023"/>
                </a:lnTo>
                <a:lnTo>
                  <a:pt x="8185741" y="0"/>
                </a:lnTo>
                <a:close/>
              </a:path>
            </a:pathLst>
          </a:custGeom>
          <a:solidFill>
            <a:srgbClr val="000000">
              <a:alpha val="1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43808" y="2205374"/>
            <a:ext cx="3528392" cy="230479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9" name="Подзаголовок 2"/>
          <p:cNvSpPr txBox="1">
            <a:spLocks/>
          </p:cNvSpPr>
          <p:nvPr userDrawn="1"/>
        </p:nvSpPr>
        <p:spPr>
          <a:xfrm>
            <a:off x="2843808" y="566255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B44EA-6A61-441B-9399-54A33483BC2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06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2843808" y="1485128"/>
            <a:ext cx="2303462" cy="4319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26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Слайд-разделитель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683568" y="2205374"/>
            <a:ext cx="3528392" cy="230479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66192" y="6310781"/>
            <a:ext cx="2133600" cy="365210"/>
          </a:xfrm>
        </p:spPr>
        <p:txBody>
          <a:bodyPr/>
          <a:lstStyle/>
          <a:p>
            <a:fld id="{52F389DC-9E19-4EE8-A8D3-3244F47808F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06"/>
            <a:ext cx="2133600" cy="36521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007" y="5016991"/>
            <a:ext cx="3590921" cy="1005691"/>
          </a:xfrm>
          <a:prstGeom prst="rect">
            <a:avLst/>
          </a:prstGeom>
        </p:spPr>
      </p:pic>
      <p:sp>
        <p:nvSpPr>
          <p:cNvPr id="13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1485128"/>
            <a:ext cx="2303462" cy="4319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4230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1712"/>
            <a:ext cx="5486400" cy="56687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937"/>
            <a:ext cx="5486400" cy="41157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8602"/>
            <a:ext cx="5486400" cy="8050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Слайд-разделитель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707904" y="2205374"/>
            <a:ext cx="3528392" cy="230479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725668" y="5297350"/>
            <a:ext cx="2133600" cy="36521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E28C9B7-77DB-42B5-AD07-0761FECA3530}" type="datetime1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01.10.2021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06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Подзаголовок 2"/>
          <p:cNvSpPr txBox="1">
            <a:spLocks/>
          </p:cNvSpPr>
          <p:nvPr userDrawn="1"/>
        </p:nvSpPr>
        <p:spPr>
          <a:xfrm>
            <a:off x="3707904" y="6310781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3707904" y="1557152"/>
            <a:ext cx="2303462" cy="4319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65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3103"/>
            <a:ext cx="7715200" cy="792271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7822"/>
            <a:ext cx="2133600" cy="365210"/>
          </a:xfrm>
        </p:spPr>
        <p:txBody>
          <a:bodyPr/>
          <a:lstStyle/>
          <a:p>
            <a:fld id="{E7F6E1B9-6978-49A0-B769-AA0B478E90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06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226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3103"/>
            <a:ext cx="3394720" cy="4537554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7822"/>
            <a:ext cx="2133600" cy="365210"/>
          </a:xfrm>
        </p:spPr>
        <p:txBody>
          <a:bodyPr/>
          <a:lstStyle/>
          <a:p>
            <a:fld id="{EFB904C4-4AB9-4D84-8905-B291CF4EBD0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06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3" y="1052980"/>
            <a:ext cx="4779603" cy="5158386"/>
          </a:xfrm>
          <a:prstGeom prst="rect">
            <a:avLst/>
          </a:prstGeom>
        </p:spPr>
      </p:pic>
      <p:sp>
        <p:nvSpPr>
          <p:cNvPr id="9" name="Полилиния 8"/>
          <p:cNvSpPr/>
          <p:nvPr userDrawn="1"/>
        </p:nvSpPr>
        <p:spPr>
          <a:xfrm>
            <a:off x="4479011" y="1891232"/>
            <a:ext cx="3773837" cy="3526681"/>
          </a:xfrm>
          <a:custGeom>
            <a:avLst/>
            <a:gdLst>
              <a:gd name="connsiteX0" fmla="*/ 15498 w 3773837"/>
              <a:gd name="connsiteY0" fmla="*/ 0 h 3525865"/>
              <a:gd name="connsiteX1" fmla="*/ 3332136 w 3773837"/>
              <a:gd name="connsiteY1" fmla="*/ 0 h 3525865"/>
              <a:gd name="connsiteX2" fmla="*/ 3773837 w 3773837"/>
              <a:gd name="connsiteY2" fmla="*/ 1751309 h 3525865"/>
              <a:gd name="connsiteX3" fmla="*/ 3363132 w 3773837"/>
              <a:gd name="connsiteY3" fmla="*/ 3525865 h 3525865"/>
              <a:gd name="connsiteX4" fmla="*/ 0 w 3773837"/>
              <a:gd name="connsiteY4" fmla="*/ 3525865 h 3525865"/>
              <a:gd name="connsiteX5" fmla="*/ 418454 w 3773837"/>
              <a:gd name="connsiteY5" fmla="*/ 1720312 h 3525865"/>
              <a:gd name="connsiteX6" fmla="*/ 15498 w 3773837"/>
              <a:gd name="connsiteY6" fmla="*/ 0 h 3525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73837" h="3525865">
                <a:moveTo>
                  <a:pt x="15498" y="0"/>
                </a:moveTo>
                <a:lnTo>
                  <a:pt x="3332136" y="0"/>
                </a:lnTo>
                <a:lnTo>
                  <a:pt x="3773837" y="1751309"/>
                </a:lnTo>
                <a:lnTo>
                  <a:pt x="3363132" y="3525865"/>
                </a:lnTo>
                <a:lnTo>
                  <a:pt x="0" y="3525865"/>
                </a:lnTo>
                <a:lnTo>
                  <a:pt x="418454" y="1720312"/>
                </a:lnTo>
                <a:lnTo>
                  <a:pt x="15498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Текст</a:t>
            </a:r>
            <a:endParaRPr lang="ru-RU" sz="14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1540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7822"/>
            <a:ext cx="2133600" cy="365210"/>
          </a:xfrm>
        </p:spPr>
        <p:txBody>
          <a:bodyPr/>
          <a:lstStyle/>
          <a:p>
            <a:fld id="{17209395-9309-40E7-BD11-3D5233B4DE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06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3" y="1052980"/>
            <a:ext cx="4779603" cy="5158386"/>
          </a:xfrm>
          <a:prstGeom prst="rect">
            <a:avLst/>
          </a:prstGeom>
        </p:spPr>
      </p:pic>
      <p:sp>
        <p:nvSpPr>
          <p:cNvPr id="14" name="Объект 13"/>
          <p:cNvSpPr>
            <a:spLocks noGrp="1"/>
          </p:cNvSpPr>
          <p:nvPr>
            <p:ph sz="quarter" idx="14" hasCustomPrompt="1"/>
          </p:nvPr>
        </p:nvSpPr>
        <p:spPr>
          <a:xfrm>
            <a:off x="4787901" y="1845102"/>
            <a:ext cx="3097213" cy="360128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16" name="Таблица 15"/>
          <p:cNvSpPr>
            <a:spLocks noGrp="1"/>
          </p:cNvSpPr>
          <p:nvPr>
            <p:ph type="tbl" sz="quarter" idx="15"/>
          </p:nvPr>
        </p:nvSpPr>
        <p:spPr>
          <a:xfrm>
            <a:off x="496888" y="1413202"/>
            <a:ext cx="3427412" cy="446508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84231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 фотографией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283968" y="1557153"/>
            <a:ext cx="3888432" cy="4537553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7822"/>
            <a:ext cx="2133600" cy="365210"/>
          </a:xfrm>
        </p:spPr>
        <p:txBody>
          <a:bodyPr/>
          <a:lstStyle/>
          <a:p>
            <a:fld id="{C01A9621-8A2F-4758-BDC8-0E9D01EDB1A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06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Рисунок 5"/>
          <p:cNvSpPr>
            <a:spLocks noGrp="1"/>
          </p:cNvSpPr>
          <p:nvPr>
            <p:ph type="pic" sz="quarter" idx="14"/>
          </p:nvPr>
        </p:nvSpPr>
        <p:spPr>
          <a:xfrm>
            <a:off x="496888" y="1557698"/>
            <a:ext cx="3600450" cy="3601284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797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7822"/>
            <a:ext cx="2133600" cy="365210"/>
          </a:xfrm>
        </p:spPr>
        <p:txBody>
          <a:bodyPr/>
          <a:lstStyle/>
          <a:p>
            <a:fld id="{C01A9621-8A2F-4758-BDC8-0E9D01EDB1A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06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510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март-объек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7822"/>
            <a:ext cx="2133600" cy="365210"/>
          </a:xfrm>
        </p:spPr>
        <p:txBody>
          <a:bodyPr/>
          <a:lstStyle/>
          <a:p>
            <a:fld id="{C01A9621-8A2F-4758-BDC8-0E9D01EDB1A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06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Рисунок SmartArt 4"/>
          <p:cNvSpPr>
            <a:spLocks noGrp="1"/>
          </p:cNvSpPr>
          <p:nvPr>
            <p:ph type="dgm" sz="quarter" idx="14"/>
          </p:nvPr>
        </p:nvSpPr>
        <p:spPr>
          <a:xfrm>
            <a:off x="467544" y="1413202"/>
            <a:ext cx="7704906" cy="4754076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081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7822"/>
            <a:ext cx="2133600" cy="365210"/>
          </a:xfrm>
        </p:spPr>
        <p:txBody>
          <a:bodyPr/>
          <a:lstStyle/>
          <a:p>
            <a:fld id="{C01A9621-8A2F-4758-BDC8-0E9D01EDB1A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06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Диаграмма 5"/>
          <p:cNvSpPr>
            <a:spLocks noGrp="1"/>
          </p:cNvSpPr>
          <p:nvPr>
            <p:ph type="chart" sz="quarter" idx="14"/>
          </p:nvPr>
        </p:nvSpPr>
        <p:spPr>
          <a:xfrm>
            <a:off x="467544" y="1413202"/>
            <a:ext cx="7704906" cy="4681034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904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807"/>
            <a:ext cx="7715200" cy="86915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7822"/>
            <a:ext cx="2133600" cy="365210"/>
          </a:xfrm>
        </p:spPr>
        <p:txBody>
          <a:bodyPr/>
          <a:lstStyle/>
          <a:p>
            <a:fld id="{C01A9621-8A2F-4758-BDC8-0E9D01EDB1A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2806"/>
            <a:ext cx="2133600" cy="36521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70599"/>
            <a:ext cx="3528392" cy="5163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708"/>
            <a:ext cx="7715200" cy="28809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Таблица 4"/>
          <p:cNvSpPr>
            <a:spLocks noGrp="1"/>
          </p:cNvSpPr>
          <p:nvPr>
            <p:ph type="tbl" sz="quarter" idx="14"/>
          </p:nvPr>
        </p:nvSpPr>
        <p:spPr>
          <a:xfrm>
            <a:off x="467544" y="1413202"/>
            <a:ext cx="7704906" cy="4465084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073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436096" y="1485129"/>
            <a:ext cx="3528392" cy="147036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436096" y="3099543"/>
            <a:ext cx="3528392" cy="1032759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8125" y="5158386"/>
            <a:ext cx="3590921" cy="1005691"/>
          </a:xfrm>
          <a:prstGeom prst="rect">
            <a:avLst/>
          </a:prstGeom>
        </p:spPr>
      </p:pic>
      <p:sp>
        <p:nvSpPr>
          <p:cNvPr id="9" name="Объект 2"/>
          <p:cNvSpPr>
            <a:spLocks noGrp="1"/>
          </p:cNvSpPr>
          <p:nvPr>
            <p:ph idx="13" hasCustomPrompt="1"/>
          </p:nvPr>
        </p:nvSpPr>
        <p:spPr>
          <a:xfrm>
            <a:off x="5442171" y="548807"/>
            <a:ext cx="2304256" cy="2880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719033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68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701"/>
            <a:ext cx="8229600" cy="1143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593"/>
            <a:ext cx="8229600" cy="45270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7822"/>
            <a:ext cx="2133600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7822"/>
            <a:ext cx="2895600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7822"/>
            <a:ext cx="2133600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4701"/>
            <a:ext cx="8229600" cy="1143265"/>
          </a:xfrm>
          <a:prstGeom prst="rect">
            <a:avLst/>
          </a:prstGeom>
        </p:spPr>
        <p:txBody>
          <a:bodyPr vert="horz" lIns="91349" tIns="45676" rIns="91349" bIns="4567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600590"/>
            <a:ext cx="8229600" cy="4527011"/>
          </a:xfrm>
          <a:prstGeom prst="rect">
            <a:avLst/>
          </a:prstGeom>
        </p:spPr>
        <p:txBody>
          <a:bodyPr vert="horz" lIns="91349" tIns="45676" rIns="91349" bIns="4567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6357829"/>
            <a:ext cx="2133600" cy="365210"/>
          </a:xfrm>
          <a:prstGeom prst="rect">
            <a:avLst/>
          </a:prstGeom>
        </p:spPr>
        <p:txBody>
          <a:bodyPr vert="horz" lIns="91349" tIns="45676" rIns="91349" bIns="4567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473"/>
            <a:fld id="{738FA66B-FB82-46AA-B896-7DBD3EBA3E3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473"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7829"/>
            <a:ext cx="2895600" cy="365210"/>
          </a:xfrm>
          <a:prstGeom prst="rect">
            <a:avLst/>
          </a:prstGeom>
        </p:spPr>
        <p:txBody>
          <a:bodyPr vert="horz" lIns="91349" tIns="45676" rIns="91349" bIns="4567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47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1" y="6357829"/>
            <a:ext cx="2133600" cy="365210"/>
          </a:xfrm>
          <a:prstGeom prst="rect">
            <a:avLst/>
          </a:prstGeom>
        </p:spPr>
        <p:txBody>
          <a:bodyPr vert="horz" lIns="91349" tIns="45676" rIns="91349" bIns="4567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473"/>
            <a:fld id="{DA4D1AC2-DB3A-44E5-BAA1-B1713F7756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47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609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347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553" indent="-342553" algn="l" defTabSz="91347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199" indent="-285462" algn="l" defTabSz="91347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844" indent="-228369" algn="l" defTabSz="91347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577" indent="-228369" algn="l" defTabSz="91347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314" indent="-228369" algn="l" defTabSz="91347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051" indent="-228369" algn="l" defTabSz="91347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785" indent="-228369" algn="l" defTabSz="91347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523" indent="-228369" algn="l" defTabSz="91347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260" indent="-228369" algn="l" defTabSz="91347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4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35" algn="l" defTabSz="9134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473" algn="l" defTabSz="9134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211" algn="l" defTabSz="9134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946" algn="l" defTabSz="9134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682" algn="l" defTabSz="9134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419" algn="l" defTabSz="9134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154" algn="l" defTabSz="9134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891" algn="l" defTabSz="9134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4701"/>
            <a:ext cx="8229600" cy="1143265"/>
          </a:xfrm>
          <a:prstGeom prst="rect">
            <a:avLst/>
          </a:prstGeom>
        </p:spPr>
        <p:txBody>
          <a:bodyPr vert="horz" lIns="91349" tIns="45676" rIns="91349" bIns="4567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600587"/>
            <a:ext cx="8229600" cy="4527011"/>
          </a:xfrm>
          <a:prstGeom prst="rect">
            <a:avLst/>
          </a:prstGeom>
        </p:spPr>
        <p:txBody>
          <a:bodyPr vert="horz" lIns="91349" tIns="45676" rIns="91349" bIns="4567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6357829"/>
            <a:ext cx="2133600" cy="365210"/>
          </a:xfrm>
          <a:prstGeom prst="rect">
            <a:avLst/>
          </a:prstGeom>
        </p:spPr>
        <p:txBody>
          <a:bodyPr vert="horz" lIns="91349" tIns="45676" rIns="91349" bIns="4567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473"/>
            <a:fld id="{738FA66B-FB82-46AA-B896-7DBD3EBA3E3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473"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7829"/>
            <a:ext cx="2895600" cy="365210"/>
          </a:xfrm>
          <a:prstGeom prst="rect">
            <a:avLst/>
          </a:prstGeom>
        </p:spPr>
        <p:txBody>
          <a:bodyPr vert="horz" lIns="91349" tIns="45676" rIns="91349" bIns="4567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47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1" y="6357829"/>
            <a:ext cx="2133600" cy="365210"/>
          </a:xfrm>
          <a:prstGeom prst="rect">
            <a:avLst/>
          </a:prstGeom>
        </p:spPr>
        <p:txBody>
          <a:bodyPr vert="horz" lIns="91349" tIns="45676" rIns="91349" bIns="4567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473"/>
            <a:fld id="{DA4D1AC2-DB3A-44E5-BAA1-B1713F7756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47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763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0" r:id="rId18"/>
    <p:sldLayoutId id="2147483731" r:id="rId1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347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553" indent="-342553" algn="l" defTabSz="91347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199" indent="-285462" algn="l" defTabSz="91347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844" indent="-228369" algn="l" defTabSz="91347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577" indent="-228369" algn="l" defTabSz="91347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314" indent="-228369" algn="l" defTabSz="91347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051" indent="-228369" algn="l" defTabSz="91347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785" indent="-228369" algn="l" defTabSz="91347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523" indent="-228369" algn="l" defTabSz="91347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260" indent="-228369" algn="l" defTabSz="91347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4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35" algn="l" defTabSz="9134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473" algn="l" defTabSz="9134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211" algn="l" defTabSz="9134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946" algn="l" defTabSz="9134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682" algn="l" defTabSz="9134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419" algn="l" defTabSz="9134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154" algn="l" defTabSz="9134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891" algn="l" defTabSz="9134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701"/>
            <a:ext cx="8229600" cy="1143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579"/>
            <a:ext cx="8229600" cy="45270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7822"/>
            <a:ext cx="2133600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6F5B6-0779-414D-AD4B-2629AC442E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7822"/>
            <a:ext cx="2895600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7822"/>
            <a:ext cx="2133600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D1AC2-DB3A-44E5-BAA1-B1713F7756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147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3767" r:id="rId15"/>
    <p:sldLayoutId id="2147483768" r:id="rId16"/>
    <p:sldLayoutId id="2147483769" r:id="rId17"/>
    <p:sldLayoutId id="2147483770" r:id="rId18"/>
    <p:sldLayoutId id="2147483771" r:id="rId19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701"/>
            <a:ext cx="8229600" cy="1143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575"/>
            <a:ext cx="8229600" cy="45270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7822"/>
            <a:ext cx="2133600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6F5B6-0779-414D-AD4B-2629AC442E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7822"/>
            <a:ext cx="2895600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7822"/>
            <a:ext cx="2133600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D1AC2-DB3A-44E5-BAA1-B1713F7756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547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  <p:sldLayoutId id="2147483787" r:id="rId15"/>
    <p:sldLayoutId id="2147483788" r:id="rId1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701"/>
            <a:ext cx="8229600" cy="1143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571"/>
            <a:ext cx="8229600" cy="45270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7822"/>
            <a:ext cx="2133600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6F5B6-0779-414D-AD4B-2629AC442E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7822"/>
            <a:ext cx="2895600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7822"/>
            <a:ext cx="2133600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D1AC2-DB3A-44E5-BAA1-B1713F7756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311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  <p:sldLayoutId id="2147483803" r:id="rId14"/>
    <p:sldLayoutId id="2147483804" r:id="rId15"/>
    <p:sldLayoutId id="2147483805" r:id="rId1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2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1.gif"/><Relationship Id="rId7" Type="http://schemas.openxmlformats.org/officeDocument/2006/relationships/image" Target="../media/image25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gif"/><Relationship Id="rId11" Type="http://schemas.openxmlformats.org/officeDocument/2006/relationships/image" Target="../media/image11.png"/><Relationship Id="rId5" Type="http://schemas.openxmlformats.org/officeDocument/2006/relationships/image" Target="../media/image23.gif"/><Relationship Id="rId10" Type="http://schemas.openxmlformats.org/officeDocument/2006/relationships/image" Target="../media/image14.PNG"/><Relationship Id="rId4" Type="http://schemas.openxmlformats.org/officeDocument/2006/relationships/image" Target="../media/image22.gif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b03voa\Desktop\WORK\Фирменный стиль\Шаблоны презентации\Картинки для презы\phon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79" b="6279"/>
          <a:stretch/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5508104" y="2190955"/>
            <a:ext cx="3528392" cy="147036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4D4D4D"/>
                </a:solidFill>
              </a:rPr>
              <a:t>Кредиты на развитие бизнеса для</a:t>
            </a:r>
            <a:br>
              <a:rPr lang="ru-RU" b="1" dirty="0" smtClean="0">
                <a:solidFill>
                  <a:srgbClr val="4D4D4D"/>
                </a:solidFill>
              </a:rPr>
            </a:b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субъектов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МСП </a:t>
            </a:r>
            <a:endParaRPr lang="ru-RU" b="1" dirty="0">
              <a:solidFill>
                <a:srgbClr val="4D4D4D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320" y="452746"/>
            <a:ext cx="3850683" cy="128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63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827584" y="765498"/>
            <a:ext cx="6921152" cy="576902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dirty="0" smtClean="0"/>
              <a:t>Благодарим</a:t>
            </a:r>
            <a:br>
              <a:rPr lang="ru-RU" dirty="0" smtClean="0"/>
            </a:br>
            <a:r>
              <a:rPr lang="ru-RU" dirty="0" smtClean="0"/>
              <a:t>за внимание!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Акционерное общество «Российский Банк поддержки малого и среднего </a:t>
            </a:r>
            <a:b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предпринимательства» (АО «МСП Банк»)</a:t>
            </a:r>
            <a:b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115035, Россия, г. Москва, ул. Садовническая, дом 79 </a:t>
            </a:r>
            <a:b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8 800 30 20 100</a:t>
            </a:r>
            <a:b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info@mspbank.ru</a:t>
            </a:r>
            <a:b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mspbank.ru</a:t>
            </a:r>
          </a:p>
          <a:p>
            <a:endParaRPr lang="ru-RU" sz="1800" u="sng" dirty="0">
              <a:solidFill>
                <a:srgbClr val="0072BC"/>
              </a:solidFill>
            </a:endParaRPr>
          </a:p>
          <a:p>
            <a:r>
              <a:rPr lang="ru-RU" sz="1400" dirty="0">
                <a:solidFill>
                  <a:srgbClr val="0072BC"/>
                </a:solidFill>
              </a:rPr>
              <a:t>Для получения дополнительной консультации Вы можете обратиться в Представительство Банка в г</a:t>
            </a:r>
            <a:r>
              <a:rPr lang="ru-RU" sz="1400" dirty="0" smtClean="0">
                <a:solidFill>
                  <a:srgbClr val="0072BC"/>
                </a:solidFill>
              </a:rPr>
              <a:t>. Красноярске </a:t>
            </a:r>
            <a:r>
              <a:rPr lang="ru-RU" sz="1400" dirty="0">
                <a:solidFill>
                  <a:srgbClr val="0072BC"/>
                </a:solidFill>
              </a:rPr>
              <a:t>по адресу</a:t>
            </a:r>
            <a:r>
              <a:rPr lang="en-US" sz="1400" dirty="0">
                <a:solidFill>
                  <a:srgbClr val="0072BC"/>
                </a:solidFill>
              </a:rPr>
              <a:t>:</a:t>
            </a:r>
            <a:endParaRPr lang="ru-RU" sz="1400" dirty="0">
              <a:solidFill>
                <a:srgbClr val="0072BC"/>
              </a:solidFill>
            </a:endParaRPr>
          </a:p>
          <a:p>
            <a:r>
              <a:rPr lang="ru-RU" sz="1400" dirty="0">
                <a:solidFill>
                  <a:srgbClr val="0072BC"/>
                </a:solidFill>
              </a:rPr>
              <a:t>ул</a:t>
            </a:r>
            <a:r>
              <a:rPr lang="ru-RU" sz="1400" dirty="0" smtClean="0">
                <a:solidFill>
                  <a:srgbClr val="0072BC"/>
                </a:solidFill>
              </a:rPr>
              <a:t>. Новосибирская</a:t>
            </a:r>
            <a:r>
              <a:rPr lang="ru-RU" sz="1400" dirty="0">
                <a:solidFill>
                  <a:srgbClr val="0072BC"/>
                </a:solidFill>
              </a:rPr>
              <a:t>, д.9А, офис 2-01,</a:t>
            </a:r>
          </a:p>
          <a:p>
            <a:endParaRPr lang="ru-RU" sz="1400" dirty="0">
              <a:solidFill>
                <a:srgbClr val="0072BC"/>
              </a:solidFill>
            </a:endParaRPr>
          </a:p>
          <a:p>
            <a:r>
              <a:rPr lang="ru-RU" sz="1400" dirty="0">
                <a:solidFill>
                  <a:srgbClr val="0072BC"/>
                </a:solidFill>
              </a:rPr>
              <a:t>и/или по телефонам</a:t>
            </a:r>
            <a:r>
              <a:rPr lang="en-US" sz="1400" dirty="0">
                <a:solidFill>
                  <a:srgbClr val="0072BC"/>
                </a:solidFill>
              </a:rPr>
              <a:t>:</a:t>
            </a:r>
            <a:endParaRPr lang="ru-RU" sz="1400" dirty="0">
              <a:solidFill>
                <a:srgbClr val="0072BC"/>
              </a:solidFill>
            </a:endParaRPr>
          </a:p>
          <a:p>
            <a:r>
              <a:rPr lang="ru-RU" dirty="0" smtClean="0">
                <a:solidFill>
                  <a:srgbClr val="0072BC"/>
                </a:solidFill>
              </a:rPr>
              <a:t>8-391-202-21-34, 8-391-202-22-31,</a:t>
            </a:r>
          </a:p>
          <a:p>
            <a:r>
              <a:rPr lang="ru-RU" dirty="0" smtClean="0">
                <a:solidFill>
                  <a:srgbClr val="0072BC"/>
                </a:solidFill>
              </a:rPr>
              <a:t>8-963-</a:t>
            </a:r>
            <a:r>
              <a:rPr lang="en-US" dirty="0" smtClean="0">
                <a:solidFill>
                  <a:srgbClr val="0072BC"/>
                </a:solidFill>
              </a:rPr>
              <a:t>255-77-25</a:t>
            </a:r>
            <a:endParaRPr lang="ru-RU" dirty="0" smtClean="0">
              <a:solidFill>
                <a:srgbClr val="0072BC"/>
              </a:solidFill>
            </a:endParaRPr>
          </a:p>
          <a:p>
            <a:endParaRPr lang="en-US" dirty="0">
              <a:solidFill>
                <a:srgbClr val="0072BC"/>
              </a:solidFill>
            </a:endParaRPr>
          </a:p>
          <a:p>
            <a:r>
              <a:rPr lang="ru-RU" dirty="0" smtClean="0">
                <a:solidFill>
                  <a:srgbClr val="0072BC"/>
                </a:solidFill>
              </a:rPr>
              <a:t>Региональный директор</a:t>
            </a:r>
          </a:p>
          <a:p>
            <a:r>
              <a:rPr lang="ru-RU" dirty="0" smtClean="0">
                <a:solidFill>
                  <a:srgbClr val="0072BC"/>
                </a:solidFill>
              </a:rPr>
              <a:t>Дронов </a:t>
            </a:r>
            <a:r>
              <a:rPr lang="ru-RU" dirty="0">
                <a:solidFill>
                  <a:srgbClr val="0072BC"/>
                </a:solidFill>
              </a:rPr>
              <a:t>Игорь </a:t>
            </a:r>
            <a:r>
              <a:rPr lang="ru-RU" dirty="0" smtClean="0">
                <a:solidFill>
                  <a:srgbClr val="0072BC"/>
                </a:solidFill>
              </a:rPr>
              <a:t>Леонидович</a:t>
            </a:r>
            <a:endParaRPr lang="ru-RU" dirty="0">
              <a:solidFill>
                <a:srgbClr val="0072B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1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Дуга 50"/>
          <p:cNvSpPr/>
          <p:nvPr/>
        </p:nvSpPr>
        <p:spPr>
          <a:xfrm rot="5075208">
            <a:off x="-930117" y="-2900792"/>
            <a:ext cx="6295307" cy="11765965"/>
          </a:xfrm>
          <a:prstGeom prst="arc">
            <a:avLst>
              <a:gd name="adj1" fmla="val 16191711"/>
              <a:gd name="adj2" fmla="val 1229268"/>
            </a:avLst>
          </a:prstGeom>
          <a:ln>
            <a:solidFill>
              <a:srgbClr val="FF0000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349" tIns="45676" rIns="91349" bIns="45676" rtlCol="0" anchor="ctr"/>
          <a:lstStyle/>
          <a:p>
            <a:pPr algn="ctr" defTabSz="913473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1331640" y="6120899"/>
            <a:ext cx="108000" cy="108025"/>
          </a:xfrm>
          <a:prstGeom prst="ellipse">
            <a:avLst/>
          </a:prstGeom>
          <a:solidFill>
            <a:schemeClr val="bg1"/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9" tIns="45676" rIns="91349" bIns="45676" rtlCol="0" anchor="ctr"/>
          <a:lstStyle/>
          <a:p>
            <a:pPr algn="ctr" defTabSz="913473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3" name="Овал 52"/>
          <p:cNvSpPr/>
          <p:nvPr/>
        </p:nvSpPr>
        <p:spPr>
          <a:xfrm>
            <a:off x="7848376" y="3312734"/>
            <a:ext cx="108000" cy="108025"/>
          </a:xfrm>
          <a:prstGeom prst="ellipse">
            <a:avLst/>
          </a:prstGeom>
          <a:solidFill>
            <a:schemeClr val="bg1"/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9" tIns="45676" rIns="91349" bIns="45676" rtlCol="0" anchor="ctr"/>
          <a:lstStyle/>
          <a:p>
            <a:pPr algn="ctr" defTabSz="913473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6984281" y="4356290"/>
            <a:ext cx="108000" cy="108025"/>
          </a:xfrm>
          <a:prstGeom prst="ellipse">
            <a:avLst/>
          </a:prstGeom>
          <a:solidFill>
            <a:schemeClr val="bg1"/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9" tIns="45676" rIns="91349" bIns="45676" rtlCol="0" anchor="ctr"/>
          <a:lstStyle/>
          <a:p>
            <a:pPr algn="ctr" defTabSz="913473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5" name="Овал 54"/>
          <p:cNvSpPr/>
          <p:nvPr/>
        </p:nvSpPr>
        <p:spPr>
          <a:xfrm>
            <a:off x="6048177" y="5006630"/>
            <a:ext cx="108000" cy="108025"/>
          </a:xfrm>
          <a:prstGeom prst="ellipse">
            <a:avLst/>
          </a:prstGeom>
          <a:solidFill>
            <a:schemeClr val="bg1"/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9" tIns="45676" rIns="91349" bIns="45676" rtlCol="0" anchor="ctr"/>
          <a:lstStyle/>
          <a:p>
            <a:pPr algn="ctr" defTabSz="913473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6" name="Овал 55"/>
          <p:cNvSpPr/>
          <p:nvPr/>
        </p:nvSpPr>
        <p:spPr>
          <a:xfrm>
            <a:off x="4968056" y="5482187"/>
            <a:ext cx="108000" cy="108025"/>
          </a:xfrm>
          <a:prstGeom prst="ellipse">
            <a:avLst/>
          </a:prstGeom>
          <a:solidFill>
            <a:schemeClr val="bg1"/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9" tIns="45676" rIns="91349" bIns="45676" rtlCol="0" anchor="ctr"/>
          <a:lstStyle/>
          <a:p>
            <a:pPr algn="ctr" defTabSz="913473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7" name="Овал 56"/>
          <p:cNvSpPr/>
          <p:nvPr/>
        </p:nvSpPr>
        <p:spPr>
          <a:xfrm>
            <a:off x="3275856" y="5957778"/>
            <a:ext cx="108000" cy="108025"/>
          </a:xfrm>
          <a:prstGeom prst="ellipse">
            <a:avLst/>
          </a:prstGeom>
          <a:solidFill>
            <a:schemeClr val="bg1"/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9" tIns="45676" rIns="91349" bIns="45676" rtlCol="0" anchor="ctr"/>
          <a:lstStyle/>
          <a:p>
            <a:pPr algn="ctr" defTabSz="913473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331640" y="6336961"/>
            <a:ext cx="1260140" cy="261582"/>
          </a:xfrm>
          <a:prstGeom prst="rect">
            <a:avLst/>
          </a:prstGeom>
          <a:noFill/>
        </p:spPr>
        <p:txBody>
          <a:bodyPr wrap="square" lIns="91349" tIns="45676" rIns="91349" bIns="45676" rtlCol="0">
            <a:spAutoFit/>
          </a:bodyPr>
          <a:lstStyle/>
          <a:p>
            <a:pPr defTabSz="913473"/>
            <a:r>
              <a:rPr lang="ru-RU" sz="11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1999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239852" y="6048876"/>
            <a:ext cx="1260140" cy="261582"/>
          </a:xfrm>
          <a:prstGeom prst="rect">
            <a:avLst/>
          </a:prstGeom>
          <a:noFill/>
        </p:spPr>
        <p:txBody>
          <a:bodyPr wrap="square" lIns="91349" tIns="45676" rIns="91349" bIns="45676" rtlCol="0">
            <a:spAutoFit/>
          </a:bodyPr>
          <a:lstStyle/>
          <a:p>
            <a:pPr defTabSz="913473"/>
            <a:r>
              <a:rPr lang="ru-RU" sz="11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2004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4932040" y="5616730"/>
            <a:ext cx="1260140" cy="261582"/>
          </a:xfrm>
          <a:prstGeom prst="rect">
            <a:avLst/>
          </a:prstGeom>
          <a:noFill/>
        </p:spPr>
        <p:txBody>
          <a:bodyPr wrap="square" lIns="91349" tIns="45676" rIns="91349" bIns="45676" rtlCol="0">
            <a:spAutoFit/>
          </a:bodyPr>
          <a:lstStyle/>
          <a:p>
            <a:pPr defTabSz="913473"/>
            <a:r>
              <a:rPr lang="ru-RU" sz="11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2013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012160" y="5112556"/>
            <a:ext cx="1260140" cy="261582"/>
          </a:xfrm>
          <a:prstGeom prst="rect">
            <a:avLst/>
          </a:prstGeom>
          <a:noFill/>
        </p:spPr>
        <p:txBody>
          <a:bodyPr wrap="square" lIns="91349" tIns="45676" rIns="91349" bIns="45676" rtlCol="0">
            <a:spAutoFit/>
          </a:bodyPr>
          <a:lstStyle/>
          <a:p>
            <a:pPr defTabSz="913473"/>
            <a:r>
              <a:rPr lang="ru-RU" sz="11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2016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056276" y="4301317"/>
            <a:ext cx="1260140" cy="261582"/>
          </a:xfrm>
          <a:prstGeom prst="rect">
            <a:avLst/>
          </a:prstGeom>
          <a:noFill/>
        </p:spPr>
        <p:txBody>
          <a:bodyPr wrap="square" lIns="91349" tIns="45676" rIns="91349" bIns="45676" rtlCol="0">
            <a:spAutoFit/>
          </a:bodyPr>
          <a:lstStyle/>
          <a:p>
            <a:pPr defTabSz="913473"/>
            <a:r>
              <a:rPr lang="ru-RU" sz="11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2017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920372" y="3050737"/>
            <a:ext cx="1260140" cy="261582"/>
          </a:xfrm>
          <a:prstGeom prst="rect">
            <a:avLst/>
          </a:prstGeom>
          <a:noFill/>
        </p:spPr>
        <p:txBody>
          <a:bodyPr wrap="square" lIns="91349" tIns="45676" rIns="91349" bIns="45676" rtlCol="0">
            <a:spAutoFit/>
          </a:bodyPr>
          <a:lstStyle/>
          <a:p>
            <a:pPr defTabSz="913473"/>
            <a:r>
              <a:rPr lang="ru-RU" sz="11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2019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395536" y="5670367"/>
            <a:ext cx="1512168" cy="430898"/>
          </a:xfrm>
          <a:prstGeom prst="rect">
            <a:avLst/>
          </a:prstGeom>
          <a:noFill/>
        </p:spPr>
        <p:txBody>
          <a:bodyPr wrap="square" lIns="91349" tIns="45676" rIns="91349" bIns="45676" rtlCol="0">
            <a:spAutoFit/>
          </a:bodyPr>
          <a:lstStyle/>
          <a:p>
            <a:pPr algn="r" defTabSz="913473"/>
            <a:r>
              <a:rPr lang="ru-RU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Учреждено</a:t>
            </a:r>
          </a:p>
          <a:p>
            <a:pPr algn="r" defTabSz="913473"/>
            <a:r>
              <a:rPr lang="ru-RU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АО «МСП Банк»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1979730" y="5403174"/>
            <a:ext cx="2039813" cy="600214"/>
          </a:xfrm>
          <a:prstGeom prst="rect">
            <a:avLst/>
          </a:prstGeom>
          <a:noFill/>
        </p:spPr>
        <p:txBody>
          <a:bodyPr wrap="square" lIns="91349" tIns="45676" rIns="91349" bIns="45676" rtlCol="0">
            <a:spAutoFit/>
          </a:bodyPr>
          <a:lstStyle/>
          <a:p>
            <a:pPr defTabSz="913473"/>
            <a:r>
              <a:rPr lang="ru-RU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Реализует государственную программу финансовой поддержки МСП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4139953" y="4825253"/>
            <a:ext cx="1728192" cy="600214"/>
          </a:xfrm>
          <a:prstGeom prst="rect">
            <a:avLst/>
          </a:prstGeom>
          <a:noFill/>
        </p:spPr>
        <p:txBody>
          <a:bodyPr wrap="square" lIns="91349" tIns="45676" rIns="91349" bIns="45676" rtlCol="0">
            <a:spAutoFit/>
          </a:bodyPr>
          <a:lstStyle/>
          <a:p>
            <a:pPr defTabSz="913473"/>
            <a:r>
              <a:rPr lang="ru-RU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Реализует гарантийную поддержку МСП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292080" y="4210141"/>
            <a:ext cx="1461058" cy="769531"/>
          </a:xfrm>
          <a:prstGeom prst="rect">
            <a:avLst/>
          </a:prstGeom>
          <a:noFill/>
        </p:spPr>
        <p:txBody>
          <a:bodyPr wrap="square" lIns="91349" tIns="45676" rIns="91349" bIns="45676" rtlCol="0">
            <a:spAutoFit/>
          </a:bodyPr>
          <a:lstStyle/>
          <a:p>
            <a:pPr defTabSz="913473"/>
            <a:r>
              <a:rPr lang="ru-RU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Участник национальной гарантийной системы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196503" y="3745233"/>
            <a:ext cx="2039813" cy="430898"/>
          </a:xfrm>
          <a:prstGeom prst="rect">
            <a:avLst/>
          </a:prstGeom>
          <a:noFill/>
        </p:spPr>
        <p:txBody>
          <a:bodyPr wrap="square" lIns="91349" tIns="45676" rIns="91349" bIns="45676" rtlCol="0">
            <a:spAutoFit/>
          </a:bodyPr>
          <a:lstStyle/>
          <a:p>
            <a:pPr algn="r" defTabSz="913473"/>
            <a:r>
              <a:rPr lang="ru-RU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Осуществляет кредитование МСП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496322" y="3067023"/>
            <a:ext cx="2244043" cy="430898"/>
          </a:xfrm>
          <a:prstGeom prst="rect">
            <a:avLst/>
          </a:prstGeom>
          <a:noFill/>
        </p:spPr>
        <p:txBody>
          <a:bodyPr wrap="square" lIns="91349" tIns="45676" rIns="91349" bIns="45676" rtlCol="0">
            <a:spAutoFit/>
          </a:bodyPr>
          <a:lstStyle/>
          <a:p>
            <a:pPr algn="r" defTabSz="913473"/>
            <a:r>
              <a:rPr lang="ru-RU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Участвует в реализации Национального проекта МСП</a:t>
            </a:r>
          </a:p>
        </p:txBody>
      </p:sp>
      <p:sp>
        <p:nvSpPr>
          <p:cNvPr id="23" name="Овал 22"/>
          <p:cNvSpPr/>
          <p:nvPr/>
        </p:nvSpPr>
        <p:spPr>
          <a:xfrm>
            <a:off x="8028384" y="2621316"/>
            <a:ext cx="108000" cy="108025"/>
          </a:xfrm>
          <a:prstGeom prst="ellipse">
            <a:avLst/>
          </a:prstGeom>
          <a:solidFill>
            <a:schemeClr val="bg1"/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9" tIns="45676" rIns="91349" bIns="45676" rtlCol="0" anchor="ctr"/>
          <a:lstStyle/>
          <a:p>
            <a:pPr algn="ctr" defTabSz="913473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051005" y="2375856"/>
            <a:ext cx="1260140" cy="261582"/>
          </a:xfrm>
          <a:prstGeom prst="rect">
            <a:avLst/>
          </a:prstGeom>
          <a:noFill/>
        </p:spPr>
        <p:txBody>
          <a:bodyPr wrap="square" lIns="91349" tIns="45676" rIns="91349" bIns="45676" rtlCol="0">
            <a:spAutoFit/>
          </a:bodyPr>
          <a:lstStyle/>
          <a:p>
            <a:pPr defTabSz="913473"/>
            <a:r>
              <a:rPr lang="ru-RU" sz="11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1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2020</a:t>
            </a:r>
            <a:endParaRPr lang="ru-RU" sz="1100" b="1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712337" y="2375603"/>
            <a:ext cx="2244043" cy="430898"/>
          </a:xfrm>
          <a:prstGeom prst="rect">
            <a:avLst/>
          </a:prstGeom>
          <a:noFill/>
        </p:spPr>
        <p:txBody>
          <a:bodyPr wrap="square" lIns="91349" tIns="45676" rIns="91349" bIns="45676" rtlCol="0">
            <a:spAutoFit/>
          </a:bodyPr>
          <a:lstStyle/>
          <a:p>
            <a:pPr algn="r" defTabSz="913473"/>
            <a:r>
              <a:rPr lang="ru-RU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Участвует в антикризисных мерах поддержки МСП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251466" y="1125538"/>
            <a:ext cx="7776864" cy="10083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9" tIns="45676" rIns="91349" bIns="45676" rtlCol="0" anchor="ctr"/>
          <a:lstStyle/>
          <a:p>
            <a:pPr algn="just" defTabSz="913473"/>
            <a:r>
              <a:rPr lang="ru-RU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МСП Банк - дочерняя организация АО «Корпорация «МСП»  - института развития в сфере поддержки малого и среднего предпринимательства</a:t>
            </a:r>
            <a:r>
              <a:rPr lang="en-US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1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pPr algn="just" defTabSz="913473"/>
            <a:endParaRPr lang="ru-RU" sz="11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 defTabSz="913473"/>
            <a:r>
              <a:rPr lang="ru-RU" sz="11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Банк видит своей миссией, с одной стороны, продолжение финансовой поддержки малого и среднего предпринимательства, в первую очередь - сегментов, входящих в число приоритетов Корпорации МСП и государства, с другой стороны – задание новых современных стандартов на рынке финансирования МСП путем внедрения передовых</a:t>
            </a:r>
            <a:r>
              <a:rPr lang="en-US" sz="11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технологий и решений.</a:t>
            </a:r>
            <a:endParaRPr lang="ru-RU" sz="1100" dirty="0">
              <a:solidFill>
                <a:srgbClr val="1F497D">
                  <a:lumMod val="60000"/>
                  <a:lumOff val="4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51534" y="2474594"/>
            <a:ext cx="5132553" cy="1600720"/>
          </a:xfrm>
          <a:prstGeom prst="rect">
            <a:avLst/>
          </a:prstGeom>
          <a:noFill/>
        </p:spPr>
        <p:txBody>
          <a:bodyPr wrap="square" lIns="91349" tIns="45676" rIns="91349" bIns="45676" rtlCol="0">
            <a:spAutoFit/>
          </a:bodyPr>
          <a:lstStyle/>
          <a:p>
            <a:pPr marL="285462" indent="-285462" defTabSz="913473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Банк с универсальной лицензией (Лицензия Банка России на осуществление банковских операций выдана Банку 25.01.2000)</a:t>
            </a:r>
          </a:p>
          <a:p>
            <a:pPr marL="285462" indent="-285462" defTabSz="913473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Участник рынка ценных бумаг (Лицензии профессионального участника рынка ценных бумаг)</a:t>
            </a:r>
          </a:p>
          <a:p>
            <a:pPr marL="285462" indent="428191" defTabSz="913473">
              <a:buFont typeface="Wingdings" panose="05000000000000000000" pitchFamily="2" charset="2"/>
              <a:buChar char="§"/>
            </a:pPr>
            <a:endParaRPr lang="ru-RU" sz="11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pPr marL="285462" indent="428191" defTabSz="913473">
              <a:buFont typeface="Wingdings" panose="05000000000000000000" pitchFamily="2" charset="2"/>
              <a:buChar char="§"/>
            </a:pPr>
            <a:endParaRPr lang="ru-RU" sz="11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pPr marL="285462" indent="428191" defTabSz="913473">
              <a:buFont typeface="Wingdings" panose="05000000000000000000" pitchFamily="2" charset="2"/>
              <a:buChar char="§"/>
            </a:pPr>
            <a:endParaRPr lang="ru-RU" sz="11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pPr marL="742199" lvl="1" indent="-285462" defTabSz="913473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endParaRPr lang="ru-RU" sz="11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5439"/>
            <a:ext cx="1440160" cy="307785"/>
          </a:xfrm>
          <a:prstGeom prst="rect">
            <a:avLst/>
          </a:prstGeom>
        </p:spPr>
      </p:pic>
      <p:cxnSp>
        <p:nvCxnSpPr>
          <p:cNvPr id="30" name="Прямая соединительная линия 29"/>
          <p:cNvCxnSpPr/>
          <p:nvPr/>
        </p:nvCxnSpPr>
        <p:spPr>
          <a:xfrm>
            <a:off x="251520" y="477466"/>
            <a:ext cx="8496944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30610" y="487546"/>
            <a:ext cx="85898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О Банке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59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/>
          <p:cNvSpPr/>
          <p:nvPr/>
        </p:nvSpPr>
        <p:spPr>
          <a:xfrm>
            <a:off x="382797" y="925193"/>
            <a:ext cx="4032448" cy="504056"/>
          </a:xfrm>
          <a:prstGeom prst="rect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5439"/>
            <a:ext cx="1440160" cy="307785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251520" y="477466"/>
            <a:ext cx="8496944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30610" y="487546"/>
            <a:ext cx="85898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Кредитная поддержка субъектов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МСП в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рамках базовых кредитных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продуктов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23537" y="1474620"/>
            <a:ext cx="41846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ополнение </a:t>
            </a:r>
            <a:r>
              <a:rPr lang="ru-RU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оборотных средств, финансирование текущей деятельности (включая выплату заработной платы и пр. платежи, за исключением уплаты налогов и сборов), а также финансирование участия в тендере (конкурсе).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77911" y="1023311"/>
            <a:ext cx="38373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/>
              <a:t>Оборотное кредитование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42837" y="2338616"/>
            <a:ext cx="3384378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Сумма от </a:t>
            </a:r>
            <a:r>
              <a:rPr lang="ru-RU" sz="12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sz="12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500</a:t>
            </a:r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млн рублей</a:t>
            </a:r>
            <a:endParaRPr lang="ru-RU" sz="12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805" y="2320826"/>
            <a:ext cx="319932" cy="312577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407" y="2680846"/>
            <a:ext cx="313200" cy="305561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407" y="3017657"/>
            <a:ext cx="313200" cy="298633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742837" y="2695147"/>
            <a:ext cx="3384378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Срок до </a:t>
            </a:r>
            <a:r>
              <a:rPr lang="ru-RU" sz="12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36</a:t>
            </a:r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месяцев</a:t>
            </a:r>
            <a:endParaRPr lang="ru-RU" sz="12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42837" y="3028478"/>
            <a:ext cx="3600400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Ставка </a:t>
            </a:r>
            <a:r>
              <a:rPr lang="ru-RU" sz="12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12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9,75**% </a:t>
            </a:r>
            <a:r>
              <a:rPr lang="ru-RU" sz="12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годовых 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4692611" y="925193"/>
            <a:ext cx="4032448" cy="504056"/>
          </a:xfrm>
          <a:prstGeom prst="rect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653373" y="1429249"/>
            <a:ext cx="40324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Финансирование </a:t>
            </a:r>
            <a:r>
              <a:rPr lang="ru-RU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инвестиций для приобретения, реконструкции, модернизации, ремонта основных средств, а также для строительства зданий и сооружений производственного назначения.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887725" y="1023310"/>
            <a:ext cx="38373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/>
              <a:t>Инвестиционное кредитование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085421" y="2356404"/>
            <a:ext cx="3384378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Сумма от </a:t>
            </a:r>
            <a:r>
              <a:rPr lang="ru-RU" sz="12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sz="12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2000*</a:t>
            </a:r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млн рублей</a:t>
            </a:r>
            <a:endParaRPr lang="ru-RU" sz="12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6723" y="2338614"/>
            <a:ext cx="319932" cy="312577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325" y="2698650"/>
            <a:ext cx="313200" cy="305561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325" y="3035445"/>
            <a:ext cx="313200" cy="298633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5085421" y="2712935"/>
            <a:ext cx="3384378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Срок до </a:t>
            </a:r>
            <a:r>
              <a:rPr lang="ru-RU" sz="12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120</a:t>
            </a:r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месяцев</a:t>
            </a:r>
            <a:endParaRPr lang="ru-RU" sz="12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085421" y="3046250"/>
            <a:ext cx="3600400" cy="461665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Ставка </a:t>
            </a:r>
            <a:r>
              <a:rPr lang="ru-RU" sz="12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12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9,75**% </a:t>
            </a:r>
            <a:r>
              <a:rPr lang="ru-RU" sz="12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годовых </a:t>
            </a:r>
          </a:p>
          <a:p>
            <a:endParaRPr lang="ru-RU" sz="1200" dirty="0" smtClean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76485" y="6248723"/>
            <a:ext cx="7962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8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* Кредитные 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сделки по сумме свыше 1 млрд руб. принимаются к рассмотрению исключительно при соответствии условиям программы субсидирования Министерства экономического развития РФ</a:t>
            </a:r>
          </a:p>
        </p:txBody>
      </p:sp>
      <p:sp>
        <p:nvSpPr>
          <p:cNvPr id="83" name="Прямоугольник 82"/>
          <p:cNvSpPr/>
          <p:nvPr/>
        </p:nvSpPr>
        <p:spPr>
          <a:xfrm>
            <a:off x="318592" y="3429529"/>
            <a:ext cx="4032448" cy="504056"/>
          </a:xfrm>
          <a:prstGeom prst="rect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18592" y="3933601"/>
            <a:ext cx="40324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just">
              <a:defRPr sz="1100">
                <a:solidFill>
                  <a:srgbClr val="4D4D4D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/>
              <a:t>На финансирование расходов, связанных с исполнением контракта в рамках Федеральных законов 223-ФЗ и </a:t>
            </a:r>
            <a:r>
              <a:rPr lang="ru-RU" dirty="0" smtClean="0"/>
              <a:t>44-ФЗ.</a:t>
            </a:r>
            <a:endParaRPr lang="ru-RU" dirty="0"/>
          </a:p>
        </p:txBody>
      </p:sp>
      <p:sp>
        <p:nvSpPr>
          <p:cNvPr id="85" name="TextBox 84"/>
          <p:cNvSpPr txBox="1"/>
          <p:nvPr/>
        </p:nvSpPr>
        <p:spPr>
          <a:xfrm>
            <a:off x="513706" y="3527679"/>
            <a:ext cx="38373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Контрактное кредитование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689298" y="4671471"/>
            <a:ext cx="3384378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Сумма от </a:t>
            </a:r>
            <a:r>
              <a:rPr lang="ru-RU" sz="12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sz="12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500</a:t>
            </a:r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млн рублей</a:t>
            </a:r>
            <a:endParaRPr lang="ru-RU" sz="12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8" name="Рисунок 8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600" y="4653681"/>
            <a:ext cx="319932" cy="312577"/>
          </a:xfrm>
          <a:prstGeom prst="rect">
            <a:avLst/>
          </a:prstGeom>
        </p:spPr>
      </p:pic>
      <p:pic>
        <p:nvPicPr>
          <p:cNvPr id="91" name="Рисунок 9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202" y="5013722"/>
            <a:ext cx="313200" cy="305561"/>
          </a:xfrm>
          <a:prstGeom prst="rect">
            <a:avLst/>
          </a:prstGeom>
        </p:spPr>
      </p:pic>
      <p:pic>
        <p:nvPicPr>
          <p:cNvPr id="92" name="Рисунок 9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202" y="5350517"/>
            <a:ext cx="313200" cy="298633"/>
          </a:xfrm>
          <a:prstGeom prst="rect">
            <a:avLst/>
          </a:prstGeom>
        </p:spPr>
      </p:pic>
      <p:sp>
        <p:nvSpPr>
          <p:cNvPr id="93" name="TextBox 92"/>
          <p:cNvSpPr txBox="1"/>
          <p:nvPr/>
        </p:nvSpPr>
        <p:spPr>
          <a:xfrm>
            <a:off x="689298" y="5028002"/>
            <a:ext cx="3384378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Срок до </a:t>
            </a:r>
            <a:r>
              <a:rPr lang="ru-RU" sz="12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36</a:t>
            </a:r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месяцев</a:t>
            </a:r>
            <a:endParaRPr lang="ru-RU" sz="12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689298" y="5361333"/>
            <a:ext cx="3600400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Ставка </a:t>
            </a:r>
            <a:r>
              <a:rPr lang="ru-RU" sz="12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12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9,75**% </a:t>
            </a:r>
            <a:r>
              <a:rPr lang="ru-RU" sz="12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годовых </a:t>
            </a:r>
          </a:p>
        </p:txBody>
      </p:sp>
      <p:sp>
        <p:nvSpPr>
          <p:cNvPr id="95" name="Прямоугольник 94"/>
          <p:cNvSpPr/>
          <p:nvPr/>
        </p:nvSpPr>
        <p:spPr>
          <a:xfrm>
            <a:off x="4628406" y="3429529"/>
            <a:ext cx="4032448" cy="504056"/>
          </a:xfrm>
          <a:prstGeom prst="rect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4628406" y="3933585"/>
            <a:ext cx="403244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just">
              <a:defRPr sz="1100">
                <a:solidFill>
                  <a:srgbClr val="4D4D4D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/>
              <a:t>Рефинансирование кредитов  (займов), выданных другими кредитными организациями на оборотные и инвестиционные </a:t>
            </a:r>
            <a:r>
              <a:rPr lang="ru-RU" dirty="0" smtClean="0"/>
              <a:t>цели.</a:t>
            </a:r>
            <a:endParaRPr lang="ru-RU" dirty="0"/>
          </a:p>
        </p:txBody>
      </p:sp>
      <p:sp>
        <p:nvSpPr>
          <p:cNvPr id="97" name="TextBox 96"/>
          <p:cNvSpPr txBox="1"/>
          <p:nvPr/>
        </p:nvSpPr>
        <p:spPr>
          <a:xfrm>
            <a:off x="4823520" y="3527678"/>
            <a:ext cx="38373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Рефинансирование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4999112" y="4581922"/>
            <a:ext cx="3672408" cy="80021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Сумма</a:t>
            </a:r>
          </a:p>
          <a:p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на оборотные цели от </a:t>
            </a:r>
            <a:r>
              <a:rPr lang="ru-RU" sz="11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11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sz="11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500</a:t>
            </a:r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млн рублей</a:t>
            </a:r>
          </a:p>
          <a:p>
            <a:r>
              <a:rPr lang="ru-RU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инвестиционные цели </a:t>
            </a:r>
            <a:r>
              <a:rPr lang="ru-RU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11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11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до </a:t>
            </a:r>
            <a:r>
              <a:rPr lang="ru-RU" sz="11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1000</a:t>
            </a:r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млн </a:t>
            </a:r>
            <a:r>
              <a:rPr lang="ru-RU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рублей</a:t>
            </a:r>
          </a:p>
          <a:p>
            <a:endParaRPr lang="ru-RU" sz="12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0" name="Рисунок 9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0414" y="4653681"/>
            <a:ext cx="319932" cy="312577"/>
          </a:xfrm>
          <a:prstGeom prst="rect">
            <a:avLst/>
          </a:prstGeom>
        </p:spPr>
      </p:pic>
      <p:pic>
        <p:nvPicPr>
          <p:cNvPr id="102" name="Рисунок 10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8016" y="5347274"/>
            <a:ext cx="313200" cy="305561"/>
          </a:xfrm>
          <a:prstGeom prst="rect">
            <a:avLst/>
          </a:prstGeom>
        </p:spPr>
      </p:pic>
      <p:pic>
        <p:nvPicPr>
          <p:cNvPr id="103" name="Рисунок 10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8016" y="5950090"/>
            <a:ext cx="313200" cy="298633"/>
          </a:xfrm>
          <a:prstGeom prst="rect">
            <a:avLst/>
          </a:prstGeom>
        </p:spPr>
      </p:pic>
      <p:sp>
        <p:nvSpPr>
          <p:cNvPr id="104" name="TextBox 103"/>
          <p:cNvSpPr txBox="1"/>
          <p:nvPr/>
        </p:nvSpPr>
        <p:spPr>
          <a:xfrm>
            <a:off x="4999112" y="5302002"/>
            <a:ext cx="3384378" cy="615553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Срок</a:t>
            </a:r>
          </a:p>
          <a:p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на оборотные цели до </a:t>
            </a:r>
            <a:r>
              <a:rPr lang="ru-RU" sz="11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36</a:t>
            </a:r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месяцев</a:t>
            </a:r>
          </a:p>
          <a:p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на инвестиционные цели до </a:t>
            </a:r>
            <a:r>
              <a:rPr lang="ru-RU" sz="11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84</a:t>
            </a:r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месяцев</a:t>
            </a:r>
            <a:endParaRPr lang="ru-RU" sz="11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25571" y="5974362"/>
            <a:ext cx="22366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2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Ставка </a:t>
            </a:r>
            <a:r>
              <a:rPr lang="ru-RU" sz="12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12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9,75**% </a:t>
            </a:r>
            <a:r>
              <a:rPr lang="ru-RU" sz="12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годовых 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498316" y="6597429"/>
            <a:ext cx="226376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en-US" sz="10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ru-RU" sz="10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10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наличии субсидирования  </a:t>
            </a:r>
          </a:p>
        </p:txBody>
      </p:sp>
    </p:spTree>
    <p:extLst>
      <p:ext uri="{BB962C8B-B14F-4D97-AF65-F5344CB8AC3E}">
        <p14:creationId xmlns:p14="http://schemas.microsoft.com/office/powerpoint/2010/main" val="203780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5439"/>
            <a:ext cx="1440160" cy="307785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251520" y="477466"/>
            <a:ext cx="8496944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342110" y="798165"/>
            <a:ext cx="4169253" cy="504056"/>
          </a:xfrm>
          <a:prstGeom prst="rect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325790" y="1269554"/>
            <a:ext cx="417421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На организацию и/или развитие бизнеса в части пополнения оборотных средств, финансирования текущей деятельности и инвестиций.</a:t>
            </a:r>
            <a:endParaRPr lang="ru-RU" sz="11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74018" y="896325"/>
            <a:ext cx="38373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Микрокредит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79609" y="1840649"/>
            <a:ext cx="3384378" cy="615553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Сумма </a:t>
            </a:r>
          </a:p>
          <a:p>
            <a:r>
              <a:rPr lang="ru-RU" sz="105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для ИП от </a:t>
            </a:r>
            <a:r>
              <a:rPr lang="ru-RU" sz="105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0,5</a:t>
            </a:r>
            <a:r>
              <a:rPr lang="ru-RU" sz="105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sz="105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105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млн рублей</a:t>
            </a:r>
          </a:p>
          <a:p>
            <a:r>
              <a:rPr lang="ru-RU" sz="105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105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ЮЛ </a:t>
            </a:r>
            <a:r>
              <a:rPr lang="ru-RU" sz="105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105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0,5</a:t>
            </a:r>
            <a:r>
              <a:rPr lang="ru-RU" sz="105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sz="105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10</a:t>
            </a:r>
            <a:r>
              <a:rPr lang="ru-RU" sz="105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млн рублей</a:t>
            </a:r>
            <a:endParaRPr lang="ru-RU" sz="105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051" y="1978086"/>
            <a:ext cx="319932" cy="312577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978" y="2356713"/>
            <a:ext cx="313200" cy="305561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259" y="2693503"/>
            <a:ext cx="313200" cy="298633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670970" y="2406853"/>
            <a:ext cx="3384378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Срок до </a:t>
            </a:r>
            <a:r>
              <a:rPr lang="ru-RU" sz="12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36</a:t>
            </a:r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месяцев</a:t>
            </a:r>
            <a:endParaRPr lang="ru-RU" sz="12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70970" y="2690060"/>
            <a:ext cx="3600400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ru-RU" sz="12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Ставка </a:t>
            </a:r>
            <a:r>
              <a:rPr lang="ru-RU" sz="12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12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9,75**% </a:t>
            </a:r>
            <a:r>
              <a:rPr lang="ru-RU" sz="12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годовых 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4788718" y="798165"/>
            <a:ext cx="4032448" cy="504056"/>
          </a:xfrm>
          <a:prstGeom prst="rect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4788718" y="1336746"/>
            <a:ext cx="40324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развитие предпринимательской деятельности.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983832" y="892503"/>
            <a:ext cx="38373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самозанятых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060652" y="1628289"/>
            <a:ext cx="3672408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Сумма от </a:t>
            </a:r>
            <a:r>
              <a:rPr lang="ru-RU" sz="12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50 </a:t>
            </a:r>
            <a:r>
              <a:rPr lang="ru-RU" sz="12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тысяч до </a:t>
            </a:r>
            <a:r>
              <a:rPr lang="ru-RU" sz="12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12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млн рублей </a:t>
            </a:r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9561" y="1632930"/>
            <a:ext cx="319932" cy="312577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9760" y="2165177"/>
            <a:ext cx="313200" cy="305561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7566" y="2711212"/>
            <a:ext cx="313200" cy="298633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5078638" y="1888020"/>
            <a:ext cx="3945364" cy="954107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Срок </a:t>
            </a:r>
          </a:p>
          <a:p>
            <a:r>
              <a:rPr lang="ru-RU" sz="105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105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50</a:t>
            </a:r>
            <a:r>
              <a:rPr lang="ru-RU" sz="105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5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тысяч до </a:t>
            </a:r>
            <a:r>
              <a:rPr lang="ru-RU" sz="105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105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млн рублей – </a:t>
            </a:r>
            <a:r>
              <a:rPr lang="ru-RU" sz="105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до </a:t>
            </a:r>
            <a:r>
              <a:rPr lang="ru-RU" sz="105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36</a:t>
            </a:r>
            <a:r>
              <a:rPr lang="ru-RU" sz="105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5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месяцев (включительно</a:t>
            </a:r>
            <a:r>
              <a:rPr lang="ru-RU" sz="105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ru-RU" sz="1050" dirty="0" smtClean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05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105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105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млн рублей до </a:t>
            </a:r>
            <a:r>
              <a:rPr lang="ru-RU" sz="105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105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млн рублей - до </a:t>
            </a:r>
            <a:r>
              <a:rPr lang="ru-RU" sz="105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60</a:t>
            </a:r>
            <a:r>
              <a:rPr lang="ru-RU" sz="105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месяцев (включительно) 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056534" y="2722028"/>
            <a:ext cx="3744416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Ставка от </a:t>
            </a:r>
            <a:r>
              <a:rPr lang="ru-RU" sz="12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12,00%</a:t>
            </a:r>
            <a:endParaRPr lang="ru-RU" sz="12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230610" y="487530"/>
            <a:ext cx="891339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Кредитная поддержка субъектов </a:t>
            </a:r>
            <a:r>
              <a:rPr lang="ru-RU" sz="13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МСП в </a:t>
            </a:r>
            <a:r>
              <a:rPr lang="ru-RU" sz="1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рамках базовых кредитных </a:t>
            </a:r>
            <a:r>
              <a:rPr lang="ru-RU" sz="13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продуктов</a:t>
            </a:r>
            <a:endParaRPr lang="ru-RU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4858823" y="6321543"/>
            <a:ext cx="3960831" cy="430798"/>
          </a:xfrm>
          <a:prstGeom prst="rect">
            <a:avLst/>
          </a:prstGeom>
        </p:spPr>
        <p:txBody>
          <a:bodyPr wrap="square" lIns="91349" tIns="45676" rIns="91349" bIns="45676">
            <a:spAutoFit/>
          </a:bodyPr>
          <a:lstStyle/>
          <a:p>
            <a:pPr marL="0" marR="0" lvl="0" indent="0" defTabSz="91347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Расчетный счет для оформления кредита </a:t>
            </a:r>
          </a:p>
          <a:p>
            <a:pPr marL="0" marR="0" lvl="0" indent="0" defTabSz="91347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может быть открыт в любом банке.</a:t>
            </a:r>
            <a:endParaRPr kumimoji="0" lang="ru-RU" sz="1100" b="0" i="0" u="none" strike="noStrike" kern="0" cap="none" spc="0" normalizeH="0" baseline="0" noProof="0" dirty="0" smtClean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63066" y="3627405"/>
            <a:ext cx="426093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3473"/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На рефинансирование </a:t>
            </a:r>
            <a:r>
              <a:rPr lang="ru-RU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кредитов </a:t>
            </a:r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самозанятых, </a:t>
            </a:r>
            <a:r>
              <a:rPr lang="ru-RU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направленных на развитие предпринимательской деятельности, на сумму не более суммы рефинансируемого кредита/</a:t>
            </a:r>
            <a:r>
              <a:rPr lang="ru-RU" sz="1100" dirty="0" err="1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ов</a:t>
            </a:r>
            <a:r>
              <a:rPr lang="ru-RU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(займа/</a:t>
            </a:r>
            <a:r>
              <a:rPr lang="ru-RU" sz="1100" dirty="0" err="1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ов</a:t>
            </a:r>
            <a:r>
              <a:rPr lang="ru-RU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) по данным БКИ. Максимальный размер кредита составляет не более суммы рефинансируемых кредитов по данным Бюро кредитных историй</a:t>
            </a:r>
            <a:r>
              <a:rPr lang="ru-RU" sz="11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, но не более 1 млн рублей.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5148064" y="4957866"/>
            <a:ext cx="3672408" cy="461665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Сумма до </a:t>
            </a:r>
            <a:r>
              <a:rPr lang="ru-RU" sz="12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ru-RU" sz="12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млн рублей </a:t>
            </a:r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(срок </a:t>
            </a:r>
            <a:r>
              <a:rPr lang="ru-RU" sz="12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регистрации Заемщика на дату подачи заявки - от </a:t>
            </a:r>
            <a:r>
              <a:rPr lang="ru-RU" sz="12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0 </a:t>
            </a:r>
            <a:r>
              <a:rPr lang="ru-RU" sz="12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месяцев</a:t>
            </a:r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2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0" name="Рисунок 9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1242" y="5032409"/>
            <a:ext cx="319932" cy="312577"/>
          </a:xfrm>
          <a:prstGeom prst="rect">
            <a:avLst/>
          </a:prstGeom>
        </p:spPr>
      </p:pic>
      <p:pic>
        <p:nvPicPr>
          <p:cNvPr id="101" name="Рисунок 10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8735" y="5511017"/>
            <a:ext cx="313200" cy="305561"/>
          </a:xfrm>
          <a:prstGeom prst="rect">
            <a:avLst/>
          </a:prstGeom>
        </p:spPr>
      </p:pic>
      <p:pic>
        <p:nvPicPr>
          <p:cNvPr id="102" name="Рисунок 10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1874" y="5978734"/>
            <a:ext cx="313200" cy="298633"/>
          </a:xfrm>
          <a:prstGeom prst="rect">
            <a:avLst/>
          </a:prstGeom>
        </p:spPr>
      </p:pic>
      <p:sp>
        <p:nvSpPr>
          <p:cNvPr id="103" name="TextBox 102"/>
          <p:cNvSpPr txBox="1"/>
          <p:nvPr/>
        </p:nvSpPr>
        <p:spPr>
          <a:xfrm>
            <a:off x="5148064" y="5510662"/>
            <a:ext cx="3384378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До </a:t>
            </a:r>
            <a:r>
              <a:rPr lang="ru-RU" sz="12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36</a:t>
            </a:r>
            <a:r>
              <a:rPr lang="ru-RU" sz="12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месяцев (включительно) </a:t>
            </a:r>
            <a:endParaRPr lang="ru-RU" sz="1200" dirty="0" smtClean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5132970" y="5989566"/>
            <a:ext cx="3744416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Ставка от </a:t>
            </a:r>
            <a:r>
              <a:rPr lang="ru-RU" sz="12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12,00%</a:t>
            </a:r>
            <a:endParaRPr lang="ru-RU" sz="12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325779" y="3077183"/>
            <a:ext cx="4032448" cy="504056"/>
          </a:xfrm>
          <a:prstGeom prst="rect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Box 105"/>
          <p:cNvSpPr txBox="1"/>
          <p:nvPr/>
        </p:nvSpPr>
        <p:spPr>
          <a:xfrm>
            <a:off x="250159" y="3581239"/>
            <a:ext cx="426938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На организацию и/или развитие бизнеса в части пополнения оборотных средств, финансирования текущей деятельности и </a:t>
            </a:r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инвестиций Индивидуальных предпринимателей:</a:t>
            </a:r>
            <a:endParaRPr lang="ru-RU" sz="11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530494" y="3038738"/>
            <a:ext cx="3837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Микрокредит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для начинающих предпринимателей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614605" y="5608456"/>
            <a:ext cx="3672408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Сумма до </a:t>
            </a:r>
            <a:r>
              <a:rPr lang="ru-RU" sz="12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500</a:t>
            </a:r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тыс. рублей</a:t>
            </a:r>
            <a:endParaRPr lang="ru-RU" sz="12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9" name="Рисунок 10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907" y="5590666"/>
            <a:ext cx="319932" cy="312577"/>
          </a:xfrm>
          <a:prstGeom prst="rect">
            <a:avLst/>
          </a:prstGeom>
        </p:spPr>
      </p:pic>
      <p:pic>
        <p:nvPicPr>
          <p:cNvPr id="110" name="Рисунок 10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09" y="5950687"/>
            <a:ext cx="313200" cy="305561"/>
          </a:xfrm>
          <a:prstGeom prst="rect">
            <a:avLst/>
          </a:prstGeom>
        </p:spPr>
      </p:pic>
      <p:pic>
        <p:nvPicPr>
          <p:cNvPr id="111" name="Рисунок 1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09" y="6310727"/>
            <a:ext cx="313200" cy="298633"/>
          </a:xfrm>
          <a:prstGeom prst="rect">
            <a:avLst/>
          </a:prstGeom>
        </p:spPr>
      </p:pic>
      <p:sp>
        <p:nvSpPr>
          <p:cNvPr id="112" name="TextBox 111"/>
          <p:cNvSpPr txBox="1"/>
          <p:nvPr/>
        </p:nvSpPr>
        <p:spPr>
          <a:xfrm>
            <a:off x="614605" y="5964983"/>
            <a:ext cx="3384378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Срок до  </a:t>
            </a:r>
            <a:r>
              <a:rPr lang="ru-RU" sz="12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36</a:t>
            </a:r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месяцев</a:t>
            </a:r>
            <a:endParaRPr lang="ru-RU" sz="12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614605" y="6321559"/>
            <a:ext cx="3744416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Ставка </a:t>
            </a:r>
            <a:r>
              <a:rPr lang="ru-RU" sz="12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12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9,75**% </a:t>
            </a:r>
            <a:r>
              <a:rPr lang="ru-RU" sz="12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годовых </a:t>
            </a:r>
          </a:p>
        </p:txBody>
      </p:sp>
      <p:pic>
        <p:nvPicPr>
          <p:cNvPr id="115" name="Picture 7" descr="C:\Users\b05frv\Downloads\caviar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13" y="4190300"/>
            <a:ext cx="283842" cy="307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" name="TextBox 115"/>
          <p:cNvSpPr txBox="1"/>
          <p:nvPr/>
        </p:nvSpPr>
        <p:spPr>
          <a:xfrm>
            <a:off x="679262" y="4227570"/>
            <a:ext cx="3838101" cy="261610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Зарегистрированных на территории ДФО</a:t>
            </a:r>
            <a:endParaRPr lang="ru-RU" sz="11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7" name="Picture 12" descr="C:\Users\b05frv\Downloads\industry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99" y="4636247"/>
            <a:ext cx="317046" cy="216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8" name="TextBox 117"/>
          <p:cNvSpPr txBox="1"/>
          <p:nvPr/>
        </p:nvSpPr>
        <p:spPr>
          <a:xfrm>
            <a:off x="674490" y="4513834"/>
            <a:ext cx="4042855" cy="430887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Зарегистрированных или ведущих предпринимательскую деятельность на территории моногорода</a:t>
            </a:r>
            <a:endParaRPr lang="ru-RU" sz="11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9" name="Picture 2" descr="C:\Users\b05frv\Desktop\maternity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15" y="5105484"/>
            <a:ext cx="299077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0" name="TextBox 119"/>
          <p:cNvSpPr txBox="1"/>
          <p:nvPr/>
        </p:nvSpPr>
        <p:spPr>
          <a:xfrm>
            <a:off x="674461" y="4944319"/>
            <a:ext cx="3864626" cy="600164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Получивших грант в рамках федерального  проекта по развитию женского предпринимательства «Мама-предприниматель»</a:t>
            </a:r>
            <a:endParaRPr lang="ru-RU" sz="11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1" name="Прямоугольник 120"/>
          <p:cNvSpPr/>
          <p:nvPr/>
        </p:nvSpPr>
        <p:spPr>
          <a:xfrm>
            <a:off x="4800535" y="3077183"/>
            <a:ext cx="4032448" cy="504056"/>
          </a:xfrm>
          <a:prstGeom prst="rect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TextBox 121"/>
          <p:cNvSpPr txBox="1"/>
          <p:nvPr/>
        </p:nvSpPr>
        <p:spPr>
          <a:xfrm>
            <a:off x="4948306" y="3069754"/>
            <a:ext cx="3837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Рефинансирование кредитов самозанятых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57102" y="6609360"/>
            <a:ext cx="226376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en-US" sz="10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ru-RU" sz="10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10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наличии субсидирования  </a:t>
            </a:r>
          </a:p>
        </p:txBody>
      </p:sp>
    </p:spTree>
    <p:extLst>
      <p:ext uri="{BB962C8B-B14F-4D97-AF65-F5344CB8AC3E}">
        <p14:creationId xmlns:p14="http://schemas.microsoft.com/office/powerpoint/2010/main" val="12230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5439"/>
            <a:ext cx="1440160" cy="307785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251520" y="477466"/>
            <a:ext cx="8496944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1331640" y="1701602"/>
            <a:ext cx="6408712" cy="504056"/>
          </a:xfrm>
          <a:prstGeom prst="rect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475656" y="2172991"/>
            <a:ext cx="61206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На организацию и/или развитие бизнеса в части пополнения оборотных средств, финансирования текущей деятельности и инвестиций.</a:t>
            </a:r>
            <a:endParaRPr lang="ru-RU" sz="11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031700" y="1799762"/>
            <a:ext cx="38373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ЭКСПРЕСС ПОДДЕРЖКА</a:t>
            </a:r>
            <a:endParaRPr lang="ru-RU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037291" y="2744086"/>
            <a:ext cx="3384378" cy="623248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Сумма </a:t>
            </a:r>
          </a:p>
          <a:p>
            <a:r>
              <a:rPr lang="ru-RU" sz="105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105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50 </a:t>
            </a:r>
            <a:r>
              <a:rPr lang="ru-RU" sz="105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тысяч</a:t>
            </a:r>
            <a:r>
              <a:rPr lang="ru-RU" sz="105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sz="105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10</a:t>
            </a:r>
            <a:r>
              <a:rPr lang="ru-RU" sz="105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млн рублей</a:t>
            </a:r>
          </a:p>
          <a:p>
            <a:endParaRPr lang="ru-RU" sz="105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1733" y="2881523"/>
            <a:ext cx="319932" cy="312577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1660" y="3260150"/>
            <a:ext cx="313200" cy="305561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5941" y="3596940"/>
            <a:ext cx="313200" cy="298633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3037291" y="3232354"/>
            <a:ext cx="3384378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Срок до </a:t>
            </a:r>
            <a:r>
              <a:rPr lang="ru-RU" sz="12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36</a:t>
            </a:r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месяцев</a:t>
            </a:r>
            <a:endParaRPr lang="ru-RU" sz="12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028652" y="3593497"/>
            <a:ext cx="3600400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Ставка </a:t>
            </a:r>
            <a:r>
              <a:rPr lang="ru-RU" sz="12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12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11,5 % </a:t>
            </a:r>
            <a:r>
              <a:rPr lang="ru-RU" sz="12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годовых 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983832" y="892503"/>
            <a:ext cx="38373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Кредитная поддержка самозанятых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230610" y="487530"/>
            <a:ext cx="891339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Кредитная поддержка субъектов </a:t>
            </a:r>
            <a:r>
              <a:rPr lang="ru-RU" sz="13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МСП в </a:t>
            </a:r>
            <a:r>
              <a:rPr lang="ru-RU" sz="13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рамках базовых кредитных </a:t>
            </a:r>
            <a:r>
              <a:rPr lang="ru-RU" sz="13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продуктов</a:t>
            </a:r>
            <a:endParaRPr lang="ru-RU" sz="1300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2749064" y="4592407"/>
            <a:ext cx="3960831" cy="430798"/>
          </a:xfrm>
          <a:prstGeom prst="rect">
            <a:avLst/>
          </a:prstGeom>
        </p:spPr>
        <p:txBody>
          <a:bodyPr wrap="square" lIns="91349" tIns="45676" rIns="91349" bIns="45676">
            <a:spAutoFit/>
          </a:bodyPr>
          <a:lstStyle/>
          <a:p>
            <a:pPr defTabSz="913473">
              <a:defRPr/>
            </a:pPr>
            <a:r>
              <a:rPr lang="ru-RU" sz="1100" b="1" kern="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Расчетный счет для оформления кредита </a:t>
            </a:r>
          </a:p>
          <a:p>
            <a:pPr defTabSz="913473">
              <a:defRPr/>
            </a:pPr>
            <a:r>
              <a:rPr lang="ru-RU" sz="1100" b="1" kern="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может быть открыт в любом банке.</a:t>
            </a:r>
            <a:endParaRPr lang="ru-RU" sz="1100" kern="0" dirty="0" smtClean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84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5439"/>
            <a:ext cx="1440160" cy="307785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251520" y="477466"/>
            <a:ext cx="8496944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230610" y="487530"/>
            <a:ext cx="891339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Кредитная поддержка </a:t>
            </a:r>
            <a:r>
              <a:rPr lang="ru-RU" sz="13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самозанятых</a:t>
            </a:r>
            <a:endParaRPr lang="ru-RU" sz="1300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23528" y="1480592"/>
            <a:ext cx="41764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-  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на развитие предпринимательской деятельности.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119814" y="5988695"/>
            <a:ext cx="13404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т 12,00 % годовых</a:t>
            </a:r>
            <a:endParaRPr lang="ru-RU" sz="10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endParaRPr lang="ru-RU" sz="1000" dirty="0" smtClean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59393" y="5535742"/>
            <a:ext cx="11608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СРОК КРЕДИТА</a:t>
            </a: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56" y="5936977"/>
            <a:ext cx="603089" cy="588379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294" y="5857724"/>
            <a:ext cx="632508" cy="603089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137464"/>
            <a:ext cx="639863" cy="625153"/>
          </a:xfrm>
          <a:prstGeom prst="rect">
            <a:avLst/>
          </a:prstGeom>
        </p:spPr>
      </p:pic>
      <p:sp>
        <p:nvSpPr>
          <p:cNvPr id="60" name="TextBox 59"/>
          <p:cNvSpPr txBox="1"/>
          <p:nvPr/>
        </p:nvSpPr>
        <p:spPr>
          <a:xfrm>
            <a:off x="899592" y="5956745"/>
            <a:ext cx="24413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До </a:t>
            </a:r>
            <a:r>
              <a:rPr lang="en-US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месяцев</a:t>
            </a:r>
          </a:p>
          <a:p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включительно </a:t>
            </a:r>
          </a:p>
          <a:p>
            <a:endParaRPr lang="ru-RU" sz="10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Rounded Rectangular Callout 1"/>
          <p:cNvSpPr/>
          <p:nvPr/>
        </p:nvSpPr>
        <p:spPr>
          <a:xfrm rot="9006540">
            <a:off x="6883653" y="377923"/>
            <a:ext cx="1303699" cy="955612"/>
          </a:xfrm>
          <a:custGeom>
            <a:avLst/>
            <a:gdLst>
              <a:gd name="connsiteX0" fmla="*/ 0 w 5410200"/>
              <a:gd name="connsiteY0" fmla="*/ 444509 h 2667000"/>
              <a:gd name="connsiteX1" fmla="*/ 444509 w 5410200"/>
              <a:gd name="connsiteY1" fmla="*/ 0 h 2667000"/>
              <a:gd name="connsiteX2" fmla="*/ 901700 w 5410200"/>
              <a:gd name="connsiteY2" fmla="*/ 0 h 2667000"/>
              <a:gd name="connsiteX3" fmla="*/ 901700 w 5410200"/>
              <a:gd name="connsiteY3" fmla="*/ 0 h 2667000"/>
              <a:gd name="connsiteX4" fmla="*/ 2254250 w 5410200"/>
              <a:gd name="connsiteY4" fmla="*/ 0 h 2667000"/>
              <a:gd name="connsiteX5" fmla="*/ 4965691 w 5410200"/>
              <a:gd name="connsiteY5" fmla="*/ 0 h 2667000"/>
              <a:gd name="connsiteX6" fmla="*/ 5410200 w 5410200"/>
              <a:gd name="connsiteY6" fmla="*/ 444509 h 2667000"/>
              <a:gd name="connsiteX7" fmla="*/ 5410200 w 5410200"/>
              <a:gd name="connsiteY7" fmla="*/ 1555750 h 2667000"/>
              <a:gd name="connsiteX8" fmla="*/ 5410200 w 5410200"/>
              <a:gd name="connsiteY8" fmla="*/ 1555750 h 2667000"/>
              <a:gd name="connsiteX9" fmla="*/ 5410200 w 5410200"/>
              <a:gd name="connsiteY9" fmla="*/ 2222500 h 2667000"/>
              <a:gd name="connsiteX10" fmla="*/ 5410200 w 5410200"/>
              <a:gd name="connsiteY10" fmla="*/ 2222491 h 2667000"/>
              <a:gd name="connsiteX11" fmla="*/ 4965691 w 5410200"/>
              <a:gd name="connsiteY11" fmla="*/ 2667000 h 2667000"/>
              <a:gd name="connsiteX12" fmla="*/ 2254250 w 5410200"/>
              <a:gd name="connsiteY12" fmla="*/ 2667000 h 2667000"/>
              <a:gd name="connsiteX13" fmla="*/ 1688848 w 5410200"/>
              <a:gd name="connsiteY13" fmla="*/ 3397518 h 2667000"/>
              <a:gd name="connsiteX14" fmla="*/ 901700 w 5410200"/>
              <a:gd name="connsiteY14" fmla="*/ 2667000 h 2667000"/>
              <a:gd name="connsiteX15" fmla="*/ 444509 w 5410200"/>
              <a:gd name="connsiteY15" fmla="*/ 2667000 h 2667000"/>
              <a:gd name="connsiteX16" fmla="*/ 0 w 5410200"/>
              <a:gd name="connsiteY16" fmla="*/ 2222491 h 2667000"/>
              <a:gd name="connsiteX17" fmla="*/ 0 w 5410200"/>
              <a:gd name="connsiteY17" fmla="*/ 2222500 h 2667000"/>
              <a:gd name="connsiteX18" fmla="*/ 0 w 5410200"/>
              <a:gd name="connsiteY18" fmla="*/ 1555750 h 2667000"/>
              <a:gd name="connsiteX19" fmla="*/ 0 w 5410200"/>
              <a:gd name="connsiteY19" fmla="*/ 1555750 h 2667000"/>
              <a:gd name="connsiteX20" fmla="*/ 0 w 5410200"/>
              <a:gd name="connsiteY20" fmla="*/ 444509 h 2667000"/>
              <a:gd name="connsiteX0" fmla="*/ 0 w 5410200"/>
              <a:gd name="connsiteY0" fmla="*/ 444509 h 3397518"/>
              <a:gd name="connsiteX1" fmla="*/ 444509 w 5410200"/>
              <a:gd name="connsiteY1" fmla="*/ 0 h 3397518"/>
              <a:gd name="connsiteX2" fmla="*/ 901700 w 5410200"/>
              <a:gd name="connsiteY2" fmla="*/ 0 h 3397518"/>
              <a:gd name="connsiteX3" fmla="*/ 901700 w 5410200"/>
              <a:gd name="connsiteY3" fmla="*/ 0 h 3397518"/>
              <a:gd name="connsiteX4" fmla="*/ 2254250 w 5410200"/>
              <a:gd name="connsiteY4" fmla="*/ 0 h 3397518"/>
              <a:gd name="connsiteX5" fmla="*/ 4965691 w 5410200"/>
              <a:gd name="connsiteY5" fmla="*/ 0 h 3397518"/>
              <a:gd name="connsiteX6" fmla="*/ 5410200 w 5410200"/>
              <a:gd name="connsiteY6" fmla="*/ 444509 h 3397518"/>
              <a:gd name="connsiteX7" fmla="*/ 5410200 w 5410200"/>
              <a:gd name="connsiteY7" fmla="*/ 1555750 h 3397518"/>
              <a:gd name="connsiteX8" fmla="*/ 5410200 w 5410200"/>
              <a:gd name="connsiteY8" fmla="*/ 1555750 h 3397518"/>
              <a:gd name="connsiteX9" fmla="*/ 5410200 w 5410200"/>
              <a:gd name="connsiteY9" fmla="*/ 2222500 h 3397518"/>
              <a:gd name="connsiteX10" fmla="*/ 5410200 w 5410200"/>
              <a:gd name="connsiteY10" fmla="*/ 2222491 h 3397518"/>
              <a:gd name="connsiteX11" fmla="*/ 4965691 w 5410200"/>
              <a:gd name="connsiteY11" fmla="*/ 2667000 h 3397518"/>
              <a:gd name="connsiteX12" fmla="*/ 3168650 w 5410200"/>
              <a:gd name="connsiteY12" fmla="*/ 2657764 h 3397518"/>
              <a:gd name="connsiteX13" fmla="*/ 1688848 w 5410200"/>
              <a:gd name="connsiteY13" fmla="*/ 3397518 h 3397518"/>
              <a:gd name="connsiteX14" fmla="*/ 901700 w 5410200"/>
              <a:gd name="connsiteY14" fmla="*/ 2667000 h 3397518"/>
              <a:gd name="connsiteX15" fmla="*/ 444509 w 5410200"/>
              <a:gd name="connsiteY15" fmla="*/ 2667000 h 3397518"/>
              <a:gd name="connsiteX16" fmla="*/ 0 w 5410200"/>
              <a:gd name="connsiteY16" fmla="*/ 2222491 h 3397518"/>
              <a:gd name="connsiteX17" fmla="*/ 0 w 5410200"/>
              <a:gd name="connsiteY17" fmla="*/ 2222500 h 3397518"/>
              <a:gd name="connsiteX18" fmla="*/ 0 w 5410200"/>
              <a:gd name="connsiteY18" fmla="*/ 1555750 h 3397518"/>
              <a:gd name="connsiteX19" fmla="*/ 0 w 5410200"/>
              <a:gd name="connsiteY19" fmla="*/ 1555750 h 3397518"/>
              <a:gd name="connsiteX20" fmla="*/ 0 w 5410200"/>
              <a:gd name="connsiteY20" fmla="*/ 444509 h 3397518"/>
              <a:gd name="connsiteX0" fmla="*/ 0 w 5410200"/>
              <a:gd name="connsiteY0" fmla="*/ 444509 h 3397518"/>
              <a:gd name="connsiteX1" fmla="*/ 444509 w 5410200"/>
              <a:gd name="connsiteY1" fmla="*/ 0 h 3397518"/>
              <a:gd name="connsiteX2" fmla="*/ 901700 w 5410200"/>
              <a:gd name="connsiteY2" fmla="*/ 0 h 3397518"/>
              <a:gd name="connsiteX3" fmla="*/ 901700 w 5410200"/>
              <a:gd name="connsiteY3" fmla="*/ 0 h 3397518"/>
              <a:gd name="connsiteX4" fmla="*/ 2254250 w 5410200"/>
              <a:gd name="connsiteY4" fmla="*/ 0 h 3397518"/>
              <a:gd name="connsiteX5" fmla="*/ 4965691 w 5410200"/>
              <a:gd name="connsiteY5" fmla="*/ 0 h 3397518"/>
              <a:gd name="connsiteX6" fmla="*/ 5410200 w 5410200"/>
              <a:gd name="connsiteY6" fmla="*/ 444509 h 3397518"/>
              <a:gd name="connsiteX7" fmla="*/ 5410200 w 5410200"/>
              <a:gd name="connsiteY7" fmla="*/ 1555750 h 3397518"/>
              <a:gd name="connsiteX8" fmla="*/ 5410200 w 5410200"/>
              <a:gd name="connsiteY8" fmla="*/ 1555750 h 3397518"/>
              <a:gd name="connsiteX9" fmla="*/ 5410200 w 5410200"/>
              <a:gd name="connsiteY9" fmla="*/ 2222500 h 3397518"/>
              <a:gd name="connsiteX10" fmla="*/ 5410200 w 5410200"/>
              <a:gd name="connsiteY10" fmla="*/ 2222491 h 3397518"/>
              <a:gd name="connsiteX11" fmla="*/ 4965691 w 5410200"/>
              <a:gd name="connsiteY11" fmla="*/ 2667000 h 3397518"/>
              <a:gd name="connsiteX12" fmla="*/ 3168650 w 5410200"/>
              <a:gd name="connsiteY12" fmla="*/ 2657764 h 3397518"/>
              <a:gd name="connsiteX13" fmla="*/ 1688848 w 5410200"/>
              <a:gd name="connsiteY13" fmla="*/ 3397518 h 3397518"/>
              <a:gd name="connsiteX14" fmla="*/ 2361045 w 5410200"/>
              <a:gd name="connsiteY14" fmla="*/ 2667000 h 3397518"/>
              <a:gd name="connsiteX15" fmla="*/ 444509 w 5410200"/>
              <a:gd name="connsiteY15" fmla="*/ 2667000 h 3397518"/>
              <a:gd name="connsiteX16" fmla="*/ 0 w 5410200"/>
              <a:gd name="connsiteY16" fmla="*/ 2222491 h 3397518"/>
              <a:gd name="connsiteX17" fmla="*/ 0 w 5410200"/>
              <a:gd name="connsiteY17" fmla="*/ 2222500 h 3397518"/>
              <a:gd name="connsiteX18" fmla="*/ 0 w 5410200"/>
              <a:gd name="connsiteY18" fmla="*/ 1555750 h 3397518"/>
              <a:gd name="connsiteX19" fmla="*/ 0 w 5410200"/>
              <a:gd name="connsiteY19" fmla="*/ 1555750 h 3397518"/>
              <a:gd name="connsiteX20" fmla="*/ 0 w 5410200"/>
              <a:gd name="connsiteY20" fmla="*/ 444509 h 3397518"/>
              <a:gd name="connsiteX0" fmla="*/ 0 w 5410200"/>
              <a:gd name="connsiteY0" fmla="*/ 444509 h 3157372"/>
              <a:gd name="connsiteX1" fmla="*/ 444509 w 5410200"/>
              <a:gd name="connsiteY1" fmla="*/ 0 h 3157372"/>
              <a:gd name="connsiteX2" fmla="*/ 901700 w 5410200"/>
              <a:gd name="connsiteY2" fmla="*/ 0 h 3157372"/>
              <a:gd name="connsiteX3" fmla="*/ 901700 w 5410200"/>
              <a:gd name="connsiteY3" fmla="*/ 0 h 3157372"/>
              <a:gd name="connsiteX4" fmla="*/ 2254250 w 5410200"/>
              <a:gd name="connsiteY4" fmla="*/ 0 h 3157372"/>
              <a:gd name="connsiteX5" fmla="*/ 4965691 w 5410200"/>
              <a:gd name="connsiteY5" fmla="*/ 0 h 3157372"/>
              <a:gd name="connsiteX6" fmla="*/ 5410200 w 5410200"/>
              <a:gd name="connsiteY6" fmla="*/ 444509 h 3157372"/>
              <a:gd name="connsiteX7" fmla="*/ 5410200 w 5410200"/>
              <a:gd name="connsiteY7" fmla="*/ 1555750 h 3157372"/>
              <a:gd name="connsiteX8" fmla="*/ 5410200 w 5410200"/>
              <a:gd name="connsiteY8" fmla="*/ 1555750 h 3157372"/>
              <a:gd name="connsiteX9" fmla="*/ 5410200 w 5410200"/>
              <a:gd name="connsiteY9" fmla="*/ 2222500 h 3157372"/>
              <a:gd name="connsiteX10" fmla="*/ 5410200 w 5410200"/>
              <a:gd name="connsiteY10" fmla="*/ 2222491 h 3157372"/>
              <a:gd name="connsiteX11" fmla="*/ 4965691 w 5410200"/>
              <a:gd name="connsiteY11" fmla="*/ 2667000 h 3157372"/>
              <a:gd name="connsiteX12" fmla="*/ 3168650 w 5410200"/>
              <a:gd name="connsiteY12" fmla="*/ 2657764 h 3157372"/>
              <a:gd name="connsiteX13" fmla="*/ 2806448 w 5410200"/>
              <a:gd name="connsiteY13" fmla="*/ 3157372 h 3157372"/>
              <a:gd name="connsiteX14" fmla="*/ 2361045 w 5410200"/>
              <a:gd name="connsiteY14" fmla="*/ 2667000 h 3157372"/>
              <a:gd name="connsiteX15" fmla="*/ 444509 w 5410200"/>
              <a:gd name="connsiteY15" fmla="*/ 2667000 h 3157372"/>
              <a:gd name="connsiteX16" fmla="*/ 0 w 5410200"/>
              <a:gd name="connsiteY16" fmla="*/ 2222491 h 3157372"/>
              <a:gd name="connsiteX17" fmla="*/ 0 w 5410200"/>
              <a:gd name="connsiteY17" fmla="*/ 2222500 h 3157372"/>
              <a:gd name="connsiteX18" fmla="*/ 0 w 5410200"/>
              <a:gd name="connsiteY18" fmla="*/ 1555750 h 3157372"/>
              <a:gd name="connsiteX19" fmla="*/ 0 w 5410200"/>
              <a:gd name="connsiteY19" fmla="*/ 1555750 h 3157372"/>
              <a:gd name="connsiteX20" fmla="*/ 0 w 5410200"/>
              <a:gd name="connsiteY20" fmla="*/ 444509 h 3157372"/>
              <a:gd name="connsiteX0" fmla="*/ 0 w 5410200"/>
              <a:gd name="connsiteY0" fmla="*/ 444509 h 3157372"/>
              <a:gd name="connsiteX1" fmla="*/ 444509 w 5410200"/>
              <a:gd name="connsiteY1" fmla="*/ 0 h 3157372"/>
              <a:gd name="connsiteX2" fmla="*/ 901700 w 5410200"/>
              <a:gd name="connsiteY2" fmla="*/ 0 h 3157372"/>
              <a:gd name="connsiteX3" fmla="*/ 901700 w 5410200"/>
              <a:gd name="connsiteY3" fmla="*/ 0 h 3157372"/>
              <a:gd name="connsiteX4" fmla="*/ 2254250 w 5410200"/>
              <a:gd name="connsiteY4" fmla="*/ 0 h 3157372"/>
              <a:gd name="connsiteX5" fmla="*/ 4965691 w 5410200"/>
              <a:gd name="connsiteY5" fmla="*/ 0 h 3157372"/>
              <a:gd name="connsiteX6" fmla="*/ 5410200 w 5410200"/>
              <a:gd name="connsiteY6" fmla="*/ 444509 h 3157372"/>
              <a:gd name="connsiteX7" fmla="*/ 5410200 w 5410200"/>
              <a:gd name="connsiteY7" fmla="*/ 1555750 h 3157372"/>
              <a:gd name="connsiteX8" fmla="*/ 5410200 w 5410200"/>
              <a:gd name="connsiteY8" fmla="*/ 1555750 h 3157372"/>
              <a:gd name="connsiteX9" fmla="*/ 5410200 w 5410200"/>
              <a:gd name="connsiteY9" fmla="*/ 2222500 h 3157372"/>
              <a:gd name="connsiteX10" fmla="*/ 5410200 w 5410200"/>
              <a:gd name="connsiteY10" fmla="*/ 2222491 h 3157372"/>
              <a:gd name="connsiteX11" fmla="*/ 4965691 w 5410200"/>
              <a:gd name="connsiteY11" fmla="*/ 2667000 h 3157372"/>
              <a:gd name="connsiteX12" fmla="*/ 3168650 w 5410200"/>
              <a:gd name="connsiteY12" fmla="*/ 2657764 h 3157372"/>
              <a:gd name="connsiteX13" fmla="*/ 2806448 w 5410200"/>
              <a:gd name="connsiteY13" fmla="*/ 3157372 h 3157372"/>
              <a:gd name="connsiteX14" fmla="*/ 2074718 w 5410200"/>
              <a:gd name="connsiteY14" fmla="*/ 2667000 h 3157372"/>
              <a:gd name="connsiteX15" fmla="*/ 444509 w 5410200"/>
              <a:gd name="connsiteY15" fmla="*/ 2667000 h 3157372"/>
              <a:gd name="connsiteX16" fmla="*/ 0 w 5410200"/>
              <a:gd name="connsiteY16" fmla="*/ 2222491 h 3157372"/>
              <a:gd name="connsiteX17" fmla="*/ 0 w 5410200"/>
              <a:gd name="connsiteY17" fmla="*/ 2222500 h 3157372"/>
              <a:gd name="connsiteX18" fmla="*/ 0 w 5410200"/>
              <a:gd name="connsiteY18" fmla="*/ 1555750 h 3157372"/>
              <a:gd name="connsiteX19" fmla="*/ 0 w 5410200"/>
              <a:gd name="connsiteY19" fmla="*/ 1555750 h 3157372"/>
              <a:gd name="connsiteX20" fmla="*/ 0 w 5410200"/>
              <a:gd name="connsiteY20" fmla="*/ 444509 h 3157372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3168650 w 5410200"/>
              <a:gd name="connsiteY12" fmla="*/ 2657764 h 3166608"/>
              <a:gd name="connsiteX13" fmla="*/ 2667902 w 5410200"/>
              <a:gd name="connsiteY13" fmla="*/ 3166608 h 3166608"/>
              <a:gd name="connsiteX14" fmla="*/ 2074718 w 5410200"/>
              <a:gd name="connsiteY14" fmla="*/ 2667000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2919268 w 5410200"/>
              <a:gd name="connsiteY12" fmla="*/ 2667000 h 3166608"/>
              <a:gd name="connsiteX13" fmla="*/ 2667902 w 5410200"/>
              <a:gd name="connsiteY13" fmla="*/ 3166608 h 3166608"/>
              <a:gd name="connsiteX14" fmla="*/ 2074718 w 5410200"/>
              <a:gd name="connsiteY14" fmla="*/ 2667000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2919268 w 5410200"/>
              <a:gd name="connsiteY12" fmla="*/ 2667000 h 3166608"/>
              <a:gd name="connsiteX13" fmla="*/ 2667902 w 5410200"/>
              <a:gd name="connsiteY13" fmla="*/ 3166608 h 3166608"/>
              <a:gd name="connsiteX14" fmla="*/ 2351809 w 5410200"/>
              <a:gd name="connsiteY14" fmla="*/ 2657764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410200" h="3166608">
                <a:moveTo>
                  <a:pt x="0" y="444509"/>
                </a:moveTo>
                <a:cubicBezTo>
                  <a:pt x="0" y="199013"/>
                  <a:pt x="199013" y="0"/>
                  <a:pt x="444509" y="0"/>
                </a:cubicBezTo>
                <a:lnTo>
                  <a:pt x="901700" y="0"/>
                </a:lnTo>
                <a:lnTo>
                  <a:pt x="901700" y="0"/>
                </a:lnTo>
                <a:lnTo>
                  <a:pt x="2254250" y="0"/>
                </a:lnTo>
                <a:lnTo>
                  <a:pt x="4965691" y="0"/>
                </a:lnTo>
                <a:cubicBezTo>
                  <a:pt x="5211187" y="0"/>
                  <a:pt x="5410200" y="199013"/>
                  <a:pt x="5410200" y="444509"/>
                </a:cubicBezTo>
                <a:lnTo>
                  <a:pt x="5410200" y="1555750"/>
                </a:lnTo>
                <a:lnTo>
                  <a:pt x="5410200" y="1555750"/>
                </a:lnTo>
                <a:lnTo>
                  <a:pt x="5410200" y="2222500"/>
                </a:lnTo>
                <a:lnTo>
                  <a:pt x="5410200" y="2222491"/>
                </a:lnTo>
                <a:cubicBezTo>
                  <a:pt x="5410200" y="2467987"/>
                  <a:pt x="5211187" y="2667000"/>
                  <a:pt x="4965691" y="2667000"/>
                </a:cubicBezTo>
                <a:lnTo>
                  <a:pt x="2919268" y="2667000"/>
                </a:lnTo>
                <a:lnTo>
                  <a:pt x="2667902" y="3166608"/>
                </a:lnTo>
                <a:lnTo>
                  <a:pt x="2351809" y="2657764"/>
                </a:lnTo>
                <a:lnTo>
                  <a:pt x="444509" y="2667000"/>
                </a:lnTo>
                <a:cubicBezTo>
                  <a:pt x="199013" y="2667000"/>
                  <a:pt x="0" y="2467987"/>
                  <a:pt x="0" y="2222491"/>
                </a:cubicBezTo>
                <a:lnTo>
                  <a:pt x="0" y="2222500"/>
                </a:lnTo>
                <a:lnTo>
                  <a:pt x="0" y="1555750"/>
                </a:lnTo>
                <a:lnTo>
                  <a:pt x="0" y="1555750"/>
                </a:lnTo>
                <a:lnTo>
                  <a:pt x="0" y="444509"/>
                </a:lnTo>
                <a:close/>
              </a:path>
            </a:pathLst>
          </a:custGeom>
          <a:solidFill>
            <a:srgbClr val="0072BC"/>
          </a:solidFill>
          <a:ln w="2857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Title 7"/>
          <p:cNvSpPr txBox="1">
            <a:spLocks/>
          </p:cNvSpPr>
          <p:nvPr/>
        </p:nvSpPr>
        <p:spPr bwMode="auto">
          <a:xfrm rot="19806540">
            <a:off x="6734115" y="712547"/>
            <a:ext cx="1678202" cy="455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Без залога</a:t>
            </a:r>
          </a:p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до 1 млн руб.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23528" y="1916844"/>
            <a:ext cx="386579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ТРЕБОВАНИЯ К ЗАЕМЩИКУ</a:t>
            </a:r>
          </a:p>
          <a:p>
            <a:pPr marL="171450" indent="-171450" algn="just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 smtClean="0">
                <a:solidFill>
                  <a:srgbClr val="4D4D4D"/>
                </a:solidFill>
                <a:latin typeface="Arial"/>
                <a:ea typeface="Calibri"/>
              </a:rPr>
              <a:t>Физические </a:t>
            </a:r>
            <a:r>
              <a:rPr lang="ru-RU" sz="1000" dirty="0">
                <a:solidFill>
                  <a:srgbClr val="4D4D4D"/>
                </a:solidFill>
                <a:latin typeface="Arial"/>
                <a:ea typeface="Calibri"/>
              </a:rPr>
              <a:t>лица, в том числе индивидуальные предприниматели,  применяющее специальный налоговый режим «Налог на профессиональный доход» в соответствии с Федеральным законом 27.11.2018 г. №422-ФЗ «О проведении эксперимента по установлению специального налогового режима «Налог на профессиональный доход</a:t>
            </a:r>
            <a:r>
              <a:rPr lang="ru-RU" sz="1000" dirty="0" smtClean="0">
                <a:solidFill>
                  <a:srgbClr val="4D4D4D"/>
                </a:solidFill>
                <a:latin typeface="Arial"/>
                <a:ea typeface="Calibri"/>
              </a:rPr>
              <a:t>».</a:t>
            </a:r>
          </a:p>
          <a:p>
            <a:pPr marL="171450" indent="-171450" algn="just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заемщика отсутствует отрицательная кредитная 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история.</a:t>
            </a:r>
            <a:endParaRPr lang="ru-RU" sz="10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Доход </a:t>
            </a:r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от текущей деятельности заемщика покрывает расходы на обслуживание и погашение 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кредита.</a:t>
            </a:r>
            <a:endParaRPr lang="ru-RU" sz="10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4536504" y="5301220"/>
            <a:ext cx="3995936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39414E"/>
                </a:solidFill>
                <a:effectLst/>
                <a:uLnTx/>
                <a:uFillTx/>
                <a:latin typeface="Open Sans"/>
              </a:rPr>
              <a:t>Расчетный </a:t>
            </a: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39414E"/>
                </a:solidFill>
                <a:effectLst/>
                <a:uLnTx/>
                <a:uFillTx/>
                <a:latin typeface="Open Sans"/>
              </a:rPr>
              <a:t>счет для оформления кредита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39414E"/>
                </a:solidFill>
                <a:effectLst/>
                <a:uLnTx/>
                <a:uFillTx/>
                <a:latin typeface="Open Sans"/>
              </a:rPr>
              <a:t>может быть открыт в любом банке.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5" name="Объект 5"/>
          <p:cNvSpPr txBox="1">
            <a:spLocks/>
          </p:cNvSpPr>
          <p:nvPr/>
        </p:nvSpPr>
        <p:spPr>
          <a:xfrm>
            <a:off x="323528" y="908731"/>
            <a:ext cx="6120680" cy="432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0" tIns="45705" rIns="91410" bIns="45705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r" defTabSz="914400" rtl="0" eaLnBrk="1" latinLnBrk="0" hangingPunct="1">
              <a:lnSpc>
                <a:spcPts val="3000"/>
              </a:lnSpc>
              <a:spcBef>
                <a:spcPct val="0"/>
              </a:spcBef>
              <a:buClrTx/>
              <a:buSzPct val="80000"/>
              <a:buFont typeface="Arial" pitchFamily="34" charset="0"/>
              <a:buNone/>
              <a:defRPr sz="2800" kern="120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marL="742698" indent="-285654" algn="l" defTabSz="914091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Char char="►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2613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―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599657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&gt;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6704" indent="-228522" algn="l" defTabSz="914091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3748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795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839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886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Условия предоставления кредита</a:t>
            </a:r>
            <a:endParaRPr lang="ru-RU" sz="2400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pic>
        <p:nvPicPr>
          <p:cNvPr id="66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343" y="1594838"/>
            <a:ext cx="3260041" cy="351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7" name="TextBox 66"/>
          <p:cNvSpPr txBox="1"/>
          <p:nvPr/>
        </p:nvSpPr>
        <p:spPr>
          <a:xfrm>
            <a:off x="827584" y="4077072"/>
            <a:ext cx="3708920" cy="1625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1125"/>
              </a:spcAft>
            </a:pPr>
            <a:r>
              <a:rPr lang="ru-RU" sz="1000" b="1" dirty="0">
                <a:solidFill>
                  <a:srgbClr val="4D4D4D"/>
                </a:solidFill>
                <a:latin typeface="Arial"/>
                <a:ea typeface="Times New Roman"/>
              </a:rPr>
              <a:t>До 500 тысяч рублей </a:t>
            </a:r>
            <a:r>
              <a:rPr lang="ru-RU" sz="1000" b="1" dirty="0" smtClean="0">
                <a:solidFill>
                  <a:srgbClr val="4D4D4D"/>
                </a:solidFill>
                <a:latin typeface="Arial"/>
                <a:ea typeface="Times New Roman"/>
              </a:rPr>
              <a:t>включительно</a:t>
            </a:r>
            <a:r>
              <a:rPr lang="en-US" sz="1000" b="1" dirty="0" smtClean="0">
                <a:solidFill>
                  <a:srgbClr val="4D4D4D"/>
                </a:solidFill>
                <a:latin typeface="Arial"/>
                <a:ea typeface="Times New Roman"/>
              </a:rPr>
              <a:t> </a:t>
            </a:r>
            <a:r>
              <a:rPr lang="en-US" sz="800" i="1" dirty="0">
                <a:solidFill>
                  <a:srgbClr val="4D4D4D"/>
                </a:solidFill>
                <a:latin typeface="Arial"/>
                <a:ea typeface="Times New Roman"/>
              </a:rPr>
              <a:t>(c</a:t>
            </a:r>
            <a:r>
              <a:rPr lang="ru-RU" sz="800" i="1" dirty="0">
                <a:solidFill>
                  <a:srgbClr val="4D4D4D"/>
                </a:solidFill>
                <a:latin typeface="Arial"/>
                <a:ea typeface="Times New Roman"/>
              </a:rPr>
              <a:t>рок регистрации Заемщика на дату подачи заявки - от 0 </a:t>
            </a:r>
            <a:r>
              <a:rPr lang="ru-RU" sz="800" i="1" dirty="0" smtClean="0">
                <a:solidFill>
                  <a:srgbClr val="4D4D4D"/>
                </a:solidFill>
                <a:latin typeface="Arial"/>
                <a:ea typeface="Times New Roman"/>
              </a:rPr>
              <a:t>месяцев</a:t>
            </a:r>
            <a:r>
              <a:rPr lang="en-US" sz="800" i="1" dirty="0" smtClean="0">
                <a:solidFill>
                  <a:srgbClr val="4D4D4D"/>
                </a:solidFill>
                <a:latin typeface="Arial"/>
                <a:ea typeface="Times New Roman"/>
              </a:rPr>
              <a:t>)</a:t>
            </a:r>
            <a:r>
              <a:rPr lang="ru-RU" sz="800" i="1" dirty="0" smtClean="0">
                <a:solidFill>
                  <a:srgbClr val="4D4D4D"/>
                </a:solidFill>
                <a:latin typeface="Arial"/>
                <a:ea typeface="Times New Roman"/>
              </a:rPr>
              <a:t>.</a:t>
            </a:r>
            <a:endParaRPr lang="ru-RU" sz="800" dirty="0">
              <a:solidFill>
                <a:srgbClr val="4D4D4D"/>
              </a:solidFill>
              <a:latin typeface="Times New Roman"/>
              <a:ea typeface="Calibri"/>
            </a:endParaRPr>
          </a:p>
          <a:p>
            <a:pPr lvl="0">
              <a:lnSpc>
                <a:spcPct val="115000"/>
              </a:lnSpc>
              <a:spcAft>
                <a:spcPts val="1125"/>
              </a:spcAft>
            </a:pPr>
            <a:r>
              <a:rPr lang="ru-RU" sz="1000" b="1" dirty="0">
                <a:solidFill>
                  <a:srgbClr val="4D4D4D"/>
                </a:solidFill>
                <a:latin typeface="Arial"/>
                <a:ea typeface="Times New Roman"/>
              </a:rPr>
              <a:t>От 500 тысяч до 1 млн </a:t>
            </a:r>
            <a:r>
              <a:rPr lang="ru-RU" sz="1000" b="1" dirty="0" smtClean="0">
                <a:solidFill>
                  <a:srgbClr val="4D4D4D"/>
                </a:solidFill>
                <a:latin typeface="Arial"/>
                <a:ea typeface="Times New Roman"/>
              </a:rPr>
              <a:t>рублей</a:t>
            </a:r>
            <a:r>
              <a:rPr lang="en-US" sz="1000" b="1" dirty="0" smtClean="0">
                <a:solidFill>
                  <a:srgbClr val="4D4D4D"/>
                </a:solidFill>
                <a:latin typeface="Arial"/>
                <a:ea typeface="Times New Roman"/>
              </a:rPr>
              <a:t> </a:t>
            </a:r>
            <a:r>
              <a:rPr lang="en-US" sz="800" i="1" dirty="0" smtClean="0">
                <a:solidFill>
                  <a:srgbClr val="4D4D4D"/>
                </a:solidFill>
                <a:latin typeface="Arial"/>
                <a:ea typeface="Times New Roman"/>
              </a:rPr>
              <a:t>(c</a:t>
            </a:r>
            <a:r>
              <a:rPr lang="ru-RU" sz="800" i="1" dirty="0" smtClean="0">
                <a:solidFill>
                  <a:srgbClr val="4D4D4D"/>
                </a:solidFill>
                <a:latin typeface="Arial"/>
                <a:ea typeface="Times New Roman"/>
              </a:rPr>
              <a:t>рок </a:t>
            </a:r>
            <a:r>
              <a:rPr lang="ru-RU" sz="800" i="1" dirty="0">
                <a:solidFill>
                  <a:srgbClr val="4D4D4D"/>
                </a:solidFill>
                <a:latin typeface="Arial"/>
                <a:ea typeface="Times New Roman"/>
              </a:rPr>
              <a:t>регистрации Заемщика </a:t>
            </a:r>
            <a:r>
              <a:rPr lang="ru-RU" sz="800" i="1" dirty="0" smtClean="0">
                <a:solidFill>
                  <a:srgbClr val="4D4D4D"/>
                </a:solidFill>
                <a:latin typeface="Arial"/>
                <a:ea typeface="Times New Roman"/>
              </a:rPr>
              <a:t>на </a:t>
            </a:r>
            <a:r>
              <a:rPr lang="ru-RU" sz="800" i="1" dirty="0">
                <a:solidFill>
                  <a:srgbClr val="4D4D4D"/>
                </a:solidFill>
                <a:latin typeface="Arial"/>
                <a:ea typeface="Times New Roman"/>
              </a:rPr>
              <a:t>дату подачи заявки - от 3 </a:t>
            </a:r>
            <a:r>
              <a:rPr lang="ru-RU" sz="800" i="1" dirty="0" smtClean="0">
                <a:solidFill>
                  <a:srgbClr val="4D4D4D"/>
                </a:solidFill>
                <a:latin typeface="Arial"/>
                <a:ea typeface="Times New Roman"/>
              </a:rPr>
              <a:t>месяцев</a:t>
            </a:r>
            <a:r>
              <a:rPr lang="en-US" sz="800" i="1" dirty="0" smtClean="0">
                <a:solidFill>
                  <a:srgbClr val="4D4D4D"/>
                </a:solidFill>
                <a:latin typeface="Arial"/>
                <a:ea typeface="Times New Roman"/>
              </a:rPr>
              <a:t>)</a:t>
            </a:r>
            <a:r>
              <a:rPr lang="ru-RU" sz="800" i="1" dirty="0" smtClean="0">
                <a:solidFill>
                  <a:srgbClr val="4D4D4D"/>
                </a:solidFill>
                <a:latin typeface="Arial"/>
                <a:ea typeface="Times New Roman"/>
              </a:rPr>
              <a:t>.</a:t>
            </a:r>
            <a:endParaRPr lang="en-US" sz="800" i="1" dirty="0" smtClean="0">
              <a:solidFill>
                <a:srgbClr val="4D4D4D"/>
              </a:solidFill>
              <a:latin typeface="Arial"/>
              <a:ea typeface="Times New Roman"/>
            </a:endParaRPr>
          </a:p>
          <a:p>
            <a:pPr lvl="0">
              <a:lnSpc>
                <a:spcPct val="115000"/>
              </a:lnSpc>
              <a:spcAft>
                <a:spcPts val="1125"/>
              </a:spcAft>
            </a:pPr>
            <a:r>
              <a:rPr lang="ru-RU" sz="1000" b="1" dirty="0">
                <a:solidFill>
                  <a:srgbClr val="4D4D4D"/>
                </a:solidFill>
                <a:latin typeface="Arial"/>
                <a:ea typeface="Times New Roman"/>
              </a:rPr>
              <a:t>От 1 млн до 5 млн рублей </a:t>
            </a:r>
            <a:r>
              <a:rPr lang="ru-RU" sz="800" i="1" dirty="0" smtClean="0">
                <a:solidFill>
                  <a:srgbClr val="4D4D4D"/>
                </a:solidFill>
                <a:latin typeface="Times New Roman"/>
                <a:ea typeface="Calibri"/>
              </a:rPr>
              <a:t>(</a:t>
            </a:r>
            <a:r>
              <a:rPr lang="ru-RU" sz="800" i="1" dirty="0">
                <a:solidFill>
                  <a:srgbClr val="4D4D4D"/>
                </a:solidFill>
                <a:latin typeface="Arial"/>
                <a:ea typeface="Times New Roman"/>
              </a:rPr>
              <a:t>срок регистрации Заемщика на дату подачи заявки - от 6 месяцев).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40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5439"/>
            <a:ext cx="1440160" cy="307785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251520" y="477466"/>
            <a:ext cx="8496944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230610" y="487530"/>
            <a:ext cx="891339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Кредитная поддержка </a:t>
            </a:r>
            <a:r>
              <a:rPr lang="ru-RU" sz="13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самозанятых</a:t>
            </a:r>
            <a:endParaRPr lang="ru-RU" sz="1300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Объект 5"/>
          <p:cNvSpPr txBox="1">
            <a:spLocks/>
          </p:cNvSpPr>
          <p:nvPr/>
        </p:nvSpPr>
        <p:spPr>
          <a:xfrm>
            <a:off x="323528" y="908731"/>
            <a:ext cx="6120680" cy="432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0" tIns="45705" rIns="91410" bIns="45705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r" defTabSz="914400" rtl="0" eaLnBrk="1" latinLnBrk="0" hangingPunct="1">
              <a:lnSpc>
                <a:spcPts val="3000"/>
              </a:lnSpc>
              <a:spcBef>
                <a:spcPct val="0"/>
              </a:spcBef>
              <a:buClrTx/>
              <a:buSzPct val="80000"/>
              <a:buFont typeface="Arial" pitchFamily="34" charset="0"/>
              <a:buNone/>
              <a:defRPr sz="2800" kern="120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marL="742698" indent="-285654" algn="l" defTabSz="914091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Char char="►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2613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―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599657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&gt;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6704" indent="-228522" algn="l" defTabSz="914091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3748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795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839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886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Условия рефинансирования кредита</a:t>
            </a:r>
            <a:endParaRPr lang="ru-RU" sz="2400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3528" y="1628800"/>
            <a:ext cx="41044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-  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рефинансирование </a:t>
            </a:r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кредитов физических лиц, 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в том числе индивидуальных предпринимателей, </a:t>
            </a:r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применяющих специальный налоговый режим «Налог на профессиональный доход», направленных на развитие предпринимательской деятельности, на сумму не более суммы рефинансируемого кредита/</a:t>
            </a:r>
            <a:r>
              <a:rPr lang="ru-RU" sz="1000" dirty="0" err="1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ов</a:t>
            </a:r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(займа/</a:t>
            </a:r>
            <a:r>
              <a:rPr lang="ru-RU" sz="1000" dirty="0" err="1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ов</a:t>
            </a:r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) по данным БКИ. Максимальный размер кредита составляет не более суммы рефинансируемых кредитов по данным Бюро кредитных историй, </a:t>
            </a:r>
            <a:r>
              <a:rPr lang="ru-RU" sz="10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но не более 1 млн рублей.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119814" y="6010137"/>
            <a:ext cx="13404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т 12,00 % годовых</a:t>
            </a:r>
            <a:endParaRPr lang="ru-RU" sz="10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endParaRPr lang="ru-RU" sz="1000" dirty="0" smtClean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9393" y="5550343"/>
            <a:ext cx="11608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СРОК КРЕДИТА</a:t>
            </a: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33550" y="5549530"/>
            <a:ext cx="1534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СТАВКА ПО КРЕДИТУ</a:t>
            </a: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56" y="5903953"/>
            <a:ext cx="603089" cy="588379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899592" y="5971346"/>
            <a:ext cx="24413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До </a:t>
            </a:r>
            <a:r>
              <a:rPr lang="en-US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месяцев</a:t>
            </a:r>
          </a:p>
          <a:p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включительно </a:t>
            </a:r>
          </a:p>
          <a:p>
            <a:endParaRPr lang="ru-RU" sz="10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3528" y="3175808"/>
            <a:ext cx="38657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ТРЕБОВАНИЯ К ЗАЕМЩИКУ</a:t>
            </a:r>
          </a:p>
          <a:p>
            <a:pPr algn="just"/>
            <a:endParaRPr lang="ru-RU" sz="1000" dirty="0" smtClean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>
                <a:solidFill>
                  <a:srgbClr val="4D4D4D"/>
                </a:solidFill>
                <a:latin typeface="Arial"/>
                <a:ea typeface="Calibri"/>
              </a:rPr>
              <a:t>Заявляемый доход от текущей деятельности покрывает расходы на обслуживание и погашение кредита</a:t>
            </a:r>
            <a:r>
              <a:rPr lang="ru-RU" sz="1000" dirty="0" smtClean="0">
                <a:solidFill>
                  <a:srgbClr val="4D4D4D"/>
                </a:solidFill>
                <a:latin typeface="Arial"/>
                <a:ea typeface="Calibri"/>
              </a:rPr>
              <a:t>.</a:t>
            </a:r>
          </a:p>
          <a:p>
            <a:pPr marL="171450" indent="-171450" algn="just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 smtClean="0">
                <a:solidFill>
                  <a:srgbClr val="4D4D4D"/>
                </a:solidFill>
                <a:latin typeface="Arial"/>
                <a:ea typeface="Calibri"/>
              </a:rPr>
              <a:t>Требования</a:t>
            </a:r>
            <a:r>
              <a:rPr lang="ru-RU" sz="1000" dirty="0">
                <a:solidFill>
                  <a:srgbClr val="4D4D4D"/>
                </a:solidFill>
                <a:latin typeface="Arial"/>
                <a:ea typeface="Calibri"/>
              </a:rPr>
              <a:t>, предусмотренные ч.2 ст.4 Федерального закона №</a:t>
            </a:r>
            <a:r>
              <a:rPr lang="ru-RU" sz="1000" dirty="0" smtClean="0">
                <a:solidFill>
                  <a:srgbClr val="4D4D4D"/>
                </a:solidFill>
                <a:latin typeface="Arial"/>
                <a:ea typeface="Calibri"/>
              </a:rPr>
              <a:t>422-ФЗ.</a:t>
            </a:r>
            <a:endParaRPr lang="ru-RU" sz="1000" dirty="0">
              <a:solidFill>
                <a:srgbClr val="4D4D4D"/>
              </a:solidFill>
              <a:latin typeface="Arial"/>
              <a:ea typeface="Calibri"/>
            </a:endParaRPr>
          </a:p>
          <a:p>
            <a:pPr marL="171450" indent="-171450" algn="just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 smtClean="0">
                <a:solidFill>
                  <a:srgbClr val="4D4D4D"/>
                </a:solidFill>
                <a:latin typeface="Arial"/>
                <a:ea typeface="Calibri"/>
              </a:rPr>
              <a:t>Отсутствие </a:t>
            </a:r>
            <a:r>
              <a:rPr lang="ru-RU" sz="1000" dirty="0">
                <a:solidFill>
                  <a:srgbClr val="4D4D4D"/>
                </a:solidFill>
                <a:latin typeface="Arial"/>
                <a:ea typeface="Calibri"/>
              </a:rPr>
              <a:t>у Заемщика отрицательной кредитной </a:t>
            </a:r>
            <a:r>
              <a:rPr lang="ru-RU" sz="1000" dirty="0" smtClean="0">
                <a:solidFill>
                  <a:srgbClr val="4D4D4D"/>
                </a:solidFill>
                <a:latin typeface="Arial"/>
                <a:ea typeface="Calibri"/>
              </a:rPr>
              <a:t>истории.</a:t>
            </a:r>
            <a:endParaRPr lang="ru-RU" sz="1000" dirty="0">
              <a:solidFill>
                <a:srgbClr val="4D4D4D"/>
              </a:solidFill>
              <a:latin typeface="Arial"/>
              <a:ea typeface="Calibri"/>
            </a:endParaRPr>
          </a:p>
          <a:p>
            <a:pPr algn="just">
              <a:buClr>
                <a:srgbClr val="ED1B34"/>
              </a:buClr>
            </a:pPr>
            <a:endParaRPr lang="ru-RU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536504" y="5359580"/>
            <a:ext cx="3995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39414E"/>
                </a:solidFill>
                <a:latin typeface="Open Sans"/>
              </a:rPr>
              <a:t>Расчетный </a:t>
            </a:r>
            <a:r>
              <a:rPr lang="ru-RU" sz="1200" b="1" dirty="0">
                <a:solidFill>
                  <a:srgbClr val="39414E"/>
                </a:solidFill>
                <a:latin typeface="Open Sans"/>
              </a:rPr>
              <a:t>счет для оформления кредита </a:t>
            </a:r>
          </a:p>
          <a:p>
            <a:r>
              <a:rPr lang="ru-RU" sz="1200" b="1" dirty="0">
                <a:solidFill>
                  <a:srgbClr val="39414E"/>
                </a:solidFill>
                <a:latin typeface="Open Sans"/>
              </a:rPr>
              <a:t>может быть открыт в любом банке</a:t>
            </a:r>
            <a:r>
              <a:rPr lang="ru-RU" sz="1200" b="1" dirty="0" smtClean="0">
                <a:solidFill>
                  <a:srgbClr val="39414E"/>
                </a:solidFill>
                <a:latin typeface="Open Sans"/>
              </a:rPr>
              <a:t>.</a:t>
            </a:r>
          </a:p>
          <a:p>
            <a:endParaRPr lang="ru-RU" sz="1200" b="1" dirty="0" smtClean="0">
              <a:solidFill>
                <a:srgbClr val="39414E"/>
              </a:solidFill>
              <a:latin typeface="Open Sans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r="3998"/>
          <a:stretch/>
        </p:blipFill>
        <p:spPr bwMode="auto">
          <a:xfrm>
            <a:off x="4714875" y="1674733"/>
            <a:ext cx="3409950" cy="3514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323530" y="4628473"/>
            <a:ext cx="27622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СУММА РЕФИНАНСИРУЕМОГО КРЕДИТА</a:t>
            </a: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976885"/>
            <a:ext cx="639863" cy="625153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827584" y="4941179"/>
            <a:ext cx="3708920" cy="410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1125"/>
              </a:spcAft>
            </a:pPr>
            <a:r>
              <a:rPr lang="ru-RU" sz="1000" b="1" dirty="0">
                <a:solidFill>
                  <a:srgbClr val="4D4D4D"/>
                </a:solidFill>
                <a:latin typeface="Arial"/>
                <a:ea typeface="Times New Roman"/>
              </a:rPr>
              <a:t>До </a:t>
            </a:r>
            <a:r>
              <a:rPr lang="ru-RU" sz="1000" b="1" dirty="0" smtClean="0">
                <a:solidFill>
                  <a:srgbClr val="4D4D4D"/>
                </a:solidFill>
                <a:latin typeface="Arial"/>
                <a:ea typeface="Times New Roman"/>
              </a:rPr>
              <a:t>1 млн рублей </a:t>
            </a:r>
            <a:r>
              <a:rPr lang="en-US" sz="800" i="1" dirty="0" smtClean="0">
                <a:solidFill>
                  <a:srgbClr val="4D4D4D"/>
                </a:solidFill>
                <a:latin typeface="Arial"/>
                <a:ea typeface="Times New Roman"/>
              </a:rPr>
              <a:t>(c</a:t>
            </a:r>
            <a:r>
              <a:rPr lang="ru-RU" sz="800" i="1" dirty="0">
                <a:solidFill>
                  <a:srgbClr val="4D4D4D"/>
                </a:solidFill>
                <a:latin typeface="Arial"/>
                <a:ea typeface="Times New Roman"/>
              </a:rPr>
              <a:t>рок регистрации Заемщика на дату подачи заявки - от 0 </a:t>
            </a:r>
            <a:r>
              <a:rPr lang="ru-RU" sz="800" i="1" dirty="0" smtClean="0">
                <a:solidFill>
                  <a:srgbClr val="4D4D4D"/>
                </a:solidFill>
                <a:latin typeface="Arial"/>
                <a:ea typeface="Times New Roman"/>
              </a:rPr>
              <a:t>месяцев</a:t>
            </a:r>
            <a:r>
              <a:rPr lang="en-US" sz="800" i="1" dirty="0" smtClean="0">
                <a:solidFill>
                  <a:srgbClr val="4D4D4D"/>
                </a:solidFill>
                <a:latin typeface="Arial"/>
                <a:ea typeface="Times New Roman"/>
              </a:rPr>
              <a:t>)</a:t>
            </a:r>
            <a:r>
              <a:rPr lang="ru-RU" sz="800" i="1" dirty="0" smtClean="0">
                <a:solidFill>
                  <a:srgbClr val="4D4D4D"/>
                </a:solidFill>
                <a:latin typeface="Arial"/>
                <a:ea typeface="Times New Roman"/>
              </a:rPr>
              <a:t>.</a:t>
            </a:r>
            <a:endParaRPr lang="ru-RU" sz="800" dirty="0">
              <a:solidFill>
                <a:srgbClr val="4D4D4D"/>
              </a:solidFill>
              <a:latin typeface="Times New Roman"/>
              <a:ea typeface="Calibri"/>
            </a:endParaRPr>
          </a:p>
        </p:txBody>
      </p:sp>
      <p:sp>
        <p:nvSpPr>
          <p:cNvPr id="31" name="Rounded Rectangular Callout 1"/>
          <p:cNvSpPr/>
          <p:nvPr/>
        </p:nvSpPr>
        <p:spPr>
          <a:xfrm rot="9006540">
            <a:off x="6791073" y="366952"/>
            <a:ext cx="1527063" cy="955612"/>
          </a:xfrm>
          <a:custGeom>
            <a:avLst/>
            <a:gdLst>
              <a:gd name="connsiteX0" fmla="*/ 0 w 5410200"/>
              <a:gd name="connsiteY0" fmla="*/ 444509 h 2667000"/>
              <a:gd name="connsiteX1" fmla="*/ 444509 w 5410200"/>
              <a:gd name="connsiteY1" fmla="*/ 0 h 2667000"/>
              <a:gd name="connsiteX2" fmla="*/ 901700 w 5410200"/>
              <a:gd name="connsiteY2" fmla="*/ 0 h 2667000"/>
              <a:gd name="connsiteX3" fmla="*/ 901700 w 5410200"/>
              <a:gd name="connsiteY3" fmla="*/ 0 h 2667000"/>
              <a:gd name="connsiteX4" fmla="*/ 2254250 w 5410200"/>
              <a:gd name="connsiteY4" fmla="*/ 0 h 2667000"/>
              <a:gd name="connsiteX5" fmla="*/ 4965691 w 5410200"/>
              <a:gd name="connsiteY5" fmla="*/ 0 h 2667000"/>
              <a:gd name="connsiteX6" fmla="*/ 5410200 w 5410200"/>
              <a:gd name="connsiteY6" fmla="*/ 444509 h 2667000"/>
              <a:gd name="connsiteX7" fmla="*/ 5410200 w 5410200"/>
              <a:gd name="connsiteY7" fmla="*/ 1555750 h 2667000"/>
              <a:gd name="connsiteX8" fmla="*/ 5410200 w 5410200"/>
              <a:gd name="connsiteY8" fmla="*/ 1555750 h 2667000"/>
              <a:gd name="connsiteX9" fmla="*/ 5410200 w 5410200"/>
              <a:gd name="connsiteY9" fmla="*/ 2222500 h 2667000"/>
              <a:gd name="connsiteX10" fmla="*/ 5410200 w 5410200"/>
              <a:gd name="connsiteY10" fmla="*/ 2222491 h 2667000"/>
              <a:gd name="connsiteX11" fmla="*/ 4965691 w 5410200"/>
              <a:gd name="connsiteY11" fmla="*/ 2667000 h 2667000"/>
              <a:gd name="connsiteX12" fmla="*/ 2254250 w 5410200"/>
              <a:gd name="connsiteY12" fmla="*/ 2667000 h 2667000"/>
              <a:gd name="connsiteX13" fmla="*/ 1688848 w 5410200"/>
              <a:gd name="connsiteY13" fmla="*/ 3397518 h 2667000"/>
              <a:gd name="connsiteX14" fmla="*/ 901700 w 5410200"/>
              <a:gd name="connsiteY14" fmla="*/ 2667000 h 2667000"/>
              <a:gd name="connsiteX15" fmla="*/ 444509 w 5410200"/>
              <a:gd name="connsiteY15" fmla="*/ 2667000 h 2667000"/>
              <a:gd name="connsiteX16" fmla="*/ 0 w 5410200"/>
              <a:gd name="connsiteY16" fmla="*/ 2222491 h 2667000"/>
              <a:gd name="connsiteX17" fmla="*/ 0 w 5410200"/>
              <a:gd name="connsiteY17" fmla="*/ 2222500 h 2667000"/>
              <a:gd name="connsiteX18" fmla="*/ 0 w 5410200"/>
              <a:gd name="connsiteY18" fmla="*/ 1555750 h 2667000"/>
              <a:gd name="connsiteX19" fmla="*/ 0 w 5410200"/>
              <a:gd name="connsiteY19" fmla="*/ 1555750 h 2667000"/>
              <a:gd name="connsiteX20" fmla="*/ 0 w 5410200"/>
              <a:gd name="connsiteY20" fmla="*/ 444509 h 2667000"/>
              <a:gd name="connsiteX0" fmla="*/ 0 w 5410200"/>
              <a:gd name="connsiteY0" fmla="*/ 444509 h 3397518"/>
              <a:gd name="connsiteX1" fmla="*/ 444509 w 5410200"/>
              <a:gd name="connsiteY1" fmla="*/ 0 h 3397518"/>
              <a:gd name="connsiteX2" fmla="*/ 901700 w 5410200"/>
              <a:gd name="connsiteY2" fmla="*/ 0 h 3397518"/>
              <a:gd name="connsiteX3" fmla="*/ 901700 w 5410200"/>
              <a:gd name="connsiteY3" fmla="*/ 0 h 3397518"/>
              <a:gd name="connsiteX4" fmla="*/ 2254250 w 5410200"/>
              <a:gd name="connsiteY4" fmla="*/ 0 h 3397518"/>
              <a:gd name="connsiteX5" fmla="*/ 4965691 w 5410200"/>
              <a:gd name="connsiteY5" fmla="*/ 0 h 3397518"/>
              <a:gd name="connsiteX6" fmla="*/ 5410200 w 5410200"/>
              <a:gd name="connsiteY6" fmla="*/ 444509 h 3397518"/>
              <a:gd name="connsiteX7" fmla="*/ 5410200 w 5410200"/>
              <a:gd name="connsiteY7" fmla="*/ 1555750 h 3397518"/>
              <a:gd name="connsiteX8" fmla="*/ 5410200 w 5410200"/>
              <a:gd name="connsiteY8" fmla="*/ 1555750 h 3397518"/>
              <a:gd name="connsiteX9" fmla="*/ 5410200 w 5410200"/>
              <a:gd name="connsiteY9" fmla="*/ 2222500 h 3397518"/>
              <a:gd name="connsiteX10" fmla="*/ 5410200 w 5410200"/>
              <a:gd name="connsiteY10" fmla="*/ 2222491 h 3397518"/>
              <a:gd name="connsiteX11" fmla="*/ 4965691 w 5410200"/>
              <a:gd name="connsiteY11" fmla="*/ 2667000 h 3397518"/>
              <a:gd name="connsiteX12" fmla="*/ 3168650 w 5410200"/>
              <a:gd name="connsiteY12" fmla="*/ 2657764 h 3397518"/>
              <a:gd name="connsiteX13" fmla="*/ 1688848 w 5410200"/>
              <a:gd name="connsiteY13" fmla="*/ 3397518 h 3397518"/>
              <a:gd name="connsiteX14" fmla="*/ 901700 w 5410200"/>
              <a:gd name="connsiteY14" fmla="*/ 2667000 h 3397518"/>
              <a:gd name="connsiteX15" fmla="*/ 444509 w 5410200"/>
              <a:gd name="connsiteY15" fmla="*/ 2667000 h 3397518"/>
              <a:gd name="connsiteX16" fmla="*/ 0 w 5410200"/>
              <a:gd name="connsiteY16" fmla="*/ 2222491 h 3397518"/>
              <a:gd name="connsiteX17" fmla="*/ 0 w 5410200"/>
              <a:gd name="connsiteY17" fmla="*/ 2222500 h 3397518"/>
              <a:gd name="connsiteX18" fmla="*/ 0 w 5410200"/>
              <a:gd name="connsiteY18" fmla="*/ 1555750 h 3397518"/>
              <a:gd name="connsiteX19" fmla="*/ 0 w 5410200"/>
              <a:gd name="connsiteY19" fmla="*/ 1555750 h 3397518"/>
              <a:gd name="connsiteX20" fmla="*/ 0 w 5410200"/>
              <a:gd name="connsiteY20" fmla="*/ 444509 h 3397518"/>
              <a:gd name="connsiteX0" fmla="*/ 0 w 5410200"/>
              <a:gd name="connsiteY0" fmla="*/ 444509 h 3397518"/>
              <a:gd name="connsiteX1" fmla="*/ 444509 w 5410200"/>
              <a:gd name="connsiteY1" fmla="*/ 0 h 3397518"/>
              <a:gd name="connsiteX2" fmla="*/ 901700 w 5410200"/>
              <a:gd name="connsiteY2" fmla="*/ 0 h 3397518"/>
              <a:gd name="connsiteX3" fmla="*/ 901700 w 5410200"/>
              <a:gd name="connsiteY3" fmla="*/ 0 h 3397518"/>
              <a:gd name="connsiteX4" fmla="*/ 2254250 w 5410200"/>
              <a:gd name="connsiteY4" fmla="*/ 0 h 3397518"/>
              <a:gd name="connsiteX5" fmla="*/ 4965691 w 5410200"/>
              <a:gd name="connsiteY5" fmla="*/ 0 h 3397518"/>
              <a:gd name="connsiteX6" fmla="*/ 5410200 w 5410200"/>
              <a:gd name="connsiteY6" fmla="*/ 444509 h 3397518"/>
              <a:gd name="connsiteX7" fmla="*/ 5410200 w 5410200"/>
              <a:gd name="connsiteY7" fmla="*/ 1555750 h 3397518"/>
              <a:gd name="connsiteX8" fmla="*/ 5410200 w 5410200"/>
              <a:gd name="connsiteY8" fmla="*/ 1555750 h 3397518"/>
              <a:gd name="connsiteX9" fmla="*/ 5410200 w 5410200"/>
              <a:gd name="connsiteY9" fmla="*/ 2222500 h 3397518"/>
              <a:gd name="connsiteX10" fmla="*/ 5410200 w 5410200"/>
              <a:gd name="connsiteY10" fmla="*/ 2222491 h 3397518"/>
              <a:gd name="connsiteX11" fmla="*/ 4965691 w 5410200"/>
              <a:gd name="connsiteY11" fmla="*/ 2667000 h 3397518"/>
              <a:gd name="connsiteX12" fmla="*/ 3168650 w 5410200"/>
              <a:gd name="connsiteY12" fmla="*/ 2657764 h 3397518"/>
              <a:gd name="connsiteX13" fmla="*/ 1688848 w 5410200"/>
              <a:gd name="connsiteY13" fmla="*/ 3397518 h 3397518"/>
              <a:gd name="connsiteX14" fmla="*/ 2361045 w 5410200"/>
              <a:gd name="connsiteY14" fmla="*/ 2667000 h 3397518"/>
              <a:gd name="connsiteX15" fmla="*/ 444509 w 5410200"/>
              <a:gd name="connsiteY15" fmla="*/ 2667000 h 3397518"/>
              <a:gd name="connsiteX16" fmla="*/ 0 w 5410200"/>
              <a:gd name="connsiteY16" fmla="*/ 2222491 h 3397518"/>
              <a:gd name="connsiteX17" fmla="*/ 0 w 5410200"/>
              <a:gd name="connsiteY17" fmla="*/ 2222500 h 3397518"/>
              <a:gd name="connsiteX18" fmla="*/ 0 w 5410200"/>
              <a:gd name="connsiteY18" fmla="*/ 1555750 h 3397518"/>
              <a:gd name="connsiteX19" fmla="*/ 0 w 5410200"/>
              <a:gd name="connsiteY19" fmla="*/ 1555750 h 3397518"/>
              <a:gd name="connsiteX20" fmla="*/ 0 w 5410200"/>
              <a:gd name="connsiteY20" fmla="*/ 444509 h 3397518"/>
              <a:gd name="connsiteX0" fmla="*/ 0 w 5410200"/>
              <a:gd name="connsiteY0" fmla="*/ 444509 h 3157372"/>
              <a:gd name="connsiteX1" fmla="*/ 444509 w 5410200"/>
              <a:gd name="connsiteY1" fmla="*/ 0 h 3157372"/>
              <a:gd name="connsiteX2" fmla="*/ 901700 w 5410200"/>
              <a:gd name="connsiteY2" fmla="*/ 0 h 3157372"/>
              <a:gd name="connsiteX3" fmla="*/ 901700 w 5410200"/>
              <a:gd name="connsiteY3" fmla="*/ 0 h 3157372"/>
              <a:gd name="connsiteX4" fmla="*/ 2254250 w 5410200"/>
              <a:gd name="connsiteY4" fmla="*/ 0 h 3157372"/>
              <a:gd name="connsiteX5" fmla="*/ 4965691 w 5410200"/>
              <a:gd name="connsiteY5" fmla="*/ 0 h 3157372"/>
              <a:gd name="connsiteX6" fmla="*/ 5410200 w 5410200"/>
              <a:gd name="connsiteY6" fmla="*/ 444509 h 3157372"/>
              <a:gd name="connsiteX7" fmla="*/ 5410200 w 5410200"/>
              <a:gd name="connsiteY7" fmla="*/ 1555750 h 3157372"/>
              <a:gd name="connsiteX8" fmla="*/ 5410200 w 5410200"/>
              <a:gd name="connsiteY8" fmla="*/ 1555750 h 3157372"/>
              <a:gd name="connsiteX9" fmla="*/ 5410200 w 5410200"/>
              <a:gd name="connsiteY9" fmla="*/ 2222500 h 3157372"/>
              <a:gd name="connsiteX10" fmla="*/ 5410200 w 5410200"/>
              <a:gd name="connsiteY10" fmla="*/ 2222491 h 3157372"/>
              <a:gd name="connsiteX11" fmla="*/ 4965691 w 5410200"/>
              <a:gd name="connsiteY11" fmla="*/ 2667000 h 3157372"/>
              <a:gd name="connsiteX12" fmla="*/ 3168650 w 5410200"/>
              <a:gd name="connsiteY12" fmla="*/ 2657764 h 3157372"/>
              <a:gd name="connsiteX13" fmla="*/ 2806448 w 5410200"/>
              <a:gd name="connsiteY13" fmla="*/ 3157372 h 3157372"/>
              <a:gd name="connsiteX14" fmla="*/ 2361045 w 5410200"/>
              <a:gd name="connsiteY14" fmla="*/ 2667000 h 3157372"/>
              <a:gd name="connsiteX15" fmla="*/ 444509 w 5410200"/>
              <a:gd name="connsiteY15" fmla="*/ 2667000 h 3157372"/>
              <a:gd name="connsiteX16" fmla="*/ 0 w 5410200"/>
              <a:gd name="connsiteY16" fmla="*/ 2222491 h 3157372"/>
              <a:gd name="connsiteX17" fmla="*/ 0 w 5410200"/>
              <a:gd name="connsiteY17" fmla="*/ 2222500 h 3157372"/>
              <a:gd name="connsiteX18" fmla="*/ 0 w 5410200"/>
              <a:gd name="connsiteY18" fmla="*/ 1555750 h 3157372"/>
              <a:gd name="connsiteX19" fmla="*/ 0 w 5410200"/>
              <a:gd name="connsiteY19" fmla="*/ 1555750 h 3157372"/>
              <a:gd name="connsiteX20" fmla="*/ 0 w 5410200"/>
              <a:gd name="connsiteY20" fmla="*/ 444509 h 3157372"/>
              <a:gd name="connsiteX0" fmla="*/ 0 w 5410200"/>
              <a:gd name="connsiteY0" fmla="*/ 444509 h 3157372"/>
              <a:gd name="connsiteX1" fmla="*/ 444509 w 5410200"/>
              <a:gd name="connsiteY1" fmla="*/ 0 h 3157372"/>
              <a:gd name="connsiteX2" fmla="*/ 901700 w 5410200"/>
              <a:gd name="connsiteY2" fmla="*/ 0 h 3157372"/>
              <a:gd name="connsiteX3" fmla="*/ 901700 w 5410200"/>
              <a:gd name="connsiteY3" fmla="*/ 0 h 3157372"/>
              <a:gd name="connsiteX4" fmla="*/ 2254250 w 5410200"/>
              <a:gd name="connsiteY4" fmla="*/ 0 h 3157372"/>
              <a:gd name="connsiteX5" fmla="*/ 4965691 w 5410200"/>
              <a:gd name="connsiteY5" fmla="*/ 0 h 3157372"/>
              <a:gd name="connsiteX6" fmla="*/ 5410200 w 5410200"/>
              <a:gd name="connsiteY6" fmla="*/ 444509 h 3157372"/>
              <a:gd name="connsiteX7" fmla="*/ 5410200 w 5410200"/>
              <a:gd name="connsiteY7" fmla="*/ 1555750 h 3157372"/>
              <a:gd name="connsiteX8" fmla="*/ 5410200 w 5410200"/>
              <a:gd name="connsiteY8" fmla="*/ 1555750 h 3157372"/>
              <a:gd name="connsiteX9" fmla="*/ 5410200 w 5410200"/>
              <a:gd name="connsiteY9" fmla="*/ 2222500 h 3157372"/>
              <a:gd name="connsiteX10" fmla="*/ 5410200 w 5410200"/>
              <a:gd name="connsiteY10" fmla="*/ 2222491 h 3157372"/>
              <a:gd name="connsiteX11" fmla="*/ 4965691 w 5410200"/>
              <a:gd name="connsiteY11" fmla="*/ 2667000 h 3157372"/>
              <a:gd name="connsiteX12" fmla="*/ 3168650 w 5410200"/>
              <a:gd name="connsiteY12" fmla="*/ 2657764 h 3157372"/>
              <a:gd name="connsiteX13" fmla="*/ 2806448 w 5410200"/>
              <a:gd name="connsiteY13" fmla="*/ 3157372 h 3157372"/>
              <a:gd name="connsiteX14" fmla="*/ 2074718 w 5410200"/>
              <a:gd name="connsiteY14" fmla="*/ 2667000 h 3157372"/>
              <a:gd name="connsiteX15" fmla="*/ 444509 w 5410200"/>
              <a:gd name="connsiteY15" fmla="*/ 2667000 h 3157372"/>
              <a:gd name="connsiteX16" fmla="*/ 0 w 5410200"/>
              <a:gd name="connsiteY16" fmla="*/ 2222491 h 3157372"/>
              <a:gd name="connsiteX17" fmla="*/ 0 w 5410200"/>
              <a:gd name="connsiteY17" fmla="*/ 2222500 h 3157372"/>
              <a:gd name="connsiteX18" fmla="*/ 0 w 5410200"/>
              <a:gd name="connsiteY18" fmla="*/ 1555750 h 3157372"/>
              <a:gd name="connsiteX19" fmla="*/ 0 w 5410200"/>
              <a:gd name="connsiteY19" fmla="*/ 1555750 h 3157372"/>
              <a:gd name="connsiteX20" fmla="*/ 0 w 5410200"/>
              <a:gd name="connsiteY20" fmla="*/ 444509 h 3157372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3168650 w 5410200"/>
              <a:gd name="connsiteY12" fmla="*/ 2657764 h 3166608"/>
              <a:gd name="connsiteX13" fmla="*/ 2667902 w 5410200"/>
              <a:gd name="connsiteY13" fmla="*/ 3166608 h 3166608"/>
              <a:gd name="connsiteX14" fmla="*/ 2074718 w 5410200"/>
              <a:gd name="connsiteY14" fmla="*/ 2667000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2919268 w 5410200"/>
              <a:gd name="connsiteY12" fmla="*/ 2667000 h 3166608"/>
              <a:gd name="connsiteX13" fmla="*/ 2667902 w 5410200"/>
              <a:gd name="connsiteY13" fmla="*/ 3166608 h 3166608"/>
              <a:gd name="connsiteX14" fmla="*/ 2074718 w 5410200"/>
              <a:gd name="connsiteY14" fmla="*/ 2667000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2919268 w 5410200"/>
              <a:gd name="connsiteY12" fmla="*/ 2667000 h 3166608"/>
              <a:gd name="connsiteX13" fmla="*/ 2667902 w 5410200"/>
              <a:gd name="connsiteY13" fmla="*/ 3166608 h 3166608"/>
              <a:gd name="connsiteX14" fmla="*/ 2351809 w 5410200"/>
              <a:gd name="connsiteY14" fmla="*/ 2657764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410200" h="3166608">
                <a:moveTo>
                  <a:pt x="0" y="444509"/>
                </a:moveTo>
                <a:cubicBezTo>
                  <a:pt x="0" y="199013"/>
                  <a:pt x="199013" y="0"/>
                  <a:pt x="444509" y="0"/>
                </a:cubicBezTo>
                <a:lnTo>
                  <a:pt x="901700" y="0"/>
                </a:lnTo>
                <a:lnTo>
                  <a:pt x="901700" y="0"/>
                </a:lnTo>
                <a:lnTo>
                  <a:pt x="2254250" y="0"/>
                </a:lnTo>
                <a:lnTo>
                  <a:pt x="4965691" y="0"/>
                </a:lnTo>
                <a:cubicBezTo>
                  <a:pt x="5211187" y="0"/>
                  <a:pt x="5410200" y="199013"/>
                  <a:pt x="5410200" y="444509"/>
                </a:cubicBezTo>
                <a:lnTo>
                  <a:pt x="5410200" y="1555750"/>
                </a:lnTo>
                <a:lnTo>
                  <a:pt x="5410200" y="1555750"/>
                </a:lnTo>
                <a:lnTo>
                  <a:pt x="5410200" y="2222500"/>
                </a:lnTo>
                <a:lnTo>
                  <a:pt x="5410200" y="2222491"/>
                </a:lnTo>
                <a:cubicBezTo>
                  <a:pt x="5410200" y="2467987"/>
                  <a:pt x="5211187" y="2667000"/>
                  <a:pt x="4965691" y="2667000"/>
                </a:cubicBezTo>
                <a:lnTo>
                  <a:pt x="2919268" y="2667000"/>
                </a:lnTo>
                <a:lnTo>
                  <a:pt x="2667902" y="3166608"/>
                </a:lnTo>
                <a:lnTo>
                  <a:pt x="2351809" y="2657764"/>
                </a:lnTo>
                <a:lnTo>
                  <a:pt x="444509" y="2667000"/>
                </a:lnTo>
                <a:cubicBezTo>
                  <a:pt x="199013" y="2667000"/>
                  <a:pt x="0" y="2467987"/>
                  <a:pt x="0" y="2222491"/>
                </a:cubicBezTo>
                <a:lnTo>
                  <a:pt x="0" y="2222500"/>
                </a:lnTo>
                <a:lnTo>
                  <a:pt x="0" y="1555750"/>
                </a:lnTo>
                <a:lnTo>
                  <a:pt x="0" y="1555750"/>
                </a:lnTo>
                <a:lnTo>
                  <a:pt x="0" y="444509"/>
                </a:lnTo>
                <a:close/>
              </a:path>
            </a:pathLst>
          </a:custGeom>
          <a:solidFill>
            <a:srgbClr val="0072BC"/>
          </a:solidFill>
          <a:ln w="2857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</p:txBody>
      </p:sp>
      <p:sp>
        <p:nvSpPr>
          <p:cNvPr id="32" name="Title 7"/>
          <p:cNvSpPr txBox="1">
            <a:spLocks/>
          </p:cNvSpPr>
          <p:nvPr/>
        </p:nvSpPr>
        <p:spPr bwMode="auto">
          <a:xfrm rot="19806540">
            <a:off x="6734115" y="712547"/>
            <a:ext cx="1678202" cy="455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defRPr/>
            </a:pPr>
            <a:r>
              <a:rPr lang="ru-RU" b="1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Без обеспечения</a:t>
            </a:r>
            <a:endParaRPr lang="en-US" b="1" kern="0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71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411914" y="1221746"/>
            <a:ext cx="1521387" cy="261521"/>
          </a:xfrm>
          <a:prstGeom prst="rect">
            <a:avLst/>
          </a:prstGeom>
          <a:noFill/>
        </p:spPr>
        <p:txBody>
          <a:bodyPr wrap="none" lIns="91349" tIns="45676" rIns="91349" bIns="45676" rtlCol="0">
            <a:spAutoFit/>
          </a:bodyPr>
          <a:lstStyle/>
          <a:p>
            <a:pPr defTabSz="913473"/>
            <a:r>
              <a:rPr lang="ru-RU" sz="1100" b="1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ГАРАНТИИ</a:t>
            </a:r>
            <a:endParaRPr lang="ru-RU" sz="1100" b="1" dirty="0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15823" y="1197546"/>
            <a:ext cx="1813133" cy="261521"/>
          </a:xfrm>
          <a:prstGeom prst="rect">
            <a:avLst/>
          </a:prstGeom>
          <a:noFill/>
        </p:spPr>
        <p:txBody>
          <a:bodyPr wrap="none" lIns="91349" tIns="45676" rIns="91349" bIns="45676" rtlCol="0">
            <a:spAutoFit/>
          </a:bodyPr>
          <a:lstStyle/>
          <a:p>
            <a:pPr defTabSz="913473"/>
            <a:r>
              <a:rPr lang="ru-RU" sz="11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РАССМОТРЕНИЯ</a:t>
            </a:r>
            <a:endParaRPr lang="ru-RU" sz="1100" b="1" dirty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44574" y="1197546"/>
            <a:ext cx="1909313" cy="261521"/>
          </a:xfrm>
          <a:prstGeom prst="rect">
            <a:avLst/>
          </a:prstGeom>
          <a:noFill/>
        </p:spPr>
        <p:txBody>
          <a:bodyPr wrap="none" lIns="91349" tIns="45676" rIns="91349" bIns="45676" rtlCol="0">
            <a:spAutoFit/>
          </a:bodyPr>
          <a:lstStyle/>
          <a:p>
            <a:pPr defTabSz="913473"/>
            <a:r>
              <a:rPr lang="ru-RU" sz="1100" b="1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СТОИМОСТЬ ГАРАНТИИ</a:t>
            </a:r>
            <a:endParaRPr lang="ru-RU" sz="1100" b="1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7168" y="1993878"/>
            <a:ext cx="1811520" cy="276910"/>
          </a:xfrm>
          <a:prstGeom prst="rect">
            <a:avLst/>
          </a:prstGeom>
          <a:noFill/>
        </p:spPr>
        <p:txBody>
          <a:bodyPr wrap="square" lIns="91349" tIns="45676" rIns="91349" bIns="45676" rtlCol="0">
            <a:spAutoFit/>
          </a:bodyPr>
          <a:lstStyle/>
          <a:p>
            <a:pPr defTabSz="913473"/>
            <a:r>
              <a:rPr lang="ru-RU" sz="12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До </a:t>
            </a:r>
            <a:r>
              <a:rPr lang="en-US" sz="12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1 0</a:t>
            </a:r>
            <a:r>
              <a:rPr lang="ru-RU" sz="12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00 </a:t>
            </a:r>
            <a:r>
              <a:rPr lang="ru-RU" sz="12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млрд </a:t>
            </a:r>
            <a:r>
              <a:rPr lang="ru-RU" sz="12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рублей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238688" y="1963770"/>
            <a:ext cx="3152752" cy="1015574"/>
          </a:xfrm>
          <a:prstGeom prst="rect">
            <a:avLst/>
          </a:prstGeom>
          <a:noFill/>
        </p:spPr>
        <p:txBody>
          <a:bodyPr wrap="square" lIns="91349" tIns="45676" rIns="91349" bIns="45676" rtlCol="0">
            <a:spAutoFit/>
          </a:bodyPr>
          <a:lstStyle/>
          <a:p>
            <a:pPr marL="171275" indent="-171275" defTabSz="913473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2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гарантия до 10 млн руб. –  до 24 часов</a:t>
            </a:r>
          </a:p>
          <a:p>
            <a:pPr marL="171275" indent="-171275" defTabSz="913473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2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гарантия до 100 млн руб. –  до 2 рабочих дней</a:t>
            </a:r>
          </a:p>
          <a:p>
            <a:pPr marL="171275" indent="-171275" defTabSz="913473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2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гарантия от 1000 млн руб. –  до 5 рабочих дней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508105" y="1917642"/>
            <a:ext cx="3497543" cy="1569572"/>
          </a:xfrm>
          <a:prstGeom prst="rect">
            <a:avLst/>
          </a:prstGeom>
        </p:spPr>
        <p:txBody>
          <a:bodyPr wrap="square" lIns="91349" tIns="45676" rIns="91349" bIns="45676">
            <a:spAutoFit/>
          </a:bodyPr>
          <a:lstStyle/>
          <a:p>
            <a:pPr marL="171275" indent="-171275" defTabSz="913473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2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до </a:t>
            </a:r>
            <a:r>
              <a:rPr lang="en-US" sz="12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12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млн рублей - 4 % годовых, но не менее 999 рублей;</a:t>
            </a:r>
          </a:p>
          <a:p>
            <a:pPr marL="171275" indent="-171275" defTabSz="913473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2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до 5 млн рублей включительно для самозанятых – 2% годовых;</a:t>
            </a:r>
          </a:p>
          <a:p>
            <a:pPr marL="171275" indent="-171275" defTabSz="913473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2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en-US" sz="12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12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млн руб. до 50 млн рублей - 3 % годовых;</a:t>
            </a:r>
          </a:p>
          <a:p>
            <a:pPr marL="171275" indent="-171275" defTabSz="913473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2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от 50 млн руб. до 1 млрд рублей - от 2 % до </a:t>
            </a:r>
            <a:r>
              <a:rPr lang="en-US" sz="12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3% </a:t>
            </a:r>
            <a:r>
              <a:rPr lang="ru-RU" sz="12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годовых.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1520" y="473110"/>
            <a:ext cx="858986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Гарантийная поддержка (гарантии в рамках №44-ФЗ и №223-ФЗ)</a:t>
            </a:r>
          </a:p>
        </p:txBody>
      </p:sp>
      <p:pic>
        <p:nvPicPr>
          <p:cNvPr id="59" name="Рисунок 5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171" y="5205279"/>
            <a:ext cx="567347" cy="567478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661" y="3795430"/>
            <a:ext cx="567347" cy="567478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878" y="3766189"/>
            <a:ext cx="543262" cy="543388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200" y="3791493"/>
            <a:ext cx="567347" cy="567478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660" y="5181777"/>
            <a:ext cx="567347" cy="567478"/>
          </a:xfrm>
          <a:prstGeom prst="rect">
            <a:avLst/>
          </a:prstGeom>
        </p:spPr>
      </p:pic>
      <p:pic>
        <p:nvPicPr>
          <p:cNvPr id="65" name="Рисунок 6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166" y="5197323"/>
            <a:ext cx="567347" cy="567478"/>
          </a:xfrm>
          <a:prstGeom prst="rect">
            <a:avLst/>
          </a:prstGeom>
        </p:spPr>
      </p:pic>
      <p:cxnSp>
        <p:nvCxnSpPr>
          <p:cNvPr id="67" name="Прямая соединительная линия 66"/>
          <p:cNvCxnSpPr/>
          <p:nvPr/>
        </p:nvCxnSpPr>
        <p:spPr>
          <a:xfrm>
            <a:off x="3282791" y="4072800"/>
            <a:ext cx="960826" cy="0"/>
          </a:xfrm>
          <a:prstGeom prst="line">
            <a:avLst/>
          </a:prstGeom>
          <a:noFill/>
          <a:ln w="6350" cap="flat" cmpd="sng" algn="ctr">
            <a:solidFill>
              <a:srgbClr val="ED1B34"/>
            </a:solidFill>
            <a:prstDash val="solid"/>
            <a:miter lim="800000"/>
          </a:ln>
          <a:effectLst/>
        </p:spPr>
      </p:cxnSp>
      <p:cxnSp>
        <p:nvCxnSpPr>
          <p:cNvPr id="68" name="Прямая соединительная линия 67"/>
          <p:cNvCxnSpPr/>
          <p:nvPr/>
        </p:nvCxnSpPr>
        <p:spPr>
          <a:xfrm>
            <a:off x="4810965" y="4072799"/>
            <a:ext cx="960826" cy="0"/>
          </a:xfrm>
          <a:prstGeom prst="line">
            <a:avLst/>
          </a:prstGeom>
          <a:noFill/>
          <a:ln w="6350" cap="flat" cmpd="sng" algn="ctr">
            <a:solidFill>
              <a:srgbClr val="ED1B34"/>
            </a:solidFill>
            <a:prstDash val="solid"/>
            <a:miter lim="800000"/>
          </a:ln>
          <a:effectLst/>
        </p:spPr>
      </p:cxnSp>
      <p:cxnSp>
        <p:nvCxnSpPr>
          <p:cNvPr id="69" name="Прямая соединительная линия 68"/>
          <p:cNvCxnSpPr/>
          <p:nvPr/>
        </p:nvCxnSpPr>
        <p:spPr>
          <a:xfrm>
            <a:off x="6171148" y="4072800"/>
            <a:ext cx="960826" cy="0"/>
          </a:xfrm>
          <a:prstGeom prst="line">
            <a:avLst/>
          </a:prstGeom>
          <a:noFill/>
          <a:ln w="6350" cap="flat" cmpd="sng" algn="ctr">
            <a:solidFill>
              <a:srgbClr val="ED1B34"/>
            </a:solidFill>
            <a:prstDash val="solid"/>
            <a:miter lim="800000"/>
          </a:ln>
          <a:effectLst/>
        </p:spPr>
      </p:cxnSp>
      <p:cxnSp>
        <p:nvCxnSpPr>
          <p:cNvPr id="70" name="Прямая соединительная линия 69"/>
          <p:cNvCxnSpPr/>
          <p:nvPr/>
        </p:nvCxnSpPr>
        <p:spPr>
          <a:xfrm>
            <a:off x="7699322" y="4072799"/>
            <a:ext cx="960826" cy="0"/>
          </a:xfrm>
          <a:prstGeom prst="line">
            <a:avLst/>
          </a:prstGeom>
          <a:noFill/>
          <a:ln w="6350" cap="flat" cmpd="sng" algn="ctr">
            <a:solidFill>
              <a:srgbClr val="ED1B34"/>
            </a:solidFill>
            <a:prstDash val="solid"/>
            <a:miter lim="800000"/>
          </a:ln>
          <a:effectLst/>
        </p:spPr>
      </p:cxnSp>
      <p:cxnSp>
        <p:nvCxnSpPr>
          <p:cNvPr id="71" name="Прямая соединительная линия 70"/>
          <p:cNvCxnSpPr/>
          <p:nvPr/>
        </p:nvCxnSpPr>
        <p:spPr>
          <a:xfrm>
            <a:off x="437347" y="4079170"/>
            <a:ext cx="960826" cy="0"/>
          </a:xfrm>
          <a:prstGeom prst="line">
            <a:avLst/>
          </a:prstGeom>
          <a:noFill/>
          <a:ln w="6350" cap="flat" cmpd="sng" algn="ctr">
            <a:solidFill>
              <a:srgbClr val="ED1B34"/>
            </a:solidFill>
            <a:prstDash val="solid"/>
            <a:miter lim="800000"/>
          </a:ln>
          <a:effectLst/>
        </p:spPr>
      </p:cxnSp>
      <p:cxnSp>
        <p:nvCxnSpPr>
          <p:cNvPr id="72" name="Прямая соединительная линия 71"/>
          <p:cNvCxnSpPr/>
          <p:nvPr/>
        </p:nvCxnSpPr>
        <p:spPr>
          <a:xfrm>
            <a:off x="1965521" y="4079169"/>
            <a:ext cx="960826" cy="0"/>
          </a:xfrm>
          <a:prstGeom prst="line">
            <a:avLst/>
          </a:prstGeom>
          <a:noFill/>
          <a:ln w="6350" cap="flat" cmpd="sng" algn="ctr">
            <a:solidFill>
              <a:srgbClr val="ED1B34"/>
            </a:solidFill>
            <a:prstDash val="solid"/>
            <a:miter lim="800000"/>
          </a:ln>
          <a:effectLst/>
        </p:spPr>
      </p:cxnSp>
      <p:cxnSp>
        <p:nvCxnSpPr>
          <p:cNvPr id="73" name="Прямая соединительная линия 72"/>
          <p:cNvCxnSpPr/>
          <p:nvPr/>
        </p:nvCxnSpPr>
        <p:spPr>
          <a:xfrm>
            <a:off x="3266887" y="5469455"/>
            <a:ext cx="960826" cy="0"/>
          </a:xfrm>
          <a:prstGeom prst="line">
            <a:avLst/>
          </a:prstGeom>
          <a:noFill/>
          <a:ln w="6350" cap="flat" cmpd="sng" algn="ctr">
            <a:solidFill>
              <a:srgbClr val="ED1B34"/>
            </a:solidFill>
            <a:prstDash val="solid"/>
            <a:miter lim="800000"/>
          </a:ln>
          <a:effectLst/>
        </p:spPr>
      </p:cxnSp>
      <p:cxnSp>
        <p:nvCxnSpPr>
          <p:cNvPr id="74" name="Прямая соединительная линия 73"/>
          <p:cNvCxnSpPr/>
          <p:nvPr/>
        </p:nvCxnSpPr>
        <p:spPr>
          <a:xfrm>
            <a:off x="4795061" y="5469454"/>
            <a:ext cx="960826" cy="0"/>
          </a:xfrm>
          <a:prstGeom prst="line">
            <a:avLst/>
          </a:prstGeom>
          <a:noFill/>
          <a:ln w="6350" cap="flat" cmpd="sng" algn="ctr">
            <a:solidFill>
              <a:srgbClr val="ED1B34"/>
            </a:solidFill>
            <a:prstDash val="solid"/>
            <a:miter lim="800000"/>
          </a:ln>
          <a:effectLst/>
        </p:spPr>
      </p:cxnSp>
      <p:cxnSp>
        <p:nvCxnSpPr>
          <p:cNvPr id="75" name="Прямая соединительная линия 74"/>
          <p:cNvCxnSpPr/>
          <p:nvPr/>
        </p:nvCxnSpPr>
        <p:spPr>
          <a:xfrm>
            <a:off x="6155244" y="5469455"/>
            <a:ext cx="960826" cy="0"/>
          </a:xfrm>
          <a:prstGeom prst="line">
            <a:avLst/>
          </a:prstGeom>
          <a:noFill/>
          <a:ln w="6350" cap="flat" cmpd="sng" algn="ctr">
            <a:solidFill>
              <a:srgbClr val="ED1B34"/>
            </a:solidFill>
            <a:prstDash val="solid"/>
            <a:miter lim="800000"/>
          </a:ln>
          <a:effectLst/>
        </p:spPr>
      </p:cxnSp>
      <p:cxnSp>
        <p:nvCxnSpPr>
          <p:cNvPr id="76" name="Прямая соединительная линия 75"/>
          <p:cNvCxnSpPr/>
          <p:nvPr/>
        </p:nvCxnSpPr>
        <p:spPr>
          <a:xfrm>
            <a:off x="7683418" y="5469454"/>
            <a:ext cx="960826" cy="0"/>
          </a:xfrm>
          <a:prstGeom prst="line">
            <a:avLst/>
          </a:prstGeom>
          <a:noFill/>
          <a:ln w="6350" cap="flat" cmpd="sng" algn="ctr">
            <a:solidFill>
              <a:srgbClr val="ED1B34"/>
            </a:solidFill>
            <a:prstDash val="solid"/>
            <a:miter lim="800000"/>
          </a:ln>
          <a:effectLst/>
        </p:spPr>
      </p:cxnSp>
      <p:cxnSp>
        <p:nvCxnSpPr>
          <p:cNvPr id="77" name="Прямая соединительная линия 76"/>
          <p:cNvCxnSpPr/>
          <p:nvPr/>
        </p:nvCxnSpPr>
        <p:spPr>
          <a:xfrm>
            <a:off x="394442" y="5469456"/>
            <a:ext cx="960826" cy="0"/>
          </a:xfrm>
          <a:prstGeom prst="line">
            <a:avLst/>
          </a:prstGeom>
          <a:noFill/>
          <a:ln w="6350" cap="flat" cmpd="sng" algn="ctr">
            <a:solidFill>
              <a:srgbClr val="ED1B34"/>
            </a:solidFill>
            <a:prstDash val="solid"/>
            <a:miter lim="800000"/>
          </a:ln>
          <a:effectLst/>
        </p:spPr>
      </p:cxnSp>
      <p:cxnSp>
        <p:nvCxnSpPr>
          <p:cNvPr id="78" name="Прямая соединительная линия 77"/>
          <p:cNvCxnSpPr/>
          <p:nvPr/>
        </p:nvCxnSpPr>
        <p:spPr>
          <a:xfrm>
            <a:off x="1922616" y="5469455"/>
            <a:ext cx="960826" cy="0"/>
          </a:xfrm>
          <a:prstGeom prst="line">
            <a:avLst/>
          </a:prstGeom>
          <a:noFill/>
          <a:ln w="6350" cap="flat" cmpd="sng" algn="ctr">
            <a:solidFill>
              <a:srgbClr val="ED1B34"/>
            </a:solidFill>
            <a:prstDash val="solid"/>
            <a:miter lim="800000"/>
          </a:ln>
          <a:effectLst/>
        </p:spPr>
      </p:cxnSp>
      <p:sp>
        <p:nvSpPr>
          <p:cNvPr id="79" name="TextBox 78"/>
          <p:cNvSpPr txBox="1"/>
          <p:nvPr/>
        </p:nvSpPr>
        <p:spPr>
          <a:xfrm>
            <a:off x="3264148" y="4405048"/>
            <a:ext cx="2489000" cy="646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Автоматизированная система </a:t>
            </a:r>
          </a:p>
          <a:p>
            <a:pPr algn="ctr"/>
            <a:r>
              <a:rPr lang="ru-RU" sz="120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выдачи электронных </a:t>
            </a:r>
          </a:p>
          <a:p>
            <a:pPr algn="ctr"/>
            <a:r>
              <a:rPr lang="ru-RU" sz="120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банковских гарантий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6175009" y="4405048"/>
            <a:ext cx="2489000" cy="277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Оформление через интернет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427168" y="4374644"/>
            <a:ext cx="2489000" cy="461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Сокращенные сроки </a:t>
            </a:r>
          </a:p>
          <a:p>
            <a:pPr algn="ctr"/>
            <a:r>
              <a:rPr lang="ru-RU" sz="120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рассмотрения заявок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3238065" y="5764929"/>
            <a:ext cx="2489000" cy="461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Открытие расчетного </a:t>
            </a:r>
          </a:p>
          <a:p>
            <a:pPr algn="ctr"/>
            <a:r>
              <a:rPr lang="ru-RU" sz="120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счета не требуется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6148926" y="5764929"/>
            <a:ext cx="2489000" cy="461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Предварительное решение </a:t>
            </a:r>
          </a:p>
          <a:p>
            <a:pPr algn="ctr"/>
            <a:r>
              <a:rPr lang="ru-RU" sz="120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2 документам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414323" y="5731272"/>
            <a:ext cx="2489000" cy="461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10 млн рублей – </a:t>
            </a:r>
            <a:r>
              <a:rPr lang="en-US" sz="120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обеспечения</a:t>
            </a: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716" y="1509206"/>
            <a:ext cx="319932" cy="312577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2208" y="1484475"/>
            <a:ext cx="313200" cy="305561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9598" y="1459083"/>
            <a:ext cx="313200" cy="298633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5439"/>
            <a:ext cx="1440160" cy="307785"/>
          </a:xfrm>
          <a:prstGeom prst="rect">
            <a:avLst/>
          </a:prstGeom>
        </p:spPr>
      </p:pic>
      <p:cxnSp>
        <p:nvCxnSpPr>
          <p:cNvPr id="43" name="Прямая соединительная линия 42"/>
          <p:cNvCxnSpPr/>
          <p:nvPr/>
        </p:nvCxnSpPr>
        <p:spPr>
          <a:xfrm>
            <a:off x="251520" y="477466"/>
            <a:ext cx="8496944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330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5"/>
          <p:cNvSpPr txBox="1">
            <a:spLocks/>
          </p:cNvSpPr>
          <p:nvPr/>
        </p:nvSpPr>
        <p:spPr>
          <a:xfrm>
            <a:off x="323528" y="764891"/>
            <a:ext cx="3703091" cy="432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0" tIns="45705" rIns="91410" bIns="45705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r" defTabSz="914400" rtl="0" eaLnBrk="1" latinLnBrk="0" hangingPunct="1">
              <a:lnSpc>
                <a:spcPts val="3000"/>
              </a:lnSpc>
              <a:spcBef>
                <a:spcPct val="0"/>
              </a:spcBef>
              <a:buClrTx/>
              <a:buSzPct val="80000"/>
              <a:buFont typeface="Arial" pitchFamily="34" charset="0"/>
              <a:buNone/>
              <a:defRPr sz="2800" kern="120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marL="742698" indent="-285654" algn="l" defTabSz="914091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Char char="►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2613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―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599657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&gt;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6704" indent="-228522" algn="l" defTabSz="914091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3748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795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839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886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Как подать заявку</a:t>
            </a:r>
            <a:endParaRPr lang="ru-RU" sz="2400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8067" y="3681631"/>
            <a:ext cx="1975090" cy="1139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 b="1" kern="0" dirty="0" smtClean="0">
                <a:solidFill>
                  <a:srgbClr val="0476BF"/>
                </a:solidFill>
                <a:latin typeface="Arial"/>
              </a:rPr>
              <a:t>Заявка</a:t>
            </a:r>
            <a:endParaRPr lang="en-US" sz="1400" b="1" kern="0" dirty="0" smtClean="0">
              <a:solidFill>
                <a:srgbClr val="0476BF"/>
              </a:solidFill>
              <a:latin typeface="Arial"/>
            </a:endParaRPr>
          </a:p>
          <a:p>
            <a:pPr algn="ctr">
              <a:spcBef>
                <a:spcPct val="20000"/>
              </a:spcBef>
              <a:defRPr/>
            </a:pPr>
            <a:r>
              <a:rPr lang="ru-RU" sz="1000" kern="0" dirty="0" smtClean="0">
                <a:solidFill>
                  <a:srgbClr val="4D4D4D"/>
                </a:solidFill>
              </a:rPr>
              <a:t>Заполнение полей с параметрами кредита (цель, сумма, срок, продукт, источник погашения, валюта)</a:t>
            </a:r>
          </a:p>
          <a:p>
            <a:pPr algn="ctr">
              <a:spcBef>
                <a:spcPct val="20000"/>
              </a:spcBef>
              <a:defRPr/>
            </a:pPr>
            <a:r>
              <a:rPr lang="ru-RU" sz="1000" kern="0" dirty="0" smtClean="0">
                <a:solidFill>
                  <a:srgbClr val="1F497D">
                    <a:lumMod val="60000"/>
                    <a:lumOff val="40000"/>
                  </a:srgbClr>
                </a:solidFill>
              </a:rPr>
              <a:t>10-15 минут</a:t>
            </a:r>
            <a:endParaRPr lang="en-US" sz="1000" kern="0" dirty="0" smtClean="0">
              <a:solidFill>
                <a:srgbClr val="1F497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Sev01"/>
          <p:cNvSpPr/>
          <p:nvPr/>
        </p:nvSpPr>
        <p:spPr>
          <a:xfrm>
            <a:off x="750741" y="2383318"/>
            <a:ext cx="1209747" cy="1210027"/>
          </a:xfrm>
          <a:prstGeom prst="ellipse">
            <a:avLst/>
          </a:prstGeom>
          <a:solidFill>
            <a:srgbClr val="0476BF"/>
          </a:solidFill>
          <a:ln w="25400" cap="flat" cmpd="sng" algn="ctr">
            <a:solidFill>
              <a:sysClr val="window" lastClr="FFFFFF">
                <a:lumMod val="9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4000" kern="0" dirty="0">
              <a:solidFill>
                <a:srgbClr val="0476BF">
                  <a:lumMod val="50000"/>
                </a:srgbClr>
              </a:solidFill>
              <a:latin typeface="FontAwesome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71844" y="3681631"/>
            <a:ext cx="2016246" cy="1139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 b="1" kern="0" dirty="0" smtClean="0">
                <a:solidFill>
                  <a:srgbClr val="0E5A8B"/>
                </a:solidFill>
              </a:rPr>
              <a:t>Анкета</a:t>
            </a:r>
            <a:endParaRPr lang="en-US" sz="1400" b="1" kern="0" dirty="0" smtClean="0">
              <a:solidFill>
                <a:srgbClr val="0E5A8B"/>
              </a:solidFill>
            </a:endParaRPr>
          </a:p>
          <a:p>
            <a:pPr algn="ctr">
              <a:spcBef>
                <a:spcPct val="20000"/>
              </a:spcBef>
              <a:defRPr/>
            </a:pPr>
            <a:r>
              <a:rPr lang="ru-RU" sz="1000" kern="0" dirty="0" smtClean="0">
                <a:solidFill>
                  <a:srgbClr val="4D4D4D"/>
                </a:solidFill>
              </a:rPr>
              <a:t>Заполнение карточки, часть информации заполнена автоматически из внешних источников </a:t>
            </a:r>
          </a:p>
          <a:p>
            <a:pPr algn="ctr">
              <a:spcBef>
                <a:spcPct val="20000"/>
              </a:spcBef>
              <a:defRPr/>
            </a:pPr>
            <a:r>
              <a:rPr lang="ru-RU" sz="1000" kern="0" dirty="0" smtClean="0">
                <a:solidFill>
                  <a:srgbClr val="1F497D">
                    <a:lumMod val="60000"/>
                    <a:lumOff val="40000"/>
                  </a:srgbClr>
                </a:solidFill>
              </a:rPr>
              <a:t>30-45 минут</a:t>
            </a:r>
            <a:endParaRPr lang="en-US" sz="1000" kern="0" dirty="0" smtClean="0">
              <a:solidFill>
                <a:srgbClr val="1F497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0" name="Sev02"/>
          <p:cNvSpPr/>
          <p:nvPr/>
        </p:nvSpPr>
        <p:spPr>
          <a:xfrm>
            <a:off x="2775096" y="2383318"/>
            <a:ext cx="1209747" cy="1210027"/>
          </a:xfrm>
          <a:prstGeom prst="ellipse">
            <a:avLst/>
          </a:prstGeom>
          <a:solidFill>
            <a:srgbClr val="0E5A8B"/>
          </a:solidFill>
          <a:ln w="25400" cap="flat" cmpd="sng" algn="ctr">
            <a:solidFill>
              <a:sysClr val="window" lastClr="FFFFFF">
                <a:lumMod val="9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6000" kern="0" dirty="0">
              <a:solidFill>
                <a:srgbClr val="0E5A8B">
                  <a:lumMod val="50000"/>
                </a:srgbClr>
              </a:solidFill>
              <a:latin typeface="FontAwesome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16777" y="3681631"/>
            <a:ext cx="1999792" cy="1693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 b="1" kern="0" dirty="0" smtClean="0">
                <a:solidFill>
                  <a:srgbClr val="32ACFA"/>
                </a:solidFill>
              </a:rPr>
              <a:t>Документы</a:t>
            </a:r>
            <a:endParaRPr lang="en-US" sz="1400" b="1" kern="0" dirty="0" smtClean="0">
              <a:solidFill>
                <a:srgbClr val="32ACFA"/>
              </a:solidFill>
            </a:endParaRPr>
          </a:p>
          <a:p>
            <a:pPr algn="ctr">
              <a:spcBef>
                <a:spcPct val="20000"/>
              </a:spcBef>
              <a:defRPr/>
            </a:pPr>
            <a:r>
              <a:rPr lang="ru-RU" sz="1000" kern="0" dirty="0" smtClean="0">
                <a:solidFill>
                  <a:srgbClr val="4D4D4D"/>
                </a:solidFill>
              </a:rPr>
              <a:t>Добавление документов к заявке, система автоматически формирует пакет документов, которые необходимо приложить</a:t>
            </a:r>
          </a:p>
          <a:p>
            <a:pPr algn="ctr">
              <a:spcBef>
                <a:spcPct val="20000"/>
              </a:spcBef>
              <a:defRPr/>
            </a:pPr>
            <a:r>
              <a:rPr lang="ru-RU" sz="1000" kern="0" dirty="0" smtClean="0">
                <a:solidFill>
                  <a:srgbClr val="1F497D">
                    <a:lumMod val="60000"/>
                    <a:lumOff val="40000"/>
                  </a:srgbClr>
                </a:solidFill>
              </a:rPr>
              <a:t>30 минут </a:t>
            </a:r>
          </a:p>
          <a:p>
            <a:pPr algn="ctr">
              <a:spcBef>
                <a:spcPct val="20000"/>
              </a:spcBef>
              <a:defRPr/>
            </a:pPr>
            <a:endParaRPr lang="ru-RU" sz="1000" kern="0" dirty="0" smtClean="0">
              <a:solidFill>
                <a:sysClr val="window" lastClr="FFFFFF">
                  <a:lumMod val="50000"/>
                </a:sysClr>
              </a:solidFill>
            </a:endParaRPr>
          </a:p>
          <a:p>
            <a:pPr algn="ctr">
              <a:spcBef>
                <a:spcPct val="20000"/>
              </a:spcBef>
              <a:defRPr/>
            </a:pPr>
            <a:endParaRPr lang="ru-RU" sz="1000" kern="0" dirty="0" smtClean="0">
              <a:solidFill>
                <a:sysClr val="window" lastClr="FFFFFF">
                  <a:lumMod val="50000"/>
                </a:sysClr>
              </a:solidFill>
            </a:endParaRPr>
          </a:p>
          <a:p>
            <a:pPr algn="ctr">
              <a:spcBef>
                <a:spcPct val="20000"/>
              </a:spcBef>
              <a:defRPr/>
            </a:pPr>
            <a:endParaRPr lang="en-US" sz="1000" kern="0" dirty="0" smtClean="0">
              <a:solidFill>
                <a:sysClr val="window" lastClr="FFFFFF">
                  <a:lumMod val="50000"/>
                </a:sysClr>
              </a:solidFill>
            </a:endParaRPr>
          </a:p>
        </p:txBody>
      </p:sp>
      <p:sp>
        <p:nvSpPr>
          <p:cNvPr id="12" name="Sev03"/>
          <p:cNvSpPr/>
          <p:nvPr/>
        </p:nvSpPr>
        <p:spPr>
          <a:xfrm>
            <a:off x="4811814" y="2383318"/>
            <a:ext cx="1209747" cy="1210027"/>
          </a:xfrm>
          <a:prstGeom prst="ellipse">
            <a:avLst/>
          </a:prstGeom>
          <a:solidFill>
            <a:srgbClr val="32ACFA"/>
          </a:solidFill>
          <a:ln w="25400" cap="flat" cmpd="sng" algn="ctr">
            <a:solidFill>
              <a:sysClr val="window" lastClr="FFFFFF">
                <a:lumMod val="9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4000" kern="0" dirty="0">
              <a:solidFill>
                <a:srgbClr val="32ACFA">
                  <a:lumMod val="50000"/>
                </a:srgbClr>
              </a:solidFill>
              <a:latin typeface="FontAwesome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45267" y="3681621"/>
            <a:ext cx="1917483" cy="523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 b="1" kern="0" dirty="0" smtClean="0">
                <a:solidFill>
                  <a:srgbClr val="4D4D4D"/>
                </a:solidFill>
              </a:rPr>
              <a:t>Отправка на рассмотрение</a:t>
            </a:r>
            <a:endParaRPr lang="en-US" sz="1000" kern="0" dirty="0" smtClean="0">
              <a:solidFill>
                <a:srgbClr val="4D4D4D"/>
              </a:solidFill>
            </a:endParaRPr>
          </a:p>
        </p:txBody>
      </p:sp>
      <p:sp>
        <p:nvSpPr>
          <p:cNvPr id="14" name="Freeform 52"/>
          <p:cNvSpPr>
            <a:spLocks noEditPoints="1"/>
          </p:cNvSpPr>
          <p:nvPr/>
        </p:nvSpPr>
        <p:spPr bwMode="auto">
          <a:xfrm>
            <a:off x="7172412" y="2116903"/>
            <a:ext cx="463193" cy="498446"/>
          </a:xfrm>
          <a:custGeom>
            <a:avLst/>
            <a:gdLst/>
            <a:ahLst/>
            <a:cxnLst>
              <a:cxn ang="0">
                <a:pos x="67" y="67"/>
              </a:cxn>
              <a:cxn ang="0">
                <a:pos x="61" y="72"/>
              </a:cxn>
              <a:cxn ang="0">
                <a:pos x="5" y="72"/>
              </a:cxn>
              <a:cxn ang="0">
                <a:pos x="0" y="67"/>
              </a:cxn>
              <a:cxn ang="0">
                <a:pos x="0" y="16"/>
              </a:cxn>
              <a:cxn ang="0">
                <a:pos x="5" y="11"/>
              </a:cxn>
              <a:cxn ang="0">
                <a:pos x="10" y="11"/>
              </a:cxn>
              <a:cxn ang="0">
                <a:pos x="10" y="7"/>
              </a:cxn>
              <a:cxn ang="0">
                <a:pos x="16" y="0"/>
              </a:cxn>
              <a:cxn ang="0">
                <a:pos x="19" y="0"/>
              </a:cxn>
              <a:cxn ang="0">
                <a:pos x="25" y="7"/>
              </a:cxn>
              <a:cxn ang="0">
                <a:pos x="25" y="11"/>
              </a:cxn>
              <a:cxn ang="0">
                <a:pos x="41" y="11"/>
              </a:cxn>
              <a:cxn ang="0">
                <a:pos x="41" y="7"/>
              </a:cxn>
              <a:cxn ang="0">
                <a:pos x="47" y="0"/>
              </a:cxn>
              <a:cxn ang="0">
                <a:pos x="50" y="0"/>
              </a:cxn>
              <a:cxn ang="0">
                <a:pos x="56" y="7"/>
              </a:cxn>
              <a:cxn ang="0">
                <a:pos x="56" y="11"/>
              </a:cxn>
              <a:cxn ang="0">
                <a:pos x="61" y="11"/>
              </a:cxn>
              <a:cxn ang="0">
                <a:pos x="67" y="16"/>
              </a:cxn>
              <a:cxn ang="0">
                <a:pos x="67" y="67"/>
              </a:cxn>
              <a:cxn ang="0">
                <a:pos x="61" y="67"/>
              </a:cxn>
              <a:cxn ang="0">
                <a:pos x="61" y="26"/>
              </a:cxn>
              <a:cxn ang="0">
                <a:pos x="5" y="26"/>
              </a:cxn>
              <a:cxn ang="0">
                <a:pos x="5" y="67"/>
              </a:cxn>
              <a:cxn ang="0">
                <a:pos x="61" y="67"/>
              </a:cxn>
              <a:cxn ang="0">
                <a:pos x="20" y="7"/>
              </a:cxn>
              <a:cxn ang="0">
                <a:pos x="19" y="5"/>
              </a:cxn>
              <a:cxn ang="0">
                <a:pos x="16" y="5"/>
              </a:cxn>
              <a:cxn ang="0">
                <a:pos x="15" y="7"/>
              </a:cxn>
              <a:cxn ang="0">
                <a:pos x="15" y="18"/>
              </a:cxn>
              <a:cxn ang="0">
                <a:pos x="16" y="20"/>
              </a:cxn>
              <a:cxn ang="0">
                <a:pos x="19" y="20"/>
              </a:cxn>
              <a:cxn ang="0">
                <a:pos x="20" y="18"/>
              </a:cxn>
              <a:cxn ang="0">
                <a:pos x="20" y="7"/>
              </a:cxn>
              <a:cxn ang="0">
                <a:pos x="51" y="7"/>
              </a:cxn>
              <a:cxn ang="0">
                <a:pos x="50" y="5"/>
              </a:cxn>
              <a:cxn ang="0">
                <a:pos x="47" y="5"/>
              </a:cxn>
              <a:cxn ang="0">
                <a:pos x="46" y="7"/>
              </a:cxn>
              <a:cxn ang="0">
                <a:pos x="46" y="18"/>
              </a:cxn>
              <a:cxn ang="0">
                <a:pos x="47" y="20"/>
              </a:cxn>
              <a:cxn ang="0">
                <a:pos x="50" y="20"/>
              </a:cxn>
              <a:cxn ang="0">
                <a:pos x="51" y="18"/>
              </a:cxn>
              <a:cxn ang="0">
                <a:pos x="51" y="7"/>
              </a:cxn>
            </a:cxnLst>
            <a:rect l="0" t="0" r="r" b="b"/>
            <a:pathLst>
              <a:path w="67" h="72">
                <a:moveTo>
                  <a:pt x="67" y="67"/>
                </a:moveTo>
                <a:cubicBezTo>
                  <a:pt x="67" y="70"/>
                  <a:pt x="64" y="72"/>
                  <a:pt x="61" y="72"/>
                </a:cubicBezTo>
                <a:cubicBezTo>
                  <a:pt x="5" y="72"/>
                  <a:pt x="5" y="72"/>
                  <a:pt x="5" y="72"/>
                </a:cubicBezTo>
                <a:cubicBezTo>
                  <a:pt x="2" y="72"/>
                  <a:pt x="0" y="70"/>
                  <a:pt x="0" y="67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3"/>
                  <a:pt x="2" y="11"/>
                  <a:pt x="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3"/>
                  <a:pt x="13" y="0"/>
                  <a:pt x="16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23" y="0"/>
                  <a:pt x="25" y="3"/>
                  <a:pt x="25" y="7"/>
                </a:cubicBezTo>
                <a:cubicBezTo>
                  <a:pt x="25" y="11"/>
                  <a:pt x="25" y="11"/>
                  <a:pt x="25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7"/>
                  <a:pt x="41" y="7"/>
                  <a:pt x="41" y="7"/>
                </a:cubicBezTo>
                <a:cubicBezTo>
                  <a:pt x="41" y="3"/>
                  <a:pt x="44" y="0"/>
                  <a:pt x="47" y="0"/>
                </a:cubicBezTo>
                <a:cubicBezTo>
                  <a:pt x="50" y="0"/>
                  <a:pt x="50" y="0"/>
                  <a:pt x="50" y="0"/>
                </a:cubicBezTo>
                <a:cubicBezTo>
                  <a:pt x="53" y="0"/>
                  <a:pt x="56" y="3"/>
                  <a:pt x="56" y="7"/>
                </a:cubicBezTo>
                <a:cubicBezTo>
                  <a:pt x="56" y="11"/>
                  <a:pt x="56" y="11"/>
                  <a:pt x="56" y="11"/>
                </a:cubicBezTo>
                <a:cubicBezTo>
                  <a:pt x="61" y="11"/>
                  <a:pt x="61" y="11"/>
                  <a:pt x="61" y="11"/>
                </a:cubicBezTo>
                <a:cubicBezTo>
                  <a:pt x="64" y="11"/>
                  <a:pt x="67" y="13"/>
                  <a:pt x="67" y="16"/>
                </a:cubicBezTo>
                <a:lnTo>
                  <a:pt x="67" y="67"/>
                </a:lnTo>
                <a:close/>
                <a:moveTo>
                  <a:pt x="61" y="67"/>
                </a:moveTo>
                <a:cubicBezTo>
                  <a:pt x="61" y="26"/>
                  <a:pt x="61" y="26"/>
                  <a:pt x="61" y="26"/>
                </a:cubicBezTo>
                <a:cubicBezTo>
                  <a:pt x="5" y="26"/>
                  <a:pt x="5" y="26"/>
                  <a:pt x="5" y="26"/>
                </a:cubicBezTo>
                <a:cubicBezTo>
                  <a:pt x="5" y="67"/>
                  <a:pt x="5" y="67"/>
                  <a:pt x="5" y="67"/>
                </a:cubicBezTo>
                <a:lnTo>
                  <a:pt x="61" y="67"/>
                </a:lnTo>
                <a:close/>
                <a:moveTo>
                  <a:pt x="20" y="7"/>
                </a:moveTo>
                <a:cubicBezTo>
                  <a:pt x="20" y="6"/>
                  <a:pt x="20" y="5"/>
                  <a:pt x="19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5" y="6"/>
                  <a:pt x="15" y="7"/>
                </a:cubicBezTo>
                <a:cubicBezTo>
                  <a:pt x="15" y="18"/>
                  <a:pt x="15" y="18"/>
                  <a:pt x="15" y="18"/>
                </a:cubicBezTo>
                <a:cubicBezTo>
                  <a:pt x="15" y="19"/>
                  <a:pt x="16" y="20"/>
                  <a:pt x="16" y="20"/>
                </a:cubicBezTo>
                <a:cubicBezTo>
                  <a:pt x="19" y="20"/>
                  <a:pt x="19" y="20"/>
                  <a:pt x="19" y="20"/>
                </a:cubicBezTo>
                <a:cubicBezTo>
                  <a:pt x="20" y="20"/>
                  <a:pt x="20" y="19"/>
                  <a:pt x="20" y="18"/>
                </a:cubicBezTo>
                <a:lnTo>
                  <a:pt x="20" y="7"/>
                </a:lnTo>
                <a:close/>
                <a:moveTo>
                  <a:pt x="51" y="7"/>
                </a:moveTo>
                <a:cubicBezTo>
                  <a:pt x="51" y="6"/>
                  <a:pt x="51" y="5"/>
                  <a:pt x="50" y="5"/>
                </a:cubicBezTo>
                <a:cubicBezTo>
                  <a:pt x="47" y="5"/>
                  <a:pt x="47" y="5"/>
                  <a:pt x="47" y="5"/>
                </a:cubicBezTo>
                <a:cubicBezTo>
                  <a:pt x="47" y="5"/>
                  <a:pt x="46" y="6"/>
                  <a:pt x="46" y="7"/>
                </a:cubicBezTo>
                <a:cubicBezTo>
                  <a:pt x="46" y="18"/>
                  <a:pt x="46" y="18"/>
                  <a:pt x="46" y="18"/>
                </a:cubicBezTo>
                <a:cubicBezTo>
                  <a:pt x="46" y="19"/>
                  <a:pt x="47" y="20"/>
                  <a:pt x="47" y="20"/>
                </a:cubicBezTo>
                <a:cubicBezTo>
                  <a:pt x="50" y="20"/>
                  <a:pt x="50" y="20"/>
                  <a:pt x="50" y="20"/>
                </a:cubicBezTo>
                <a:cubicBezTo>
                  <a:pt x="51" y="20"/>
                  <a:pt x="51" y="19"/>
                  <a:pt x="51" y="18"/>
                </a:cubicBezTo>
                <a:lnTo>
                  <a:pt x="51" y="7"/>
                </a:lnTo>
                <a:close/>
              </a:path>
            </a:pathLst>
          </a:custGeom>
          <a:solidFill>
            <a:sysClr val="window" lastClr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kern="0" dirty="0">
              <a:solidFill>
                <a:sysClr val="windowText" lastClr="0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4176" y="4851699"/>
            <a:ext cx="7845860" cy="73883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400">
                <a:solidFill>
                  <a:srgbClr val="4D4D4D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/>
            <a:r>
              <a:rPr lang="en-US" dirty="0"/>
              <a:t> </a:t>
            </a:r>
            <a:r>
              <a:rPr lang="ru-RU" dirty="0"/>
              <a:t>УКЭП  клиента на этапе заведения заявки не потребуется, при регистрации в системе необходимо выбрать систему налогообложения НПД</a:t>
            </a:r>
          </a:p>
          <a:p>
            <a:pPr algn="ctr"/>
            <a:r>
              <a:rPr lang="ru-RU" dirty="0"/>
              <a:t> (УКЭП будет необходим на этапе заключения кредитного договора)</a:t>
            </a:r>
            <a:endParaRPr lang="en-US" dirty="0"/>
          </a:p>
        </p:txBody>
      </p:sp>
      <p:sp>
        <p:nvSpPr>
          <p:cNvPr id="16" name="Sev04"/>
          <p:cNvSpPr/>
          <p:nvPr/>
        </p:nvSpPr>
        <p:spPr>
          <a:xfrm>
            <a:off x="6804258" y="2337810"/>
            <a:ext cx="1209747" cy="1210027"/>
          </a:xfrm>
          <a:prstGeom prst="ellipse">
            <a:avLst/>
          </a:prstGeom>
          <a:solidFill>
            <a:srgbClr val="A1A1A1"/>
          </a:solidFill>
          <a:ln w="25400" cap="flat" cmpd="sng" algn="ctr">
            <a:solidFill>
              <a:sysClr val="window" lastClr="FFFFFF">
                <a:lumMod val="9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4000" kern="0" dirty="0">
              <a:solidFill>
                <a:srgbClr val="A1A1A1">
                  <a:lumMod val="50000"/>
                </a:srgbClr>
              </a:solidFill>
              <a:latin typeface="FontAwesome" pitchFamily="2" charset="0"/>
            </a:endParaRPr>
          </a:p>
        </p:txBody>
      </p:sp>
      <p:sp>
        <p:nvSpPr>
          <p:cNvPr id="17" name="Freeform 52"/>
          <p:cNvSpPr>
            <a:spLocks noEditPoints="1"/>
          </p:cNvSpPr>
          <p:nvPr/>
        </p:nvSpPr>
        <p:spPr bwMode="auto">
          <a:xfrm>
            <a:off x="7177535" y="2693591"/>
            <a:ext cx="463193" cy="498446"/>
          </a:xfrm>
          <a:custGeom>
            <a:avLst/>
            <a:gdLst/>
            <a:ahLst/>
            <a:cxnLst>
              <a:cxn ang="0">
                <a:pos x="67" y="67"/>
              </a:cxn>
              <a:cxn ang="0">
                <a:pos x="61" y="72"/>
              </a:cxn>
              <a:cxn ang="0">
                <a:pos x="5" y="72"/>
              </a:cxn>
              <a:cxn ang="0">
                <a:pos x="0" y="67"/>
              </a:cxn>
              <a:cxn ang="0">
                <a:pos x="0" y="16"/>
              </a:cxn>
              <a:cxn ang="0">
                <a:pos x="5" y="11"/>
              </a:cxn>
              <a:cxn ang="0">
                <a:pos x="10" y="11"/>
              </a:cxn>
              <a:cxn ang="0">
                <a:pos x="10" y="7"/>
              </a:cxn>
              <a:cxn ang="0">
                <a:pos x="16" y="0"/>
              </a:cxn>
              <a:cxn ang="0">
                <a:pos x="19" y="0"/>
              </a:cxn>
              <a:cxn ang="0">
                <a:pos x="25" y="7"/>
              </a:cxn>
              <a:cxn ang="0">
                <a:pos x="25" y="11"/>
              </a:cxn>
              <a:cxn ang="0">
                <a:pos x="41" y="11"/>
              </a:cxn>
              <a:cxn ang="0">
                <a:pos x="41" y="7"/>
              </a:cxn>
              <a:cxn ang="0">
                <a:pos x="47" y="0"/>
              </a:cxn>
              <a:cxn ang="0">
                <a:pos x="50" y="0"/>
              </a:cxn>
              <a:cxn ang="0">
                <a:pos x="56" y="7"/>
              </a:cxn>
              <a:cxn ang="0">
                <a:pos x="56" y="11"/>
              </a:cxn>
              <a:cxn ang="0">
                <a:pos x="61" y="11"/>
              </a:cxn>
              <a:cxn ang="0">
                <a:pos x="67" y="16"/>
              </a:cxn>
              <a:cxn ang="0">
                <a:pos x="67" y="67"/>
              </a:cxn>
              <a:cxn ang="0">
                <a:pos x="61" y="67"/>
              </a:cxn>
              <a:cxn ang="0">
                <a:pos x="61" y="26"/>
              </a:cxn>
              <a:cxn ang="0">
                <a:pos x="5" y="26"/>
              </a:cxn>
              <a:cxn ang="0">
                <a:pos x="5" y="67"/>
              </a:cxn>
              <a:cxn ang="0">
                <a:pos x="61" y="67"/>
              </a:cxn>
              <a:cxn ang="0">
                <a:pos x="20" y="7"/>
              </a:cxn>
              <a:cxn ang="0">
                <a:pos x="19" y="5"/>
              </a:cxn>
              <a:cxn ang="0">
                <a:pos x="16" y="5"/>
              </a:cxn>
              <a:cxn ang="0">
                <a:pos x="15" y="7"/>
              </a:cxn>
              <a:cxn ang="0">
                <a:pos x="15" y="18"/>
              </a:cxn>
              <a:cxn ang="0">
                <a:pos x="16" y="20"/>
              </a:cxn>
              <a:cxn ang="0">
                <a:pos x="19" y="20"/>
              </a:cxn>
              <a:cxn ang="0">
                <a:pos x="20" y="18"/>
              </a:cxn>
              <a:cxn ang="0">
                <a:pos x="20" y="7"/>
              </a:cxn>
              <a:cxn ang="0">
                <a:pos x="51" y="7"/>
              </a:cxn>
              <a:cxn ang="0">
                <a:pos x="50" y="5"/>
              </a:cxn>
              <a:cxn ang="0">
                <a:pos x="47" y="5"/>
              </a:cxn>
              <a:cxn ang="0">
                <a:pos x="46" y="7"/>
              </a:cxn>
              <a:cxn ang="0">
                <a:pos x="46" y="18"/>
              </a:cxn>
              <a:cxn ang="0">
                <a:pos x="47" y="20"/>
              </a:cxn>
              <a:cxn ang="0">
                <a:pos x="50" y="20"/>
              </a:cxn>
              <a:cxn ang="0">
                <a:pos x="51" y="18"/>
              </a:cxn>
              <a:cxn ang="0">
                <a:pos x="51" y="7"/>
              </a:cxn>
            </a:cxnLst>
            <a:rect l="0" t="0" r="r" b="b"/>
            <a:pathLst>
              <a:path w="67" h="72">
                <a:moveTo>
                  <a:pt x="67" y="67"/>
                </a:moveTo>
                <a:cubicBezTo>
                  <a:pt x="67" y="70"/>
                  <a:pt x="64" y="72"/>
                  <a:pt x="61" y="72"/>
                </a:cubicBezTo>
                <a:cubicBezTo>
                  <a:pt x="5" y="72"/>
                  <a:pt x="5" y="72"/>
                  <a:pt x="5" y="72"/>
                </a:cubicBezTo>
                <a:cubicBezTo>
                  <a:pt x="2" y="72"/>
                  <a:pt x="0" y="70"/>
                  <a:pt x="0" y="67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3"/>
                  <a:pt x="2" y="11"/>
                  <a:pt x="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3"/>
                  <a:pt x="13" y="0"/>
                  <a:pt x="16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23" y="0"/>
                  <a:pt x="25" y="3"/>
                  <a:pt x="25" y="7"/>
                </a:cubicBezTo>
                <a:cubicBezTo>
                  <a:pt x="25" y="11"/>
                  <a:pt x="25" y="11"/>
                  <a:pt x="25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7"/>
                  <a:pt x="41" y="7"/>
                  <a:pt x="41" y="7"/>
                </a:cubicBezTo>
                <a:cubicBezTo>
                  <a:pt x="41" y="3"/>
                  <a:pt x="44" y="0"/>
                  <a:pt x="47" y="0"/>
                </a:cubicBezTo>
                <a:cubicBezTo>
                  <a:pt x="50" y="0"/>
                  <a:pt x="50" y="0"/>
                  <a:pt x="50" y="0"/>
                </a:cubicBezTo>
                <a:cubicBezTo>
                  <a:pt x="53" y="0"/>
                  <a:pt x="56" y="3"/>
                  <a:pt x="56" y="7"/>
                </a:cubicBezTo>
                <a:cubicBezTo>
                  <a:pt x="56" y="11"/>
                  <a:pt x="56" y="11"/>
                  <a:pt x="56" y="11"/>
                </a:cubicBezTo>
                <a:cubicBezTo>
                  <a:pt x="61" y="11"/>
                  <a:pt x="61" y="11"/>
                  <a:pt x="61" y="11"/>
                </a:cubicBezTo>
                <a:cubicBezTo>
                  <a:pt x="64" y="11"/>
                  <a:pt x="67" y="13"/>
                  <a:pt x="67" y="16"/>
                </a:cubicBezTo>
                <a:lnTo>
                  <a:pt x="67" y="67"/>
                </a:lnTo>
                <a:close/>
                <a:moveTo>
                  <a:pt x="61" y="67"/>
                </a:moveTo>
                <a:cubicBezTo>
                  <a:pt x="61" y="26"/>
                  <a:pt x="61" y="26"/>
                  <a:pt x="61" y="26"/>
                </a:cubicBezTo>
                <a:cubicBezTo>
                  <a:pt x="5" y="26"/>
                  <a:pt x="5" y="26"/>
                  <a:pt x="5" y="26"/>
                </a:cubicBezTo>
                <a:cubicBezTo>
                  <a:pt x="5" y="67"/>
                  <a:pt x="5" y="67"/>
                  <a:pt x="5" y="67"/>
                </a:cubicBezTo>
                <a:lnTo>
                  <a:pt x="61" y="67"/>
                </a:lnTo>
                <a:close/>
                <a:moveTo>
                  <a:pt x="20" y="7"/>
                </a:moveTo>
                <a:cubicBezTo>
                  <a:pt x="20" y="6"/>
                  <a:pt x="20" y="5"/>
                  <a:pt x="19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5" y="6"/>
                  <a:pt x="15" y="7"/>
                </a:cubicBezTo>
                <a:cubicBezTo>
                  <a:pt x="15" y="18"/>
                  <a:pt x="15" y="18"/>
                  <a:pt x="15" y="18"/>
                </a:cubicBezTo>
                <a:cubicBezTo>
                  <a:pt x="15" y="19"/>
                  <a:pt x="16" y="20"/>
                  <a:pt x="16" y="20"/>
                </a:cubicBezTo>
                <a:cubicBezTo>
                  <a:pt x="19" y="20"/>
                  <a:pt x="19" y="20"/>
                  <a:pt x="19" y="20"/>
                </a:cubicBezTo>
                <a:cubicBezTo>
                  <a:pt x="20" y="20"/>
                  <a:pt x="20" y="19"/>
                  <a:pt x="20" y="18"/>
                </a:cubicBezTo>
                <a:lnTo>
                  <a:pt x="20" y="7"/>
                </a:lnTo>
                <a:close/>
                <a:moveTo>
                  <a:pt x="51" y="7"/>
                </a:moveTo>
                <a:cubicBezTo>
                  <a:pt x="51" y="6"/>
                  <a:pt x="51" y="5"/>
                  <a:pt x="50" y="5"/>
                </a:cubicBezTo>
                <a:cubicBezTo>
                  <a:pt x="47" y="5"/>
                  <a:pt x="47" y="5"/>
                  <a:pt x="47" y="5"/>
                </a:cubicBezTo>
                <a:cubicBezTo>
                  <a:pt x="47" y="5"/>
                  <a:pt x="46" y="6"/>
                  <a:pt x="46" y="7"/>
                </a:cubicBezTo>
                <a:cubicBezTo>
                  <a:pt x="46" y="18"/>
                  <a:pt x="46" y="18"/>
                  <a:pt x="46" y="18"/>
                </a:cubicBezTo>
                <a:cubicBezTo>
                  <a:pt x="46" y="19"/>
                  <a:pt x="47" y="20"/>
                  <a:pt x="47" y="20"/>
                </a:cubicBezTo>
                <a:cubicBezTo>
                  <a:pt x="50" y="20"/>
                  <a:pt x="50" y="20"/>
                  <a:pt x="50" y="20"/>
                </a:cubicBezTo>
                <a:cubicBezTo>
                  <a:pt x="51" y="20"/>
                  <a:pt x="51" y="19"/>
                  <a:pt x="51" y="18"/>
                </a:cubicBezTo>
                <a:lnTo>
                  <a:pt x="51" y="7"/>
                </a:lnTo>
                <a:close/>
              </a:path>
            </a:pathLst>
          </a:custGeom>
          <a:solidFill>
            <a:sysClr val="window" lastClr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kern="0" dirty="0">
              <a:solidFill>
                <a:sysClr val="windowText" lastClr="000000"/>
              </a:solidFill>
            </a:endParaRPr>
          </a:p>
        </p:txBody>
      </p:sp>
      <p:sp>
        <p:nvSpPr>
          <p:cNvPr id="19" name="Freeform 42"/>
          <p:cNvSpPr>
            <a:spLocks noEditPoints="1"/>
          </p:cNvSpPr>
          <p:nvPr/>
        </p:nvSpPr>
        <p:spPr bwMode="auto">
          <a:xfrm>
            <a:off x="1103252" y="2777629"/>
            <a:ext cx="504720" cy="434544"/>
          </a:xfrm>
          <a:custGeom>
            <a:avLst/>
            <a:gdLst/>
            <a:ahLst/>
            <a:cxnLst>
              <a:cxn ang="0">
                <a:pos x="73" y="47"/>
              </a:cxn>
              <a:cxn ang="0">
                <a:pos x="67" y="53"/>
              </a:cxn>
              <a:cxn ang="0">
                <a:pos x="46" y="53"/>
              </a:cxn>
              <a:cxn ang="0">
                <a:pos x="48" y="60"/>
              </a:cxn>
              <a:cxn ang="0">
                <a:pos x="46" y="63"/>
              </a:cxn>
              <a:cxn ang="0">
                <a:pos x="26" y="63"/>
              </a:cxn>
              <a:cxn ang="0">
                <a:pos x="24" y="60"/>
              </a:cxn>
              <a:cxn ang="0">
                <a:pos x="26" y="53"/>
              </a:cxn>
              <a:cxn ang="0">
                <a:pos x="6" y="53"/>
              </a:cxn>
              <a:cxn ang="0">
                <a:pos x="0" y="47"/>
              </a:cxn>
              <a:cxn ang="0">
                <a:pos x="0" y="6"/>
              </a:cxn>
              <a:cxn ang="0">
                <a:pos x="6" y="0"/>
              </a:cxn>
              <a:cxn ang="0">
                <a:pos x="67" y="0"/>
              </a:cxn>
              <a:cxn ang="0">
                <a:pos x="73" y="6"/>
              </a:cxn>
              <a:cxn ang="0">
                <a:pos x="73" y="47"/>
              </a:cxn>
              <a:cxn ang="0">
                <a:pos x="68" y="6"/>
              </a:cxn>
              <a:cxn ang="0">
                <a:pos x="67" y="5"/>
              </a:cxn>
              <a:cxn ang="0">
                <a:pos x="6" y="5"/>
              </a:cxn>
              <a:cxn ang="0">
                <a:pos x="5" y="6"/>
              </a:cxn>
              <a:cxn ang="0">
                <a:pos x="5" y="37"/>
              </a:cxn>
              <a:cxn ang="0">
                <a:pos x="6" y="39"/>
              </a:cxn>
              <a:cxn ang="0">
                <a:pos x="67" y="39"/>
              </a:cxn>
              <a:cxn ang="0">
                <a:pos x="68" y="37"/>
              </a:cxn>
              <a:cxn ang="0">
                <a:pos x="68" y="6"/>
              </a:cxn>
            </a:cxnLst>
            <a:rect l="0" t="0" r="r" b="b"/>
            <a:pathLst>
              <a:path w="73" h="63">
                <a:moveTo>
                  <a:pt x="73" y="47"/>
                </a:moveTo>
                <a:cubicBezTo>
                  <a:pt x="73" y="50"/>
                  <a:pt x="70" y="53"/>
                  <a:pt x="67" y="53"/>
                </a:cubicBezTo>
                <a:cubicBezTo>
                  <a:pt x="46" y="53"/>
                  <a:pt x="46" y="53"/>
                  <a:pt x="46" y="53"/>
                </a:cubicBezTo>
                <a:cubicBezTo>
                  <a:pt x="46" y="56"/>
                  <a:pt x="48" y="59"/>
                  <a:pt x="48" y="60"/>
                </a:cubicBezTo>
                <a:cubicBezTo>
                  <a:pt x="48" y="62"/>
                  <a:pt x="47" y="63"/>
                  <a:pt x="46" y="63"/>
                </a:cubicBezTo>
                <a:cubicBezTo>
                  <a:pt x="26" y="63"/>
                  <a:pt x="26" y="63"/>
                  <a:pt x="26" y="63"/>
                </a:cubicBezTo>
                <a:cubicBezTo>
                  <a:pt x="25" y="63"/>
                  <a:pt x="24" y="62"/>
                  <a:pt x="24" y="60"/>
                </a:cubicBezTo>
                <a:cubicBezTo>
                  <a:pt x="24" y="59"/>
                  <a:pt x="26" y="56"/>
                  <a:pt x="26" y="53"/>
                </a:cubicBezTo>
                <a:cubicBezTo>
                  <a:pt x="6" y="53"/>
                  <a:pt x="6" y="53"/>
                  <a:pt x="6" y="53"/>
                </a:cubicBezTo>
                <a:cubicBezTo>
                  <a:pt x="2" y="53"/>
                  <a:pt x="0" y="50"/>
                  <a:pt x="0" y="47"/>
                </a:cubicBezTo>
                <a:cubicBezTo>
                  <a:pt x="0" y="6"/>
                  <a:pt x="0" y="6"/>
                  <a:pt x="0" y="6"/>
                </a:cubicBezTo>
                <a:cubicBezTo>
                  <a:pt x="0" y="2"/>
                  <a:pt x="2" y="0"/>
                  <a:pt x="6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70" y="0"/>
                  <a:pt x="73" y="2"/>
                  <a:pt x="73" y="6"/>
                </a:cubicBezTo>
                <a:lnTo>
                  <a:pt x="73" y="47"/>
                </a:lnTo>
                <a:close/>
                <a:moveTo>
                  <a:pt x="68" y="6"/>
                </a:moveTo>
                <a:cubicBezTo>
                  <a:pt x="68" y="5"/>
                  <a:pt x="67" y="5"/>
                  <a:pt x="67" y="5"/>
                </a:cubicBezTo>
                <a:cubicBezTo>
                  <a:pt x="6" y="5"/>
                  <a:pt x="6" y="5"/>
                  <a:pt x="6" y="5"/>
                </a:cubicBezTo>
                <a:cubicBezTo>
                  <a:pt x="5" y="5"/>
                  <a:pt x="5" y="5"/>
                  <a:pt x="5" y="6"/>
                </a:cubicBezTo>
                <a:cubicBezTo>
                  <a:pt x="5" y="37"/>
                  <a:pt x="5" y="37"/>
                  <a:pt x="5" y="37"/>
                </a:cubicBezTo>
                <a:cubicBezTo>
                  <a:pt x="5" y="38"/>
                  <a:pt x="5" y="39"/>
                  <a:pt x="6" y="39"/>
                </a:cubicBezTo>
                <a:cubicBezTo>
                  <a:pt x="67" y="39"/>
                  <a:pt x="67" y="39"/>
                  <a:pt x="67" y="39"/>
                </a:cubicBezTo>
                <a:cubicBezTo>
                  <a:pt x="67" y="39"/>
                  <a:pt x="68" y="38"/>
                  <a:pt x="68" y="37"/>
                </a:cubicBezTo>
                <a:lnTo>
                  <a:pt x="68" y="6"/>
                </a:lnTo>
                <a:close/>
              </a:path>
            </a:pathLst>
          </a:custGeom>
          <a:solidFill>
            <a:sysClr val="window" lastClr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kern="0" dirty="0">
              <a:solidFill>
                <a:sysClr val="windowText" lastClr="000000"/>
              </a:solidFill>
            </a:endParaRPr>
          </a:p>
        </p:txBody>
      </p:sp>
      <p:sp>
        <p:nvSpPr>
          <p:cNvPr id="20" name="Freeform 178"/>
          <p:cNvSpPr>
            <a:spLocks noEditPoints="1"/>
          </p:cNvSpPr>
          <p:nvPr/>
        </p:nvSpPr>
        <p:spPr bwMode="auto">
          <a:xfrm>
            <a:off x="5164313" y="2804787"/>
            <a:ext cx="504720" cy="380226"/>
          </a:xfrm>
          <a:custGeom>
            <a:avLst/>
            <a:gdLst/>
            <a:ahLst/>
            <a:cxnLst>
              <a:cxn ang="0">
                <a:pos x="158" y="119"/>
              </a:cxn>
              <a:cxn ang="0">
                <a:pos x="0" y="119"/>
              </a:cxn>
              <a:cxn ang="0">
                <a:pos x="0" y="0"/>
              </a:cxn>
              <a:cxn ang="0">
                <a:pos x="9" y="0"/>
              </a:cxn>
              <a:cxn ang="0">
                <a:pos x="9" y="108"/>
              </a:cxn>
              <a:cxn ang="0">
                <a:pos x="158" y="108"/>
              </a:cxn>
              <a:cxn ang="0">
                <a:pos x="158" y="119"/>
              </a:cxn>
              <a:cxn ang="0">
                <a:pos x="50" y="99"/>
              </a:cxn>
              <a:cxn ang="0">
                <a:pos x="29" y="99"/>
              </a:cxn>
              <a:cxn ang="0">
                <a:pos x="29" y="60"/>
              </a:cxn>
              <a:cxn ang="0">
                <a:pos x="50" y="60"/>
              </a:cxn>
              <a:cxn ang="0">
                <a:pos x="50" y="99"/>
              </a:cxn>
              <a:cxn ang="0">
                <a:pos x="78" y="99"/>
              </a:cxn>
              <a:cxn ang="0">
                <a:pos x="59" y="99"/>
              </a:cxn>
              <a:cxn ang="0">
                <a:pos x="59" y="19"/>
              </a:cxn>
              <a:cxn ang="0">
                <a:pos x="78" y="19"/>
              </a:cxn>
              <a:cxn ang="0">
                <a:pos x="78" y="99"/>
              </a:cxn>
              <a:cxn ang="0">
                <a:pos x="109" y="99"/>
              </a:cxn>
              <a:cxn ang="0">
                <a:pos x="89" y="99"/>
              </a:cxn>
              <a:cxn ang="0">
                <a:pos x="89" y="39"/>
              </a:cxn>
              <a:cxn ang="0">
                <a:pos x="109" y="39"/>
              </a:cxn>
              <a:cxn ang="0">
                <a:pos x="109" y="99"/>
              </a:cxn>
              <a:cxn ang="0">
                <a:pos x="139" y="99"/>
              </a:cxn>
              <a:cxn ang="0">
                <a:pos x="119" y="99"/>
              </a:cxn>
              <a:cxn ang="0">
                <a:pos x="119" y="11"/>
              </a:cxn>
              <a:cxn ang="0">
                <a:pos x="139" y="11"/>
              </a:cxn>
              <a:cxn ang="0">
                <a:pos x="139" y="99"/>
              </a:cxn>
            </a:cxnLst>
            <a:rect l="0" t="0" r="r" b="b"/>
            <a:pathLst>
              <a:path w="158" h="119">
                <a:moveTo>
                  <a:pt x="158" y="119"/>
                </a:moveTo>
                <a:lnTo>
                  <a:pt x="0" y="119"/>
                </a:lnTo>
                <a:lnTo>
                  <a:pt x="0" y="0"/>
                </a:lnTo>
                <a:lnTo>
                  <a:pt x="9" y="0"/>
                </a:lnTo>
                <a:lnTo>
                  <a:pt x="9" y="108"/>
                </a:lnTo>
                <a:lnTo>
                  <a:pt x="158" y="108"/>
                </a:lnTo>
                <a:lnTo>
                  <a:pt x="158" y="119"/>
                </a:lnTo>
                <a:close/>
                <a:moveTo>
                  <a:pt x="50" y="99"/>
                </a:moveTo>
                <a:lnTo>
                  <a:pt x="29" y="99"/>
                </a:lnTo>
                <a:lnTo>
                  <a:pt x="29" y="60"/>
                </a:lnTo>
                <a:lnTo>
                  <a:pt x="50" y="60"/>
                </a:lnTo>
                <a:lnTo>
                  <a:pt x="50" y="99"/>
                </a:lnTo>
                <a:close/>
                <a:moveTo>
                  <a:pt x="78" y="99"/>
                </a:moveTo>
                <a:lnTo>
                  <a:pt x="59" y="99"/>
                </a:lnTo>
                <a:lnTo>
                  <a:pt x="59" y="19"/>
                </a:lnTo>
                <a:lnTo>
                  <a:pt x="78" y="19"/>
                </a:lnTo>
                <a:lnTo>
                  <a:pt x="78" y="99"/>
                </a:lnTo>
                <a:close/>
                <a:moveTo>
                  <a:pt x="109" y="99"/>
                </a:moveTo>
                <a:lnTo>
                  <a:pt x="89" y="99"/>
                </a:lnTo>
                <a:lnTo>
                  <a:pt x="89" y="39"/>
                </a:lnTo>
                <a:lnTo>
                  <a:pt x="109" y="39"/>
                </a:lnTo>
                <a:lnTo>
                  <a:pt x="109" y="99"/>
                </a:lnTo>
                <a:close/>
                <a:moveTo>
                  <a:pt x="139" y="99"/>
                </a:moveTo>
                <a:lnTo>
                  <a:pt x="119" y="99"/>
                </a:lnTo>
                <a:lnTo>
                  <a:pt x="119" y="11"/>
                </a:lnTo>
                <a:lnTo>
                  <a:pt x="139" y="11"/>
                </a:lnTo>
                <a:lnTo>
                  <a:pt x="139" y="99"/>
                </a:lnTo>
                <a:close/>
              </a:path>
            </a:pathLst>
          </a:custGeom>
          <a:solidFill>
            <a:sysClr val="window" lastClr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kern="0" dirty="0">
              <a:solidFill>
                <a:sysClr val="windowText" lastClr="000000"/>
              </a:solidFill>
            </a:endParaRPr>
          </a:p>
        </p:txBody>
      </p:sp>
      <p:sp>
        <p:nvSpPr>
          <p:cNvPr id="21" name="Freeform 86"/>
          <p:cNvSpPr>
            <a:spLocks noEditPoints="1"/>
          </p:cNvSpPr>
          <p:nvPr/>
        </p:nvSpPr>
        <p:spPr bwMode="auto">
          <a:xfrm>
            <a:off x="3207146" y="2704057"/>
            <a:ext cx="345642" cy="581688"/>
          </a:xfrm>
          <a:custGeom>
            <a:avLst/>
            <a:gdLst/>
            <a:ahLst/>
            <a:cxnLst>
              <a:cxn ang="0">
                <a:pos x="29" y="44"/>
              </a:cxn>
              <a:cxn ang="0">
                <a:pos x="24" y="49"/>
              </a:cxn>
              <a:cxn ang="0">
                <a:pos x="5" y="49"/>
              </a:cxn>
              <a:cxn ang="0">
                <a:pos x="0" y="44"/>
              </a:cxn>
              <a:cxn ang="0">
                <a:pos x="0" y="5"/>
              </a:cxn>
              <a:cxn ang="0">
                <a:pos x="5" y="0"/>
              </a:cxn>
              <a:cxn ang="0">
                <a:pos x="24" y="0"/>
              </a:cxn>
              <a:cxn ang="0">
                <a:pos x="29" y="5"/>
              </a:cxn>
              <a:cxn ang="0">
                <a:pos x="29" y="44"/>
              </a:cxn>
              <a:cxn ang="0">
                <a:pos x="25" y="11"/>
              </a:cxn>
              <a:cxn ang="0">
                <a:pos x="24" y="10"/>
              </a:cxn>
              <a:cxn ang="0">
                <a:pos x="5" y="10"/>
              </a:cxn>
              <a:cxn ang="0">
                <a:pos x="3" y="11"/>
              </a:cxn>
              <a:cxn ang="0">
                <a:pos x="3" y="38"/>
              </a:cxn>
              <a:cxn ang="0">
                <a:pos x="5" y="39"/>
              </a:cxn>
              <a:cxn ang="0">
                <a:pos x="24" y="39"/>
              </a:cxn>
              <a:cxn ang="0">
                <a:pos x="25" y="38"/>
              </a:cxn>
              <a:cxn ang="0">
                <a:pos x="25" y="11"/>
              </a:cxn>
              <a:cxn ang="0">
                <a:pos x="17" y="5"/>
              </a:cxn>
              <a:cxn ang="0">
                <a:pos x="11" y="5"/>
              </a:cxn>
              <a:cxn ang="0">
                <a:pos x="11" y="6"/>
              </a:cxn>
              <a:cxn ang="0">
                <a:pos x="11" y="6"/>
              </a:cxn>
              <a:cxn ang="0">
                <a:pos x="17" y="6"/>
              </a:cxn>
              <a:cxn ang="0">
                <a:pos x="18" y="6"/>
              </a:cxn>
              <a:cxn ang="0">
                <a:pos x="17" y="5"/>
              </a:cxn>
              <a:cxn ang="0">
                <a:pos x="14" y="41"/>
              </a:cxn>
              <a:cxn ang="0">
                <a:pos x="11" y="44"/>
              </a:cxn>
              <a:cxn ang="0">
                <a:pos x="14" y="47"/>
              </a:cxn>
              <a:cxn ang="0">
                <a:pos x="17" y="44"/>
              </a:cxn>
              <a:cxn ang="0">
                <a:pos x="14" y="41"/>
              </a:cxn>
            </a:cxnLst>
            <a:rect l="0" t="0" r="r" b="b"/>
            <a:pathLst>
              <a:path w="29" h="49">
                <a:moveTo>
                  <a:pt x="29" y="44"/>
                </a:moveTo>
                <a:cubicBezTo>
                  <a:pt x="29" y="47"/>
                  <a:pt x="27" y="49"/>
                  <a:pt x="24" y="49"/>
                </a:cubicBezTo>
                <a:cubicBezTo>
                  <a:pt x="5" y="49"/>
                  <a:pt x="5" y="49"/>
                  <a:pt x="5" y="49"/>
                </a:cubicBezTo>
                <a:cubicBezTo>
                  <a:pt x="2" y="49"/>
                  <a:pt x="0" y="47"/>
                  <a:pt x="0" y="44"/>
                </a:cubicBezTo>
                <a:cubicBezTo>
                  <a:pt x="0" y="5"/>
                  <a:pt x="0" y="5"/>
                  <a:pt x="0" y="5"/>
                </a:cubicBezTo>
                <a:cubicBezTo>
                  <a:pt x="0" y="3"/>
                  <a:pt x="2" y="0"/>
                  <a:pt x="5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27" y="0"/>
                  <a:pt x="29" y="3"/>
                  <a:pt x="29" y="5"/>
                </a:cubicBezTo>
                <a:lnTo>
                  <a:pt x="29" y="44"/>
                </a:lnTo>
                <a:close/>
                <a:moveTo>
                  <a:pt x="25" y="11"/>
                </a:moveTo>
                <a:cubicBezTo>
                  <a:pt x="25" y="11"/>
                  <a:pt x="25" y="10"/>
                  <a:pt x="24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4" y="10"/>
                  <a:pt x="3" y="11"/>
                  <a:pt x="3" y="11"/>
                </a:cubicBezTo>
                <a:cubicBezTo>
                  <a:pt x="3" y="38"/>
                  <a:pt x="3" y="38"/>
                  <a:pt x="3" y="38"/>
                </a:cubicBezTo>
                <a:cubicBezTo>
                  <a:pt x="3" y="39"/>
                  <a:pt x="4" y="39"/>
                  <a:pt x="5" y="39"/>
                </a:cubicBezTo>
                <a:cubicBezTo>
                  <a:pt x="24" y="39"/>
                  <a:pt x="24" y="39"/>
                  <a:pt x="24" y="39"/>
                </a:cubicBezTo>
                <a:cubicBezTo>
                  <a:pt x="25" y="39"/>
                  <a:pt x="25" y="39"/>
                  <a:pt x="25" y="38"/>
                </a:cubicBezTo>
                <a:lnTo>
                  <a:pt x="25" y="11"/>
                </a:lnTo>
                <a:close/>
                <a:moveTo>
                  <a:pt x="17" y="5"/>
                </a:moveTo>
                <a:cubicBezTo>
                  <a:pt x="11" y="5"/>
                  <a:pt x="11" y="5"/>
                  <a:pt x="11" y="5"/>
                </a:cubicBezTo>
                <a:cubicBezTo>
                  <a:pt x="11" y="5"/>
                  <a:pt x="11" y="6"/>
                  <a:pt x="11" y="6"/>
                </a:cubicBezTo>
                <a:cubicBezTo>
                  <a:pt x="11" y="6"/>
                  <a:pt x="11" y="6"/>
                  <a:pt x="11" y="6"/>
                </a:cubicBezTo>
                <a:cubicBezTo>
                  <a:pt x="17" y="6"/>
                  <a:pt x="17" y="6"/>
                  <a:pt x="17" y="6"/>
                </a:cubicBezTo>
                <a:cubicBezTo>
                  <a:pt x="18" y="6"/>
                  <a:pt x="18" y="6"/>
                  <a:pt x="18" y="6"/>
                </a:cubicBezTo>
                <a:cubicBezTo>
                  <a:pt x="18" y="6"/>
                  <a:pt x="18" y="5"/>
                  <a:pt x="17" y="5"/>
                </a:cubicBezTo>
                <a:close/>
                <a:moveTo>
                  <a:pt x="14" y="41"/>
                </a:moveTo>
                <a:cubicBezTo>
                  <a:pt x="13" y="41"/>
                  <a:pt x="11" y="42"/>
                  <a:pt x="11" y="44"/>
                </a:cubicBezTo>
                <a:cubicBezTo>
                  <a:pt x="11" y="46"/>
                  <a:pt x="13" y="47"/>
                  <a:pt x="14" y="47"/>
                </a:cubicBezTo>
                <a:cubicBezTo>
                  <a:pt x="16" y="47"/>
                  <a:pt x="17" y="46"/>
                  <a:pt x="17" y="44"/>
                </a:cubicBezTo>
                <a:cubicBezTo>
                  <a:pt x="17" y="42"/>
                  <a:pt x="16" y="41"/>
                  <a:pt x="14" y="41"/>
                </a:cubicBezTo>
                <a:close/>
              </a:path>
            </a:pathLst>
          </a:custGeom>
          <a:solidFill>
            <a:sysClr val="window" lastClr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kern="0" dirty="0">
              <a:solidFill>
                <a:sysClr val="windowText" lastClr="0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1520" y="5721514"/>
            <a:ext cx="8175004" cy="877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Консультации и техническая поддержка:  </a:t>
            </a:r>
          </a:p>
          <a:p>
            <a:r>
              <a:rPr lang="ru-RU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тел. </a:t>
            </a:r>
            <a:r>
              <a:rPr lang="ru-RU" sz="1700" b="1" dirty="0" smtClean="0">
                <a:solidFill>
                  <a:srgbClr val="ED1B34"/>
                </a:solidFill>
                <a:latin typeface="Arial" pitchFamily="34" charset="0"/>
                <a:cs typeface="Arial" pitchFamily="34" charset="0"/>
              </a:rPr>
              <a:t>8 </a:t>
            </a:r>
            <a:r>
              <a:rPr lang="ru-RU" sz="1700" b="1" dirty="0">
                <a:solidFill>
                  <a:srgbClr val="ED1B34"/>
                </a:solidFill>
                <a:latin typeface="Arial" pitchFamily="34" charset="0"/>
                <a:cs typeface="Arial" pitchFamily="34" charset="0"/>
              </a:rPr>
              <a:t>800 </a:t>
            </a:r>
            <a:r>
              <a:rPr lang="ru-RU" sz="1700" b="1" dirty="0" smtClean="0">
                <a:solidFill>
                  <a:srgbClr val="ED1B34"/>
                </a:solidFill>
                <a:latin typeface="Arial" pitchFamily="34" charset="0"/>
                <a:cs typeface="Arial" pitchFamily="34" charset="0"/>
              </a:rPr>
              <a:t>30 20 100, </a:t>
            </a:r>
            <a:endParaRPr lang="ru-RU" sz="1700" b="1" dirty="0">
              <a:solidFill>
                <a:srgbClr val="ED1B34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электронный адрес: </a:t>
            </a:r>
            <a:r>
              <a:rPr lang="en-US" sz="1700" b="1" dirty="0">
                <a:solidFill>
                  <a:srgbClr val="ED1B34"/>
                </a:solidFill>
                <a:latin typeface="Arial" pitchFamily="34" charset="0"/>
                <a:cs typeface="Arial" pitchFamily="34" charset="0"/>
              </a:rPr>
              <a:t>msbsupport@mspbank.ru</a:t>
            </a:r>
            <a:endParaRPr lang="ru-RU" sz="1700" b="1" dirty="0">
              <a:solidFill>
                <a:srgbClr val="ED1B3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14176" y="1341078"/>
            <a:ext cx="8434288" cy="738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Для получения кредита в МСП Банке требуется минимальный пакет документов. </a:t>
            </a:r>
            <a:endParaRPr lang="ru-RU" sz="1400" dirty="0" smtClean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4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онлайн-формате заполняется заявка и анкета через систему дистанционного кредитования банка (smbfin.ru), прикладывается справка о регистрации и доходе из сервиса «Мой налог».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51520" y="473110"/>
            <a:ext cx="858986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3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Портал АИС НГС – </a:t>
            </a:r>
            <a:r>
              <a:rPr lang="en-US" sz="13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smbfin.ru</a:t>
            </a:r>
            <a:endParaRPr lang="ru-RU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5439"/>
            <a:ext cx="1440160" cy="307785"/>
          </a:xfrm>
          <a:prstGeom prst="rect">
            <a:avLst/>
          </a:prstGeom>
        </p:spPr>
      </p:pic>
      <p:cxnSp>
        <p:nvCxnSpPr>
          <p:cNvPr id="26" name="Прямая соединительная линия 25"/>
          <p:cNvCxnSpPr/>
          <p:nvPr/>
        </p:nvCxnSpPr>
        <p:spPr>
          <a:xfrm>
            <a:off x="251520" y="477466"/>
            <a:ext cx="8496944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737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6386</TotalTime>
  <Words>1308</Words>
  <Application>Microsoft Office PowerPoint</Application>
  <PresentationFormat>Произвольный</PresentationFormat>
  <Paragraphs>183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10</vt:i4>
      </vt:variant>
    </vt:vector>
  </HeadingPairs>
  <TitlesOfParts>
    <vt:vector size="24" baseType="lpstr">
      <vt:lpstr>Arial</vt:lpstr>
      <vt:lpstr>Arial Narrow</vt:lpstr>
      <vt:lpstr>Arial Unicode MS</vt:lpstr>
      <vt:lpstr>Calibri</vt:lpstr>
      <vt:lpstr>FontAwesome</vt:lpstr>
      <vt:lpstr>Open Sans</vt:lpstr>
      <vt:lpstr>Times New Roman</vt:lpstr>
      <vt:lpstr>Wingdings</vt:lpstr>
      <vt:lpstr>Тема Office</vt:lpstr>
      <vt:lpstr>1_Специальное оформление</vt:lpstr>
      <vt:lpstr>Специальное оформление</vt:lpstr>
      <vt:lpstr>3_Специальное оформление</vt:lpstr>
      <vt:lpstr>2_Специальное оформление</vt:lpstr>
      <vt:lpstr>4_Специальное оформление</vt:lpstr>
      <vt:lpstr>Кредиты на развитие бизнеса для субъектов МСП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Базилюк Тарас Александрович</dc:creator>
  <cp:keywords>МСП;продукты</cp:keywords>
  <cp:lastModifiedBy>Дронов Игорь Леонидович</cp:lastModifiedBy>
  <cp:revision>124</cp:revision>
  <cp:lastPrinted>2021-10-01T04:20:39Z</cp:lastPrinted>
  <dcterms:created xsi:type="dcterms:W3CDTF">2019-11-28T08:47:10Z</dcterms:created>
  <dcterms:modified xsi:type="dcterms:W3CDTF">2021-10-01T04:23:03Z</dcterms:modified>
</cp:coreProperties>
</file>