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2" r:id="rId3"/>
    <p:sldMasterId id="2147483752" r:id="rId4"/>
    <p:sldMasterId id="2147483772" r:id="rId5"/>
    <p:sldMasterId id="2147483789" r:id="rId6"/>
  </p:sldMasterIdLst>
  <p:notesMasterIdLst>
    <p:notesMasterId r:id="rId17"/>
  </p:notesMasterIdLst>
  <p:sldIdLst>
    <p:sldId id="274" r:id="rId7"/>
    <p:sldId id="268" r:id="rId8"/>
    <p:sldId id="259" r:id="rId9"/>
    <p:sldId id="260" r:id="rId10"/>
    <p:sldId id="275" r:id="rId11"/>
    <p:sldId id="270" r:id="rId12"/>
    <p:sldId id="271" r:id="rId13"/>
    <p:sldId id="267" r:id="rId14"/>
    <p:sldId id="272" r:id="rId15"/>
    <p:sldId id="273" r:id="rId16"/>
  </p:sldIdLst>
  <p:sldSz cx="9144000" cy="6859588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D8D85A9F-0F8F-4F7A-A678-1ABE736A2F24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F32C49E1-9ABD-48CF-9599-1C7CCFCE8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1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19"/>
            <a:ext cx="7772400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79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71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517133F-6484-4A9B-B981-AAB77F9413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3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FFC5FFCB-E696-4452-8A68-E1B598A88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2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69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7"/>
            <a:ext cx="4032448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26839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92" y="21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7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95216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EAB-AAF5-4F6C-9340-3CF11578FD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8"/>
            <a:ext cx="2133600" cy="365210"/>
          </a:xfrm>
        </p:spPr>
        <p:txBody>
          <a:bodyPr/>
          <a:lstStyle/>
          <a:p>
            <a:fld id="{D9AF66D5-8536-4C51-866F-BE9D7ED22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7" y="5016992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5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9" y="5297376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12BE12-2650-4A11-9084-7D92C3BEA8E5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01.10.2021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5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5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3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B37490BD-E516-46F4-9E44-85F5CDF39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2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1" y="1413104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BC44F94-8681-40F6-A9F1-E6A393A20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30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58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913473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D93B1770-B1E1-4C31-BCD5-7B7FB95D41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30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23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9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73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0E1D1BF1-FDB4-4B4F-BC70-1C65824AE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9" y="1557699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2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9A859F1-F4AA-4465-9320-226E3A07E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9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9445C8E1-9977-494A-BEAE-B1D26E29F9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9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8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1F77CC78-20AB-4BB5-B5E7-EE41B5C9A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7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C20F6B05-5B87-4A6B-89F4-20F74519C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8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7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48583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3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32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9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52" y="6555636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522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522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95" y="120989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722" tIns="40361" rIns="80722" bIns="40361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683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091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2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407"/>
            <a:ext cx="777240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1" y="1341099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73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517133F-6484-4A9B-B981-AAB77F9413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59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FFC5FFCB-E696-4452-8A68-E1B598A88E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5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66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7"/>
            <a:ext cx="4032448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915684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85" y="18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6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0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4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19140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CEAB-AAF5-4F6C-9340-3CF11578FD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2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8"/>
            <a:ext cx="2133600" cy="365210"/>
          </a:xfrm>
        </p:spPr>
        <p:txBody>
          <a:bodyPr/>
          <a:lstStyle/>
          <a:p>
            <a:fld id="{D9AF66D5-8536-4C51-866F-BE9D7ED22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1" y="5016992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0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5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9" y="5297373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12BE12-2650-4A11-9084-7D92C3BEA8E5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01.10.2021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5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5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8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B37490BD-E516-46F4-9E44-85F5CDF39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1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1" y="1413104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BC44F94-8681-40F6-A9F1-E6A393A20F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8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55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913473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0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593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593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D93B1770-B1E1-4C31-BCD5-7B7FB95D41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28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23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9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01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70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199" indent="-285462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3682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0E1D1BF1-FDB4-4B4F-BC70-1C65824AE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9" y="1557699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2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79A859F1-F4AA-4465-9320-226E3A07E4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6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9445C8E1-9977-494A-BEAE-B1D26E29F9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9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1F77CC78-20AB-4BB5-B5E7-EE41B5C9A6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9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1" y="6357829"/>
            <a:ext cx="2133600" cy="365210"/>
          </a:xfrm>
        </p:spPr>
        <p:txBody>
          <a:bodyPr/>
          <a:lstStyle/>
          <a:p>
            <a:fld id="{C20F6B05-5B87-4A6B-89F4-20F74519C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6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9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46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60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34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24"/>
            <a:ext cx="2304256" cy="288099"/>
          </a:xfrm>
        </p:spPr>
        <p:txBody>
          <a:bodyPr/>
          <a:lstStyle>
            <a:lvl1pPr marL="0" marR="0" indent="0" algn="l" defTabSz="6888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42924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20"/>
            <a:ext cx="7715200" cy="4681603"/>
          </a:xfrm>
        </p:spPr>
        <p:txBody>
          <a:bodyPr/>
          <a:lstStyle>
            <a:lvl1pPr>
              <a:lnSpc>
                <a:spcPct val="150000"/>
              </a:lnSpc>
              <a:spcBef>
                <a:spcPts val="1356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29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9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46" y="6555636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522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522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95" y="120989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722" tIns="40361" rIns="80722" bIns="40361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6832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502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1" y="1341096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24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90"/>
            <a:ext cx="4040188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399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490"/>
            <a:ext cx="4041775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5399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8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6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05757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8" y="10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7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51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5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64399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3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8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01.10.2021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1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40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7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17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4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61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4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8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7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51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5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74573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12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4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1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29" y="6555629"/>
            <a:ext cx="281409" cy="1442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620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620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87"/>
            <a:ext cx="8638443" cy="55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46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87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8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1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4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6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231286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8" y="6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3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7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1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20147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2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7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4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01.10.2021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9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36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4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4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9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39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57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3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7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133"/>
            <a:ext cx="3008313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455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9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37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10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8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33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7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7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11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97933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1083"/>
            <a:ext cx="4464496" cy="47536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64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4"/>
            <a:ext cx="7715200" cy="4681603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750"/>
            <a:ext cx="4032448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10164"/>
            <a:ext cx="4032448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476782"/>
            <a:ext cx="3590921" cy="100569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8756"/>
            <a:ext cx="4032448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27441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6" y="2"/>
            <a:ext cx="5253925" cy="6859587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2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5" y="5158386"/>
            <a:ext cx="3590921" cy="100569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07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48685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646"/>
            <a:ext cx="7678604" cy="575422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255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10781"/>
            <a:ext cx="2133600" cy="365210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6991"/>
            <a:ext cx="3590921" cy="100569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5128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2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2"/>
            <a:ext cx="5486400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37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602"/>
            <a:ext cx="5486400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5374"/>
            <a:ext cx="3528392" cy="230479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7350"/>
            <a:ext cx="2133600" cy="3652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01.10.2021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10781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7152"/>
            <a:ext cx="2303462" cy="4319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5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7715200" cy="792271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2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3103"/>
            <a:ext cx="3394720" cy="453755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1052980"/>
            <a:ext cx="4779603" cy="5158386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1" y="1891232"/>
            <a:ext cx="3773837" cy="3526681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5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1052980"/>
            <a:ext cx="4779603" cy="5158386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1" y="1845102"/>
            <a:ext cx="3097213" cy="360128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3202"/>
            <a:ext cx="3427412" cy="44650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42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7153"/>
            <a:ext cx="3888432" cy="453755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698"/>
            <a:ext cx="3600450" cy="36012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9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1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3202"/>
            <a:ext cx="7704906" cy="47540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8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3202"/>
            <a:ext cx="7704906" cy="46810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0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807"/>
            <a:ext cx="7715200" cy="869159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7822"/>
            <a:ext cx="2133600" cy="365210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2806"/>
            <a:ext cx="2133600" cy="36521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70599"/>
            <a:ext cx="3528392" cy="5163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708"/>
            <a:ext cx="7715200" cy="28809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3202"/>
            <a:ext cx="7704906" cy="446508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7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5129"/>
            <a:ext cx="3528392" cy="147036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9543"/>
            <a:ext cx="3528392" cy="103275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5" y="5158386"/>
            <a:ext cx="3590921" cy="100569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807"/>
            <a:ext cx="2304256" cy="2880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719033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93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701"/>
            <a:ext cx="8229600" cy="1143265"/>
          </a:xfrm>
          <a:prstGeom prst="rect">
            <a:avLst/>
          </a:prstGeom>
        </p:spPr>
        <p:txBody>
          <a:bodyPr vert="horz" lIns="91349" tIns="45676" rIns="91349" bIns="456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590"/>
            <a:ext cx="8229600" cy="4527011"/>
          </a:xfrm>
          <a:prstGeom prst="rect">
            <a:avLst/>
          </a:prstGeom>
        </p:spPr>
        <p:txBody>
          <a:bodyPr vert="horz" lIns="91349" tIns="45676" rIns="91349" bIns="456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738FA66B-FB82-46AA-B896-7DBD3EBA3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9"/>
            <a:ext cx="2895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0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34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9" indent="-285462" algn="l" defTabSz="9134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4" indent="-228369" algn="l" defTabSz="9134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1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85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3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0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9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4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701"/>
            <a:ext cx="8229600" cy="1143265"/>
          </a:xfrm>
          <a:prstGeom prst="rect">
            <a:avLst/>
          </a:prstGeom>
        </p:spPr>
        <p:txBody>
          <a:bodyPr vert="horz" lIns="91349" tIns="45676" rIns="91349" bIns="456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587"/>
            <a:ext cx="8229600" cy="4527011"/>
          </a:xfrm>
          <a:prstGeom prst="rect">
            <a:avLst/>
          </a:prstGeom>
        </p:spPr>
        <p:txBody>
          <a:bodyPr vert="horz" lIns="91349" tIns="45676" rIns="91349" bIns="456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738FA66B-FB82-46AA-B896-7DBD3EBA3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9"/>
            <a:ext cx="2895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7829"/>
            <a:ext cx="2133600" cy="365210"/>
          </a:xfrm>
          <a:prstGeom prst="rect">
            <a:avLst/>
          </a:prstGeom>
        </p:spPr>
        <p:txBody>
          <a:bodyPr vert="horz" lIns="91349" tIns="45676" rIns="91349" bIns="456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4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34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9" indent="-285462" algn="l" defTabSz="9134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4" indent="-228369" algn="l" defTabSz="9134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1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85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3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0" indent="-228369" algn="l" defTabSz="9134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2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19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4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9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5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4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71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2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2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1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11" Type="http://schemas.openxmlformats.org/officeDocument/2006/relationships/image" Target="../media/image11.png"/><Relationship Id="rId5" Type="http://schemas.openxmlformats.org/officeDocument/2006/relationships/image" Target="../media/image23.gif"/><Relationship Id="rId10" Type="http://schemas.openxmlformats.org/officeDocument/2006/relationships/image" Target="../media/image14.PNG"/><Relationship Id="rId4" Type="http://schemas.openxmlformats.org/officeDocument/2006/relationships/image" Target="../media/image22.gi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03voa\Desktop\WORK\Фирменный стиль\Шаблоны презентации\Картинки для презы\phon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 b="6279"/>
          <a:stretch/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508104" y="2190955"/>
            <a:ext cx="3528392" cy="147036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4D4D4D"/>
                </a:solidFill>
              </a:rPr>
              <a:t>Кредиты на развитие бизнеса для</a:t>
            </a:r>
            <a:br>
              <a:rPr lang="ru-RU" b="1" dirty="0" smtClean="0">
                <a:solidFill>
                  <a:srgbClr val="4D4D4D"/>
                </a:solidFill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МСП </a:t>
            </a:r>
            <a:endParaRPr lang="ru-RU" b="1" dirty="0">
              <a:solidFill>
                <a:srgbClr val="4D4D4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20" y="452746"/>
            <a:ext cx="3850683" cy="12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27584" y="765498"/>
            <a:ext cx="6921152" cy="57690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Акционерное общество «Российский Банк поддержки малого и среднего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предпринимательства» (АО «МСП Банк»)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ул. Садовническая, дом 79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mspbank.ru</a:t>
            </a:r>
          </a:p>
          <a:p>
            <a:endParaRPr lang="ru-RU" sz="1800" u="sng" dirty="0">
              <a:solidFill>
                <a:srgbClr val="0072BC"/>
              </a:solidFill>
            </a:endParaRPr>
          </a:p>
          <a:p>
            <a:r>
              <a:rPr lang="ru-RU" sz="1400" dirty="0">
                <a:solidFill>
                  <a:srgbClr val="0072BC"/>
                </a:solidFill>
              </a:rPr>
              <a:t>Для получения дополнительной консультации Вы можете обратиться в Представительство Банка в г</a:t>
            </a:r>
            <a:r>
              <a:rPr lang="ru-RU" sz="1400" dirty="0" smtClean="0">
                <a:solidFill>
                  <a:srgbClr val="0072BC"/>
                </a:solidFill>
              </a:rPr>
              <a:t>. Красноярске </a:t>
            </a:r>
            <a:r>
              <a:rPr lang="ru-RU" sz="1400" dirty="0">
                <a:solidFill>
                  <a:srgbClr val="0072BC"/>
                </a:solidFill>
              </a:rPr>
              <a:t>по адресу</a:t>
            </a:r>
            <a:r>
              <a:rPr lang="en-US" sz="1400" dirty="0">
                <a:solidFill>
                  <a:srgbClr val="0072BC"/>
                </a:solidFill>
              </a:rPr>
              <a:t>:</a:t>
            </a:r>
            <a:endParaRPr lang="ru-RU" sz="1400" dirty="0">
              <a:solidFill>
                <a:srgbClr val="0072BC"/>
              </a:solidFill>
            </a:endParaRPr>
          </a:p>
          <a:p>
            <a:r>
              <a:rPr lang="ru-RU" sz="1400" dirty="0">
                <a:solidFill>
                  <a:srgbClr val="0072BC"/>
                </a:solidFill>
              </a:rPr>
              <a:t>ул</a:t>
            </a:r>
            <a:r>
              <a:rPr lang="ru-RU" sz="1400" dirty="0" smtClean="0">
                <a:solidFill>
                  <a:srgbClr val="0072BC"/>
                </a:solidFill>
              </a:rPr>
              <a:t>. Новосибирская</a:t>
            </a:r>
            <a:r>
              <a:rPr lang="ru-RU" sz="1400" dirty="0">
                <a:solidFill>
                  <a:srgbClr val="0072BC"/>
                </a:solidFill>
              </a:rPr>
              <a:t>, д.9А, офис 2-01,</a:t>
            </a:r>
          </a:p>
          <a:p>
            <a:endParaRPr lang="ru-RU" sz="1400" dirty="0">
              <a:solidFill>
                <a:srgbClr val="0072BC"/>
              </a:solidFill>
            </a:endParaRPr>
          </a:p>
          <a:p>
            <a:r>
              <a:rPr lang="ru-RU" sz="1400" dirty="0">
                <a:solidFill>
                  <a:srgbClr val="0072BC"/>
                </a:solidFill>
              </a:rPr>
              <a:t>и/или по телефонам</a:t>
            </a:r>
            <a:r>
              <a:rPr lang="en-US" sz="1400" dirty="0">
                <a:solidFill>
                  <a:srgbClr val="0072BC"/>
                </a:solidFill>
              </a:rPr>
              <a:t>:</a:t>
            </a:r>
            <a:endParaRPr lang="ru-RU" sz="1400" dirty="0">
              <a:solidFill>
                <a:srgbClr val="0072BC"/>
              </a:solidFill>
            </a:endParaRPr>
          </a:p>
          <a:p>
            <a:r>
              <a:rPr lang="ru-RU" dirty="0" smtClean="0">
                <a:solidFill>
                  <a:srgbClr val="0072BC"/>
                </a:solidFill>
              </a:rPr>
              <a:t>8-391-202-21-34, 8-391-202-22-31,</a:t>
            </a:r>
          </a:p>
          <a:p>
            <a:r>
              <a:rPr lang="ru-RU" dirty="0" smtClean="0">
                <a:solidFill>
                  <a:srgbClr val="0072BC"/>
                </a:solidFill>
              </a:rPr>
              <a:t>8-963-</a:t>
            </a:r>
            <a:r>
              <a:rPr lang="en-US" dirty="0" smtClean="0">
                <a:solidFill>
                  <a:srgbClr val="0072BC"/>
                </a:solidFill>
              </a:rPr>
              <a:t>255-77-25</a:t>
            </a:r>
            <a:endParaRPr lang="ru-RU" dirty="0" smtClean="0">
              <a:solidFill>
                <a:srgbClr val="0072BC"/>
              </a:solidFill>
            </a:endParaRPr>
          </a:p>
          <a:p>
            <a:endParaRPr lang="en-US" dirty="0">
              <a:solidFill>
                <a:srgbClr val="0072BC"/>
              </a:solidFill>
            </a:endParaRPr>
          </a:p>
          <a:p>
            <a:r>
              <a:rPr lang="ru-RU" dirty="0" smtClean="0">
                <a:solidFill>
                  <a:srgbClr val="0072BC"/>
                </a:solidFill>
              </a:rPr>
              <a:t>Региональный директор</a:t>
            </a:r>
          </a:p>
          <a:p>
            <a:r>
              <a:rPr lang="ru-RU" dirty="0" smtClean="0">
                <a:solidFill>
                  <a:srgbClr val="0072BC"/>
                </a:solidFill>
              </a:rPr>
              <a:t>Дронов </a:t>
            </a:r>
            <a:r>
              <a:rPr lang="ru-RU" dirty="0">
                <a:solidFill>
                  <a:srgbClr val="0072BC"/>
                </a:solidFill>
              </a:rPr>
              <a:t>Игорь </a:t>
            </a:r>
            <a:r>
              <a:rPr lang="ru-RU" dirty="0" smtClean="0">
                <a:solidFill>
                  <a:srgbClr val="0072BC"/>
                </a:solidFill>
              </a:rPr>
              <a:t>Леонидович</a:t>
            </a:r>
            <a:endParaRPr lang="ru-RU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Дуга 50"/>
          <p:cNvSpPr/>
          <p:nvPr/>
        </p:nvSpPr>
        <p:spPr>
          <a:xfrm rot="5075208">
            <a:off x="-930117" y="-2900792"/>
            <a:ext cx="6295307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331640" y="6120899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848376" y="3312734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84281" y="4356290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048177" y="5006630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968056" y="5482187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275856" y="5957778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31640" y="6336961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239852" y="6048876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32040" y="5616730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12160" y="5112556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56276" y="4301317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20372" y="3050737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5536" y="5670367"/>
            <a:ext cx="1512168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979730" y="5403174"/>
            <a:ext cx="2039813" cy="60021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39953" y="4825253"/>
            <a:ext cx="1728192" cy="60021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292080" y="4210141"/>
            <a:ext cx="1461058" cy="769531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96503" y="3745233"/>
            <a:ext cx="203981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96322" y="3067023"/>
            <a:ext cx="224404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</a:p>
        </p:txBody>
      </p:sp>
      <p:sp>
        <p:nvSpPr>
          <p:cNvPr id="23" name="Овал 22"/>
          <p:cNvSpPr/>
          <p:nvPr/>
        </p:nvSpPr>
        <p:spPr>
          <a:xfrm>
            <a:off x="8028384" y="2621316"/>
            <a:ext cx="108000" cy="108025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51005" y="2375856"/>
            <a:ext cx="1260140" cy="261582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2337" y="2375603"/>
            <a:ext cx="2244043" cy="4308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1466" y="1125538"/>
            <a:ext cx="7776864" cy="1008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just" defTabSz="913473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- дочерняя организация АО «Корпорация «МСП»  - института развития в сфере поддержки малого и среднего предпринимательства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 defTabSz="913473"/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913473"/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передовых</a:t>
            </a:r>
            <a:r>
              <a:rPr lang="en-US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технологий и решений.</a:t>
            </a:r>
            <a:endParaRPr lang="ru-RU" sz="11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34" y="2474594"/>
            <a:ext cx="5132553" cy="160072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285462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Банка России на осуществление банковских операций выдана Банку 25.01.2000)</a:t>
            </a:r>
          </a:p>
          <a:p>
            <a:pPr marL="285462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(Лицензии профессионального участника рынка ценных бумаг)</a:t>
            </a: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462" indent="428191" defTabSz="913473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742199" lvl="1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39"/>
            <a:ext cx="1440160" cy="307785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 Банке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82797" y="925193"/>
            <a:ext cx="4032448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39"/>
            <a:ext cx="1440160" cy="3077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610" y="487546"/>
            <a:ext cx="858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Кредитная поддержка субъектов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МСП в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рамках базовых кредитных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продуктов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37" y="1474620"/>
            <a:ext cx="418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7911" y="1023311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Оборотное кредитование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837" y="2338616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05" y="2320826"/>
            <a:ext cx="319932" cy="3125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07" y="2680846"/>
            <a:ext cx="313200" cy="30556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07" y="3017657"/>
            <a:ext cx="313200" cy="29863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42837" y="2695147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2837" y="3028478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9,75**%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692611" y="925193"/>
            <a:ext cx="4032448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53373" y="1429249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87725" y="102331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Инвестиционное кредитование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85421" y="2356404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2000*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723" y="2338614"/>
            <a:ext cx="319932" cy="312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325" y="2698650"/>
            <a:ext cx="313200" cy="3055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325" y="3035445"/>
            <a:ext cx="313200" cy="2986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085421" y="2712935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85421" y="3046250"/>
            <a:ext cx="360040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9,75**%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 </a:t>
            </a:r>
          </a:p>
          <a:p>
            <a:endParaRPr lang="ru-RU" sz="12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6485" y="6248723"/>
            <a:ext cx="7962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18592" y="3429529"/>
            <a:ext cx="4032448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8592" y="3933601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1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На финансирование расходов, связанных с исполнением контракта в рамках Федеральных законов 223-ФЗ и </a:t>
            </a:r>
            <a:r>
              <a:rPr lang="ru-RU" dirty="0" smtClean="0"/>
              <a:t>44-ФЗ.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513706" y="3527679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Контрактное кредитование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9298" y="4671471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00" y="4653681"/>
            <a:ext cx="319932" cy="3125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02" y="5013722"/>
            <a:ext cx="313200" cy="30556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02" y="5350517"/>
            <a:ext cx="313200" cy="29863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689298" y="5028002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9298" y="5361333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9,75**%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 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4628406" y="3429529"/>
            <a:ext cx="4032448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628406" y="3933585"/>
            <a:ext cx="4032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1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dirty="0" smtClean="0"/>
              <a:t>цели.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4823520" y="3527678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Рефинансирование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99112" y="4581922"/>
            <a:ext cx="3672408" cy="80021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</a:t>
            </a:r>
          </a:p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 от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инвестиционные цели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1000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  <a:p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414" y="4653681"/>
            <a:ext cx="319932" cy="312577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016" y="5347274"/>
            <a:ext cx="313200" cy="30556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016" y="5950090"/>
            <a:ext cx="313200" cy="29863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4999112" y="5302002"/>
            <a:ext cx="3384378" cy="61555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</a:t>
            </a:r>
          </a:p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 до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 до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84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5571" y="5974362"/>
            <a:ext cx="223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9,75**%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98316" y="6597429"/>
            <a:ext cx="22637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наличии субсидирования  </a:t>
            </a:r>
          </a:p>
        </p:txBody>
      </p:sp>
    </p:spTree>
    <p:extLst>
      <p:ext uri="{BB962C8B-B14F-4D97-AF65-F5344CB8AC3E}">
        <p14:creationId xmlns:p14="http://schemas.microsoft.com/office/powerpoint/2010/main" val="20378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39"/>
            <a:ext cx="1440160" cy="3077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42110" y="798165"/>
            <a:ext cx="4169253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25790" y="1269554"/>
            <a:ext cx="41742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организацию и/или развитие бизнеса в части пополнения оборотных средств, финансирования текущей деятельности и инвестиций.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4018" y="896325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Микрокредит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9609" y="1840649"/>
            <a:ext cx="3384378" cy="61555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</a:t>
            </a:r>
          </a:p>
          <a:p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ИП от </a:t>
            </a:r>
            <a:r>
              <a:rPr lang="ru-RU" sz="105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0,5</a:t>
            </a:r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05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  <a:p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ЮЛ 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0,5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05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  <a:endParaRPr lang="ru-RU" sz="105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51" y="1978086"/>
            <a:ext cx="319932" cy="3125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78" y="2356713"/>
            <a:ext cx="313200" cy="30556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59" y="2693503"/>
            <a:ext cx="313200" cy="29863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70970" y="2406853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0970" y="2690060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9,75**%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8718" y="798165"/>
            <a:ext cx="4032448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788718" y="1336746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развитие предпринимательской деятельности.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83832" y="892503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60652" y="1628289"/>
            <a:ext cx="36724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тысяч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561" y="1632930"/>
            <a:ext cx="319932" cy="31257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760" y="2165177"/>
            <a:ext cx="313200" cy="30556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566" y="2711212"/>
            <a:ext cx="313200" cy="29863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78638" y="1888020"/>
            <a:ext cx="3945364" cy="95410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</a:t>
            </a:r>
          </a:p>
          <a:p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тысяч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– </a:t>
            </a:r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месяцев (включительно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05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- до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56534" y="2722028"/>
            <a:ext cx="374441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12,00%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0610" y="487530"/>
            <a:ext cx="89133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Кредитная поддержка субъектов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МСП в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рамках базовых кредитных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продуктов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858823" y="6321543"/>
            <a:ext cx="3960831" cy="430798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0" marR="0" lvl="0" indent="0" defTabSz="9134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Расчетный счет для оформления кредита </a:t>
            </a:r>
          </a:p>
          <a:p>
            <a:pPr marL="0" marR="0" lvl="0" indent="0" defTabSz="9134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может быть открыт в любом банке.</a:t>
            </a: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3066" y="3627405"/>
            <a:ext cx="4260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3473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рефинансирование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кредитов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самозанятых,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</a:t>
            </a:r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, но не более 1 млн рублей.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148064" y="4957866"/>
            <a:ext cx="3672408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млн рублей 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(срок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регистрации Заемщика на дату подачи заявки - от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месяцев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242" y="5032409"/>
            <a:ext cx="319932" cy="312577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735" y="5511017"/>
            <a:ext cx="313200" cy="30556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74" y="5978734"/>
            <a:ext cx="313200" cy="298633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5148064" y="5510662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 (включительно) </a:t>
            </a:r>
            <a:endParaRPr lang="ru-RU" sz="12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132970" y="5989566"/>
            <a:ext cx="374441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12,00%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25779" y="3077183"/>
            <a:ext cx="4032448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250159" y="3581239"/>
            <a:ext cx="4269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организацию и/или развитие бизнеса в части пополнения оборотных средств, финансирования текущей деятельности и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инвестиций Индивидуальных предпринимателей: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0494" y="3038738"/>
            <a:ext cx="383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Микрокредит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для начинающих предпринимателей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4605" y="5608456"/>
            <a:ext cx="36724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до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тыс. рублей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07" y="5590666"/>
            <a:ext cx="319932" cy="31257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09" y="5950687"/>
            <a:ext cx="313200" cy="305561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09" y="6310727"/>
            <a:ext cx="313200" cy="298633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14605" y="5964983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14605" y="6321559"/>
            <a:ext cx="374441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9,75**%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 </a:t>
            </a:r>
          </a:p>
        </p:txBody>
      </p:sp>
      <p:pic>
        <p:nvPicPr>
          <p:cNvPr id="115" name="Picture 7" descr="C:\Users\b05frv\Downloads\cavi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3" y="4190300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679262" y="4227570"/>
            <a:ext cx="3838101" cy="26161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Зарегистрированных на территории ДФО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9" y="4636247"/>
            <a:ext cx="317046" cy="21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/>
          <p:cNvSpPr txBox="1"/>
          <p:nvPr/>
        </p:nvSpPr>
        <p:spPr>
          <a:xfrm>
            <a:off x="674490" y="4513834"/>
            <a:ext cx="4042855" cy="43088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Зарегистрированных или ведущих предпринимательскую деятельность на территории моногорода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9" name="Picture 2" descr="C:\Users\b05frv\Desktop\maternit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5" y="5105484"/>
            <a:ext cx="29907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/>
          <p:cNvSpPr txBox="1"/>
          <p:nvPr/>
        </p:nvSpPr>
        <p:spPr>
          <a:xfrm>
            <a:off x="674461" y="4944319"/>
            <a:ext cx="3864626" cy="60016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Получивших грант в рамках федерального  проекта по развитию женского предпринимательства «Мама-предприниматель»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800535" y="3077183"/>
            <a:ext cx="4032448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4948306" y="3069754"/>
            <a:ext cx="383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Рефинансирование кредитов самозанятых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7102" y="6609360"/>
            <a:ext cx="22637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наличии субсидирования  </a:t>
            </a:r>
          </a:p>
        </p:txBody>
      </p:sp>
    </p:spTree>
    <p:extLst>
      <p:ext uri="{BB962C8B-B14F-4D97-AF65-F5344CB8AC3E}">
        <p14:creationId xmlns:p14="http://schemas.microsoft.com/office/powerpoint/2010/main" val="1223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39"/>
            <a:ext cx="1440160" cy="3077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331640" y="1701602"/>
            <a:ext cx="6408712" cy="504056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5656" y="2172991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организацию и/или развитие бизнеса в части пополнения оборотных средств, финансирования текущей деятельности и инвестиций.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1700" y="1799762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ЭКСПРЕСС ПОДДЕРЖКА</a:t>
            </a:r>
            <a:endParaRPr lang="ru-RU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37291" y="2744086"/>
            <a:ext cx="3384378" cy="62324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Сумма </a:t>
            </a:r>
          </a:p>
          <a:p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05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105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тысяч</a:t>
            </a:r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05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</a:t>
            </a:r>
          </a:p>
          <a:p>
            <a:endParaRPr lang="ru-RU" sz="105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733" y="2881523"/>
            <a:ext cx="319932" cy="3125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660" y="3260150"/>
            <a:ext cx="313200" cy="30556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941" y="3596940"/>
            <a:ext cx="313200" cy="29863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37291" y="3232354"/>
            <a:ext cx="338437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Срок до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  <a:endParaRPr lang="ru-RU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28652" y="3593497"/>
            <a:ext cx="3600400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11,5 % </a:t>
            </a:r>
            <a:r>
              <a:rPr lang="ru-RU" sz="12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83832" y="892503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30610" y="487530"/>
            <a:ext cx="89133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субъектов </a:t>
            </a: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МСП в </a:t>
            </a:r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рамках базовых кредитных </a:t>
            </a: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продуктов</a:t>
            </a:r>
            <a:endParaRPr lang="ru-RU" sz="13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49064" y="4592407"/>
            <a:ext cx="3960831" cy="430798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defTabSz="913473">
              <a:defRPr/>
            </a:pPr>
            <a:r>
              <a:rPr lang="ru-RU" sz="11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Расчетный счет для оформления кредита </a:t>
            </a:r>
          </a:p>
          <a:p>
            <a:pPr defTabSz="913473">
              <a:defRPr/>
            </a:pPr>
            <a:r>
              <a:rPr lang="ru-RU" sz="11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может быть открыт в любом банке.</a:t>
            </a:r>
            <a:endParaRPr lang="ru-RU" sz="1100" kern="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39"/>
            <a:ext cx="1440160" cy="3077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30610" y="487530"/>
            <a:ext cx="89133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3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3528" y="148059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19814" y="5988695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 12,00 %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9393" y="5535742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СРОК КРЕДИТА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6" y="5936977"/>
            <a:ext cx="603089" cy="58837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857724"/>
            <a:ext cx="632508" cy="60308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7464"/>
            <a:ext cx="639863" cy="62515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99592" y="595674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ular Callout 1"/>
          <p:cNvSpPr/>
          <p:nvPr/>
        </p:nvSpPr>
        <p:spPr>
          <a:xfrm rot="9006540">
            <a:off x="6883653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 1 млн руб.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28" y="1916844"/>
            <a:ext cx="3865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Физические </a:t>
            </a: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».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заемщика отсутствует отрицательная кредитная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история.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текущей деятельности заемщика покрывает расходы на обслуживание и погашение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36504" y="5301220"/>
            <a:ext cx="39959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9414E"/>
                </a:solidFill>
                <a:effectLst/>
                <a:uLnTx/>
                <a:uFillTx/>
                <a:latin typeface="Open Sans"/>
              </a:rPr>
              <a:t>Расчетный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39414E"/>
                </a:solidFill>
                <a:effectLst/>
                <a:uLnTx/>
                <a:uFillTx/>
                <a:latin typeface="Open Sans"/>
              </a:rPr>
              <a:t>счет для оформления кредита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39414E"/>
                </a:solidFill>
                <a:effectLst/>
                <a:uLnTx/>
                <a:uFillTx/>
                <a:latin typeface="Open Sans"/>
              </a:rPr>
              <a:t>может быть открыт в любом банке.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Объект 5"/>
          <p:cNvSpPr txBox="1">
            <a:spLocks/>
          </p:cNvSpPr>
          <p:nvPr/>
        </p:nvSpPr>
        <p:spPr>
          <a:xfrm>
            <a:off x="323528" y="908731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43" y="1594838"/>
            <a:ext cx="3260041" cy="35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27584" y="4077072"/>
            <a:ext cx="3708920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500 тысяч рублей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включительно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500 тысяч до 1 млн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рублей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рок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регистрации Заемщика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на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дату подачи заявки - от 3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en-US" sz="800" i="1" dirty="0" smtClean="0">
              <a:solidFill>
                <a:srgbClr val="4D4D4D"/>
              </a:solidFill>
              <a:latin typeface="Arial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1 млн до 5 млн рублей </a:t>
            </a:r>
            <a:r>
              <a:rPr lang="ru-RU" sz="800" i="1" dirty="0" smtClean="0">
                <a:solidFill>
                  <a:srgbClr val="4D4D4D"/>
                </a:solidFill>
                <a:latin typeface="Times New Roman"/>
                <a:ea typeface="Calibri"/>
              </a:rPr>
              <a:t>(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срок регистрации Заемщика на дату подачи заявки - от 6 месяцев).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39"/>
            <a:ext cx="1440160" cy="3077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30610" y="487530"/>
            <a:ext cx="89133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endParaRPr lang="ru-RU" sz="13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Объект 5"/>
          <p:cNvSpPr txBox="1">
            <a:spLocks/>
          </p:cNvSpPr>
          <p:nvPr/>
        </p:nvSpPr>
        <p:spPr>
          <a:xfrm>
            <a:off x="323528" y="908731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162880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кредитов физических лиц,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том числе индивидуальных предпринимателей,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1 млн рублей.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9814" y="6010137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 12,00 %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393" y="5550343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СРОК КРЕДИТА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3550" y="55495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СТАВКА ПО КРЕДИТУ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6" y="5903953"/>
            <a:ext cx="603089" cy="588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9592" y="5971346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3175808"/>
            <a:ext cx="38657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Требования</a:t>
            </a: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, предусмотренные ч.2 ст.4 Федерального закона №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422-ФЗ.</a:t>
            </a:r>
            <a:endParaRPr lang="ru-RU" sz="1000" dirty="0">
              <a:solidFill>
                <a:srgbClr val="4D4D4D"/>
              </a:solidFill>
              <a:latin typeface="Arial"/>
              <a:ea typeface="Calibri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Отсутствие </a:t>
            </a: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у Заемщика отрицательной кредитной 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истории.</a:t>
            </a:r>
            <a:endParaRPr lang="ru-RU" sz="1000" dirty="0">
              <a:solidFill>
                <a:srgbClr val="4D4D4D"/>
              </a:solidFill>
              <a:latin typeface="Arial"/>
              <a:ea typeface="Calibri"/>
            </a:endParaRPr>
          </a:p>
          <a:p>
            <a:pPr algn="just">
              <a:buClr>
                <a:srgbClr val="ED1B34"/>
              </a:buClr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36504" y="5359580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</a:t>
            </a:r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.</a:t>
            </a:r>
          </a:p>
          <a:p>
            <a:endParaRPr lang="ru-RU" sz="1200" b="1" dirty="0" smtClean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714875" y="1674733"/>
            <a:ext cx="3409950" cy="35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23530" y="4628473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76885"/>
            <a:ext cx="639863" cy="6251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27584" y="4941179"/>
            <a:ext cx="3708920" cy="41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1 млн рублей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</p:txBody>
      </p:sp>
      <p:sp>
        <p:nvSpPr>
          <p:cNvPr id="31" name="Rounded Rectangular Callout 1"/>
          <p:cNvSpPr/>
          <p:nvPr/>
        </p:nvSpPr>
        <p:spPr>
          <a:xfrm rot="9006540">
            <a:off x="6791073" y="366952"/>
            <a:ext cx="1527063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2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11914" y="1221746"/>
            <a:ext cx="1521387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5823" y="1197546"/>
            <a:ext cx="1813133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</a:t>
            </a:r>
            <a:endParaRPr lang="ru-RU" sz="1100" b="1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4574" y="1197546"/>
            <a:ext cx="1909313" cy="261521"/>
          </a:xfrm>
          <a:prstGeom prst="rect">
            <a:avLst/>
          </a:prstGeom>
          <a:noFill/>
        </p:spPr>
        <p:txBody>
          <a:bodyPr wrap="none" lIns="91349" tIns="45676" rIns="91349" bIns="45676" rtlCol="0">
            <a:spAutoFit/>
          </a:bodyPr>
          <a:lstStyle/>
          <a:p>
            <a:pPr defTabSz="913473"/>
            <a:r>
              <a:rPr lang="ru-RU" sz="11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168" y="1993878"/>
            <a:ext cx="1811520" cy="276910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1 0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00 </a:t>
            </a:r>
            <a:r>
              <a:rPr lang="ru-RU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млрд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38688" y="1963770"/>
            <a:ext cx="3152752" cy="101557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5" y="1917642"/>
            <a:ext cx="3497543" cy="156957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рублей - 4 % годовых, но не менее 999 рублей;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5 млн рублей включительно для самозанятых – 2% годовых;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млн руб. до 50 млн рублей - 3 % годовых;</a:t>
            </a:r>
          </a:p>
          <a:p>
            <a:pPr marL="171275" indent="-171275" defTabSz="913473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50 млн руб. до 1 млрд рублей - от 2 % до </a:t>
            </a:r>
            <a:r>
              <a:rPr lang="en-US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3% </a:t>
            </a:r>
            <a:r>
              <a:rPr lang="ru-RU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473110"/>
            <a:ext cx="85898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Гарантийная поддержка (гарантии в рамках №44-ФЗ и №223-ФЗ)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71" y="5205279"/>
            <a:ext cx="567347" cy="5674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61" y="3795430"/>
            <a:ext cx="567347" cy="56747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78" y="3766189"/>
            <a:ext cx="543262" cy="54338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00" y="3791493"/>
            <a:ext cx="567347" cy="56747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60" y="5181777"/>
            <a:ext cx="567347" cy="56747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66" y="5197323"/>
            <a:ext cx="567347" cy="567478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3282791" y="4072800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68" name="Прямая соединительная линия 67"/>
          <p:cNvCxnSpPr/>
          <p:nvPr/>
        </p:nvCxnSpPr>
        <p:spPr>
          <a:xfrm>
            <a:off x="4810965" y="407279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69" name="Прямая соединительная линия 68"/>
          <p:cNvCxnSpPr/>
          <p:nvPr/>
        </p:nvCxnSpPr>
        <p:spPr>
          <a:xfrm>
            <a:off x="6171148" y="4072800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>
          <a:xfrm>
            <a:off x="7699322" y="407279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1" name="Прямая соединительная линия 70"/>
          <p:cNvCxnSpPr/>
          <p:nvPr/>
        </p:nvCxnSpPr>
        <p:spPr>
          <a:xfrm>
            <a:off x="437347" y="4079170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2" name="Прямая соединительная линия 71"/>
          <p:cNvCxnSpPr/>
          <p:nvPr/>
        </p:nvCxnSpPr>
        <p:spPr>
          <a:xfrm>
            <a:off x="1965521" y="4079169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3" name="Прямая соединительная линия 72"/>
          <p:cNvCxnSpPr/>
          <p:nvPr/>
        </p:nvCxnSpPr>
        <p:spPr>
          <a:xfrm>
            <a:off x="3266887" y="5469455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4" name="Прямая соединительная линия 73"/>
          <p:cNvCxnSpPr/>
          <p:nvPr/>
        </p:nvCxnSpPr>
        <p:spPr>
          <a:xfrm>
            <a:off x="4795061" y="5469454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5" name="Прямая соединительная линия 74"/>
          <p:cNvCxnSpPr/>
          <p:nvPr/>
        </p:nvCxnSpPr>
        <p:spPr>
          <a:xfrm>
            <a:off x="6155244" y="5469455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6" name="Прямая соединительная линия 75"/>
          <p:cNvCxnSpPr/>
          <p:nvPr/>
        </p:nvCxnSpPr>
        <p:spPr>
          <a:xfrm>
            <a:off x="7683418" y="5469454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7" name="Прямая соединительная линия 76"/>
          <p:cNvCxnSpPr/>
          <p:nvPr/>
        </p:nvCxnSpPr>
        <p:spPr>
          <a:xfrm>
            <a:off x="394442" y="5469456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cxnSp>
        <p:nvCxnSpPr>
          <p:cNvPr id="78" name="Прямая соединительная линия 77"/>
          <p:cNvCxnSpPr/>
          <p:nvPr/>
        </p:nvCxnSpPr>
        <p:spPr>
          <a:xfrm>
            <a:off x="1922616" y="5469455"/>
            <a:ext cx="960826" cy="0"/>
          </a:xfrm>
          <a:prstGeom prst="line">
            <a:avLst/>
          </a:prstGeom>
          <a:noFill/>
          <a:ln w="6350" cap="flat" cmpd="sng" algn="ctr">
            <a:solidFill>
              <a:srgbClr val="ED1B34"/>
            </a:solidFill>
            <a:prstDash val="solid"/>
            <a:miter lim="800000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3264148" y="4405048"/>
            <a:ext cx="2489000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система </a:t>
            </a:r>
          </a:p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выдачи электронных </a:t>
            </a:r>
          </a:p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банковских гарантий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75009" y="4405048"/>
            <a:ext cx="2489000" cy="27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через интернет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27168" y="4374644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Сокращенные сроки </a:t>
            </a:r>
          </a:p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рассмотрения заявок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238065" y="5764929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расчетного </a:t>
            </a:r>
          </a:p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 не требуется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148926" y="5764929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решение </a:t>
            </a:r>
          </a:p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2 документам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4323" y="5731272"/>
            <a:ext cx="2489000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млн рублей – </a:t>
            </a:r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обеспечения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16" y="1509206"/>
            <a:ext cx="319932" cy="3125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208" y="1484475"/>
            <a:ext cx="313200" cy="3055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598" y="1459083"/>
            <a:ext cx="313200" cy="29863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39"/>
            <a:ext cx="1440160" cy="307785"/>
          </a:xfrm>
          <a:prstGeom prst="rect">
            <a:avLst/>
          </a:prstGeom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323528" y="764891"/>
            <a:ext cx="3703091" cy="43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Как подать заявку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067" y="3681631"/>
            <a:ext cx="1975090" cy="113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476BF"/>
                </a:solidFill>
                <a:latin typeface="Arial"/>
              </a:rPr>
              <a:t>Заявка</a:t>
            </a:r>
            <a:endParaRPr lang="en-US" sz="1400" b="1" kern="0" dirty="0" smtClean="0">
              <a:solidFill>
                <a:srgbClr val="0476BF"/>
              </a:solidFill>
              <a:latin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Заполнение полей с параметрами кредита (цель, сумма, срок, продукт, источник погашения, валюта)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10-15 минут</a:t>
            </a:r>
            <a:endParaRPr lang="en-US" sz="1000" kern="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ev01"/>
          <p:cNvSpPr/>
          <p:nvPr/>
        </p:nvSpPr>
        <p:spPr>
          <a:xfrm>
            <a:off x="750741" y="2383318"/>
            <a:ext cx="1209747" cy="1210027"/>
          </a:xfrm>
          <a:prstGeom prst="ellipse">
            <a:avLst/>
          </a:prstGeom>
          <a:solidFill>
            <a:srgbClr val="0476BF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0476BF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844" y="3681631"/>
            <a:ext cx="2016246" cy="1139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E5A8B"/>
                </a:solidFill>
              </a:rPr>
              <a:t>Анкета</a:t>
            </a:r>
            <a:endParaRPr lang="en-US" sz="1400" b="1" kern="0" dirty="0" smtClean="0">
              <a:solidFill>
                <a:srgbClr val="0E5A8B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Заполнение карточки, часть информации заполнена автоматически из внешних источников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30-45 минут</a:t>
            </a:r>
            <a:endParaRPr lang="en-US" sz="1000" kern="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ev02"/>
          <p:cNvSpPr/>
          <p:nvPr/>
        </p:nvSpPr>
        <p:spPr>
          <a:xfrm>
            <a:off x="2775096" y="2383318"/>
            <a:ext cx="1209747" cy="1210027"/>
          </a:xfrm>
          <a:prstGeom prst="ellipse">
            <a:avLst/>
          </a:prstGeom>
          <a:solidFill>
            <a:srgbClr val="0E5A8B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0" kern="0" dirty="0">
              <a:solidFill>
                <a:srgbClr val="0E5A8B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6777" y="3681631"/>
            <a:ext cx="1999792" cy="169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32ACFA"/>
                </a:solidFill>
              </a:rPr>
              <a:t>Документы</a:t>
            </a:r>
            <a:endParaRPr lang="en-US" sz="1400" b="1" kern="0" dirty="0" smtClean="0">
              <a:solidFill>
                <a:srgbClr val="32ACFA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Добавление документов к заявке, система автоматически формирует пакет документов, которые необходимо приложить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30 минут </a:t>
            </a:r>
          </a:p>
          <a:p>
            <a:pPr algn="ctr">
              <a:spcBef>
                <a:spcPct val="20000"/>
              </a:spcBef>
              <a:defRPr/>
            </a:pPr>
            <a:endParaRPr lang="ru-RU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ru-RU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2" name="Sev03"/>
          <p:cNvSpPr/>
          <p:nvPr/>
        </p:nvSpPr>
        <p:spPr>
          <a:xfrm>
            <a:off x="4811814" y="2383318"/>
            <a:ext cx="1209747" cy="1210027"/>
          </a:xfrm>
          <a:prstGeom prst="ellipse">
            <a:avLst/>
          </a:prstGeom>
          <a:solidFill>
            <a:srgbClr val="32ACFA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32ACFA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5267" y="3681621"/>
            <a:ext cx="1917483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D4D4D"/>
                </a:solidFill>
              </a:rPr>
              <a:t>Отправка на рассмотрение</a:t>
            </a:r>
            <a:endParaRPr lang="en-US" sz="1000" kern="0" dirty="0" smtClean="0">
              <a:solidFill>
                <a:srgbClr val="4D4D4D"/>
              </a:solidFill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7172412" y="2116903"/>
            <a:ext cx="463193" cy="49844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176" y="4851699"/>
            <a:ext cx="7845860" cy="7388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ru-RU" dirty="0"/>
              <a:t>УКЭП  клиента на этапе заведения заявки не потребуется, при регистрации в системе необходимо выбрать систему налогообложения НПД</a:t>
            </a:r>
          </a:p>
          <a:p>
            <a:pPr algn="ctr"/>
            <a:r>
              <a:rPr lang="ru-RU" dirty="0"/>
              <a:t> (УКЭП будет необходим на этапе заключения кредитного договора)</a:t>
            </a:r>
            <a:endParaRPr lang="en-US" dirty="0"/>
          </a:p>
        </p:txBody>
      </p:sp>
      <p:sp>
        <p:nvSpPr>
          <p:cNvPr id="16" name="Sev04"/>
          <p:cNvSpPr/>
          <p:nvPr/>
        </p:nvSpPr>
        <p:spPr>
          <a:xfrm>
            <a:off x="6804258" y="2337810"/>
            <a:ext cx="1209747" cy="1210027"/>
          </a:xfrm>
          <a:prstGeom prst="ellipse">
            <a:avLst/>
          </a:prstGeom>
          <a:solidFill>
            <a:srgbClr val="A1A1A1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A1A1A1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7177535" y="2693591"/>
            <a:ext cx="463193" cy="49844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Freeform 42"/>
          <p:cNvSpPr>
            <a:spLocks noEditPoints="1"/>
          </p:cNvSpPr>
          <p:nvPr/>
        </p:nvSpPr>
        <p:spPr bwMode="auto">
          <a:xfrm>
            <a:off x="1103252" y="2777629"/>
            <a:ext cx="504720" cy="434544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Freeform 178"/>
          <p:cNvSpPr>
            <a:spLocks noEditPoints="1"/>
          </p:cNvSpPr>
          <p:nvPr/>
        </p:nvSpPr>
        <p:spPr bwMode="auto">
          <a:xfrm>
            <a:off x="5164313" y="2804787"/>
            <a:ext cx="504720" cy="380226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Freeform 86"/>
          <p:cNvSpPr>
            <a:spLocks noEditPoints="1"/>
          </p:cNvSpPr>
          <p:nvPr/>
        </p:nvSpPr>
        <p:spPr bwMode="auto">
          <a:xfrm>
            <a:off x="3207146" y="2704057"/>
            <a:ext cx="345642" cy="581688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5721514"/>
            <a:ext cx="8175004" cy="87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176" y="1341078"/>
            <a:ext cx="8434288" cy="73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получения кредита в МСП Банке требуется минимальный пакет документов. </a:t>
            </a:r>
            <a:endParaRPr lang="ru-RU" sz="14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онлайн-формате заполняется заявка и анкета через систему дистанционного кредитования банка (smbfin.ru), прикладывается справка о регистрации и доходе из сервиса «Мой налог».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520" y="473110"/>
            <a:ext cx="858986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smbfin.ru</a:t>
            </a: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439"/>
            <a:ext cx="1440160" cy="307785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51520" y="477466"/>
            <a:ext cx="849694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6386</TotalTime>
  <Words>1308</Words>
  <Application>Microsoft Office PowerPoint</Application>
  <PresentationFormat>Произвольный</PresentationFormat>
  <Paragraphs>183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Arial Narrow</vt:lpstr>
      <vt:lpstr>Arial Unicode MS</vt:lpstr>
      <vt:lpstr>Calibri</vt:lpstr>
      <vt:lpstr>FontAwesome</vt:lpstr>
      <vt:lpstr>Open Sans</vt:lpstr>
      <vt:lpstr>Times New Roman</vt:lpstr>
      <vt:lpstr>Wingdings</vt:lpstr>
      <vt:lpstr>Тема Office</vt:lpstr>
      <vt:lpstr>1_Специальное оформление</vt:lpstr>
      <vt:lpstr>Специальное оформление</vt:lpstr>
      <vt:lpstr>3_Специальное оформление</vt:lpstr>
      <vt:lpstr>2_Специальное оформление</vt:lpstr>
      <vt:lpstr>4_Специальное оформление</vt:lpstr>
      <vt:lpstr>Кредиты на развитие бизнеса для субъектов МСП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Базилюк Тарас Александрович</dc:creator>
  <cp:keywords>МСП;продукты</cp:keywords>
  <cp:lastModifiedBy>Дронов Игорь Леонидович</cp:lastModifiedBy>
  <cp:revision>124</cp:revision>
  <cp:lastPrinted>2021-10-01T04:20:39Z</cp:lastPrinted>
  <dcterms:created xsi:type="dcterms:W3CDTF">2019-11-28T08:47:10Z</dcterms:created>
  <dcterms:modified xsi:type="dcterms:W3CDTF">2021-10-01T04:23:03Z</dcterms:modified>
</cp:coreProperties>
</file>