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23" r:id="rId3"/>
    <p:sldId id="331" r:id="rId4"/>
    <p:sldId id="334" r:id="rId5"/>
    <p:sldId id="332" r:id="rId6"/>
    <p:sldId id="305" r:id="rId7"/>
    <p:sldId id="330" r:id="rId8"/>
    <p:sldId id="333" r:id="rId9"/>
    <p:sldId id="337" r:id="rId10"/>
    <p:sldId id="335" r:id="rId11"/>
    <p:sldId id="336" r:id="rId12"/>
    <p:sldId id="338" r:id="rId13"/>
    <p:sldId id="329" r:id="rId14"/>
    <p:sldId id="325" r:id="rId15"/>
    <p:sldId id="339" r:id="rId16"/>
  </p:sldIdLst>
  <p:sldSz cx="9144000" cy="6858000" type="screen4x3"/>
  <p:notesSz cx="6797675" cy="9928225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CD3E6D3-108D-4F5D-8CAD-32A1A961724B}">
          <p14:sldIdLst>
            <p14:sldId id="256"/>
            <p14:sldId id="323"/>
            <p14:sldId id="331"/>
            <p14:sldId id="334"/>
            <p14:sldId id="332"/>
            <p14:sldId id="305"/>
            <p14:sldId id="330"/>
            <p14:sldId id="333"/>
            <p14:sldId id="337"/>
            <p14:sldId id="335"/>
            <p14:sldId id="336"/>
            <p14:sldId id="338"/>
            <p14:sldId id="329"/>
            <p14:sldId id="325"/>
            <p14:sldId id="339"/>
          </p14:sldIdLst>
        </p14:section>
        <p14:section name="Раздел без заголовка" id="{B6967F44-D189-4688-B2ED-427B13699A4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00"/>
    <a:srgbClr val="008000"/>
    <a:srgbClr val="CCFF66"/>
    <a:srgbClr val="FCFFB7"/>
    <a:srgbClr val="003E00"/>
    <a:srgbClr val="003300"/>
    <a:srgbClr val="295723"/>
    <a:srgbClr val="006600"/>
    <a:srgbClr val="FFFFCC"/>
    <a:srgbClr val="0612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2382" autoAdjust="0"/>
  </p:normalViewPr>
  <p:slideViewPr>
    <p:cSldViewPr>
      <p:cViewPr>
        <p:scale>
          <a:sx n="80" d="100"/>
          <a:sy n="80" d="100"/>
        </p:scale>
        <p:origin x="-171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8FCE0-4544-4D2E-8B97-D349BE2CA35B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2B3FB-A092-4DAF-8D3A-E77802A02E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546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B3FB-A092-4DAF-8D3A-E77802A02EB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0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5B518-AFD1-4B11-A7F7-92082257C3D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655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B3FB-A092-4DAF-8D3A-E77802A02EB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slide" Target="slide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000240"/>
            <a:ext cx="3357586" cy="1470025"/>
          </a:xfrm>
          <a:effectLst/>
        </p:spPr>
        <p:txBody>
          <a:bodyPr>
            <a:normAutofit/>
          </a:bodyPr>
          <a:lstStyle/>
          <a:p>
            <a:r>
              <a:rPr lang="ru-RU" sz="1400" b="1" i="1" dirty="0" smtClean="0">
                <a:solidFill>
                  <a:srgbClr val="006600"/>
                </a:solidFill>
                <a:latin typeface="Cambria" pitchFamily="18" charset="0"/>
                <a:cs typeface="Arial" pitchFamily="34" charset="0"/>
              </a:rPr>
              <a:t>Краевое государственное  бюджетное учреждение социального обслуживания</a:t>
            </a:r>
            <a:br>
              <a:rPr lang="ru-RU" sz="1400" b="1" i="1" dirty="0" smtClean="0">
                <a:solidFill>
                  <a:srgbClr val="006600"/>
                </a:solidFill>
                <a:latin typeface="Cambria" pitchFamily="18" charset="0"/>
                <a:cs typeface="Arial" pitchFamily="34" charset="0"/>
              </a:rPr>
            </a:br>
            <a:r>
              <a:rPr lang="ru-RU" sz="1400" b="1" i="1" dirty="0" smtClean="0">
                <a:solidFill>
                  <a:srgbClr val="006600"/>
                </a:solidFill>
                <a:latin typeface="Cambria" pitchFamily="18" charset="0"/>
                <a:cs typeface="Arial" pitchFamily="34" charset="0"/>
              </a:rPr>
              <a:t> «Центр социальной помощи семье и детям «Зеленогорский»</a:t>
            </a:r>
            <a:endParaRPr lang="ru-RU" sz="1400" b="1" i="1" dirty="0">
              <a:solidFill>
                <a:srgbClr val="006600"/>
              </a:solidFill>
              <a:latin typeface="Cambria" pitchFamily="18" charset="0"/>
              <a:cs typeface="Arial" pitchFamily="34" charset="0"/>
            </a:endParaRPr>
          </a:p>
        </p:txBody>
      </p:sp>
      <p:pic>
        <p:nvPicPr>
          <p:cNvPr id="3" name="Picture 2" descr="C:\Users\СКС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-1"/>
            <a:ext cx="8143932" cy="192880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C:\Documents and Settings\marchenko\Рабочий стол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2071678"/>
            <a:ext cx="1512167" cy="1389434"/>
          </a:xfrm>
          <a:prstGeom prst="rect">
            <a:avLst/>
          </a:prstGeom>
          <a:ln>
            <a:solidFill>
              <a:srgbClr val="008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  <a:softEdge rad="112500"/>
          </a:effec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57224" y="3857628"/>
            <a:ext cx="7772400" cy="17859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ndalus" pitchFamily="18" charset="-78"/>
              </a:rPr>
              <a:t>Работа Центра семьи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ndalus" pitchFamily="18" charset="-78"/>
              </a:rPr>
              <a:t>с несовершеннолетними и их родителями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ndalus" pitchFamily="18" charset="-78"/>
              </a:rPr>
              <a:t>по программам профилактики употребления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ndalus" pitchFamily="18" charset="-78"/>
              </a:rPr>
              <a:t>психоактивных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ndalus" pitchFamily="18" charset="-78"/>
              </a:rPr>
              <a:t> веществ.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ambria" pitchFamily="18" charset="0"/>
              <a:ea typeface="+mj-ea"/>
              <a:cs typeface="Andalus" pitchFamily="18" charset="-78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572132" y="2143116"/>
            <a:ext cx="3357586" cy="14700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Директор КГБУ СО </a:t>
            </a:r>
            <a:r>
              <a:rPr kumimoji="0" lang="ru-RU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ЦСПСиД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itchFamily="18" charset="0"/>
                <a:ea typeface="+mj-ea"/>
                <a:cs typeface="Arial" pitchFamily="34" charset="0"/>
              </a:rPr>
              <a:t> «Зеленогорский»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i="1" dirty="0" smtClean="0">
                <a:solidFill>
                  <a:srgbClr val="006600"/>
                </a:solidFill>
                <a:latin typeface="Cambria" pitchFamily="18" charset="0"/>
                <a:ea typeface="+mj-ea"/>
                <a:cs typeface="Arial" pitchFamily="34" charset="0"/>
              </a:rPr>
              <a:t>Марченко Валентина Олеговна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ambria" pitchFamily="18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Выноска со стрелкой вправо 20"/>
          <p:cNvSpPr/>
          <p:nvPr/>
        </p:nvSpPr>
        <p:spPr>
          <a:xfrm>
            <a:off x="285720" y="5214950"/>
            <a:ext cx="2357454" cy="1128714"/>
          </a:xfrm>
          <a:prstGeom prst="rightArrow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3.Предупреждение возникновения проблем общения и взаимоотношений</a:t>
            </a:r>
          </a:p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0" name="Выноска со стрелкой вправо 19"/>
          <p:cNvSpPr/>
          <p:nvPr/>
        </p:nvSpPr>
        <p:spPr>
          <a:xfrm>
            <a:off x="285720" y="3786190"/>
            <a:ext cx="2357454" cy="1128714"/>
          </a:xfrm>
          <a:prstGeom prst="rightArrow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 Выработка навыков самозащиты</a:t>
            </a:r>
            <a:endParaRPr lang="ru-RU" sz="12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9" name="Выноска со стрелкой вправо 18"/>
          <p:cNvSpPr/>
          <p:nvPr/>
        </p:nvSpPr>
        <p:spPr>
          <a:xfrm>
            <a:off x="285720" y="2357430"/>
            <a:ext cx="2357454" cy="1128714"/>
          </a:xfrm>
          <a:prstGeom prst="rightArrow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Развитие социальной и личностной компетентности</a:t>
            </a:r>
          </a:p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38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Заголовок 26"/>
          <p:cNvSpPr>
            <a:spLocks noGrp="1"/>
          </p:cNvSpPr>
          <p:nvPr>
            <p:ph type="title"/>
          </p:nvPr>
        </p:nvSpPr>
        <p:spPr>
          <a:xfrm>
            <a:off x="3214678" y="2285992"/>
            <a:ext cx="357190" cy="1428760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</a:t>
            </a: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85918" y="1285860"/>
            <a:ext cx="6500858" cy="500066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Batang" pitchFamily="18" charset="-127"/>
                <a:ea typeface="Batang" pitchFamily="18" charset="-127"/>
                <a:cs typeface="Arial" pitchFamily="34" charset="0"/>
              </a:rPr>
              <a:t>Задачи профилактики употребления ПАВ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384109" y="6264218"/>
            <a:ext cx="759891" cy="59378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Стрелка вправо 36">
            <a:hlinkClick r:id="rId3" action="ppaction://hlinksldjump"/>
          </p:cNvPr>
          <p:cNvSpPr/>
          <p:nvPr/>
        </p:nvSpPr>
        <p:spPr>
          <a:xfrm>
            <a:off x="8726884" y="647169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214423"/>
            <a:ext cx="1143008" cy="1050238"/>
          </a:xfrm>
          <a:prstGeom prst="rect">
            <a:avLst/>
          </a:prstGeom>
          <a:noFill/>
        </p:spPr>
      </p:pic>
      <p:sp>
        <p:nvSpPr>
          <p:cNvPr id="44" name="Стрелка вниз 43"/>
          <p:cNvSpPr/>
          <p:nvPr/>
        </p:nvSpPr>
        <p:spPr>
          <a:xfrm rot="16200000">
            <a:off x="1928794" y="2714620"/>
            <a:ext cx="285752" cy="428628"/>
          </a:xfrm>
          <a:prstGeom prst="downArrow">
            <a:avLst>
              <a:gd name="adj1" fmla="val 50000"/>
              <a:gd name="adj2" fmla="val 3000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 rot="16200000">
            <a:off x="1928794" y="4143380"/>
            <a:ext cx="285752" cy="428628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 rot="16200000">
            <a:off x="1928794" y="5572140"/>
            <a:ext cx="285752" cy="428628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357554" y="1928802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основные человеческие ценности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2286778" y="2786058"/>
            <a:ext cx="1570842" cy="794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5786446" y="2143116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самооценка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357554" y="3071810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критическое мышление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357554" y="2500306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навыки принятия решений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786446" y="2786058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ЗОЖ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rot="5400000">
            <a:off x="2464976" y="4393016"/>
            <a:ext cx="1214446" cy="794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5929322" y="4143380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о последствиях употребления ПАВ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357554" y="4143380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400" b="1" kern="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сопротивление негативному влиянию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rot="5400000">
            <a:off x="2464976" y="5821776"/>
            <a:ext cx="1214446" cy="794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3357554" y="5857892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400" b="1" kern="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учить выходить из конфликтов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357554" y="5214950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400" b="1" kern="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обучить решать проблемы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929322" y="5857892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400" b="1" kern="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регуляция эмоций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929322" y="5214950"/>
            <a:ext cx="2214578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400" b="1" kern="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14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преодолевать стресс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142976" y="2857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Первичная профилактика – технология влияния на личный выбор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77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224" y="152400"/>
            <a:ext cx="6477000" cy="8382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                       Особенности  работы технологии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8384109" y="6264218"/>
            <a:ext cx="759891" cy="59378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Стрелка вправо 36">
            <a:hlinkClick r:id="rId3" action="ppaction://hlinksldjump"/>
          </p:cNvPr>
          <p:cNvSpPr/>
          <p:nvPr/>
        </p:nvSpPr>
        <p:spPr>
          <a:xfrm>
            <a:off x="8726884" y="647169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0"/>
            <a:ext cx="1243972" cy="1143007"/>
          </a:xfrm>
          <a:prstGeom prst="rect">
            <a:avLst/>
          </a:prstGeom>
          <a:noFill/>
        </p:spPr>
      </p:pic>
      <p:sp>
        <p:nvSpPr>
          <p:cNvPr id="49" name="Скругленный прямоугольник 48"/>
          <p:cNvSpPr/>
          <p:nvPr/>
        </p:nvSpPr>
        <p:spPr>
          <a:xfrm>
            <a:off x="357158" y="1357298"/>
            <a:ext cx="2500330" cy="500066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Формы </a:t>
            </a:r>
            <a:endParaRPr lang="ru-RU" sz="24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86116" y="1357298"/>
            <a:ext cx="2500330" cy="500066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24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Методы</a:t>
            </a:r>
            <a:endParaRPr lang="ru-RU" sz="24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43636" y="1357298"/>
            <a:ext cx="2571768" cy="500066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24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Приемы </a:t>
            </a:r>
            <a:endParaRPr lang="ru-RU" sz="24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5720" y="2143116"/>
            <a:ext cx="2534531" cy="450059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когнитивно-поведенческий</a:t>
            </a: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тренинг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социально-ориентирующие игры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групповые дискуссии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«мозговой штурм»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«мини-лекции»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упражнения-активаторы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ролевые игры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работа в группах работа в парах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техника коллажа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создание коллективных проектов</a:t>
            </a:r>
          </a:p>
          <a:p>
            <a:pPr algn="ctr"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1400" b="1" i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14678" y="2071678"/>
            <a:ext cx="2534531" cy="457203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диагностические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психокоррекционные</a:t>
            </a: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психотерапевтические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арт-терапия</a:t>
            </a: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кинотерапия</a:t>
            </a: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психодрама</a:t>
            </a: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сказкотерапия</a:t>
            </a: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1400" b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15074" y="2071678"/>
            <a:ext cx="2534531" cy="457203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Тренинг общения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Пути решения проблем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Тренинг </a:t>
            </a: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стрессоустойчивости</a:t>
            </a: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Тренинг уверенного поведения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Тренировки навыков отказа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Умение постоять за себя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Сопротивление негативному влиянию со стороны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Личностные ресурсы «За» и «Против»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Социальная адаптация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Навыки развития положительного самосознания и положительной «</a:t>
            </a: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Я-концепции</a:t>
            </a: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»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Тренинг «Познай себя»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Гендерные</a:t>
            </a: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установки</a:t>
            </a:r>
          </a:p>
        </p:txBody>
      </p:sp>
    </p:spTree>
    <p:extLst>
      <p:ext uri="{BB962C8B-B14F-4D97-AF65-F5344CB8AC3E}">
        <p14:creationId xmlns:p14="http://schemas.microsoft.com/office/powerpoint/2010/main" val="33777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ердце 15"/>
          <p:cNvSpPr/>
          <p:nvPr/>
        </p:nvSpPr>
        <p:spPr>
          <a:xfrm>
            <a:off x="2428860" y="2285992"/>
            <a:ext cx="3857652" cy="3143272"/>
          </a:xfrm>
          <a:prstGeom prst="heart">
            <a:avLst/>
          </a:prstGeom>
          <a:solidFill>
            <a:srgbClr val="CCFF66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ru-RU" sz="1200" b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38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Заголовок 2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8384109" y="6264218"/>
            <a:ext cx="759891" cy="59378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Стрелка вправо 36">
            <a:hlinkClick r:id="rId3" action="ppaction://hlinksldjump"/>
          </p:cNvPr>
          <p:cNvSpPr/>
          <p:nvPr/>
        </p:nvSpPr>
        <p:spPr>
          <a:xfrm>
            <a:off x="8726884" y="647169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142984"/>
            <a:ext cx="1428760" cy="1312798"/>
          </a:xfrm>
          <a:prstGeom prst="rect">
            <a:avLst/>
          </a:prstGeom>
          <a:noFill/>
        </p:spPr>
      </p:pic>
      <p:sp>
        <p:nvSpPr>
          <p:cNvPr id="55" name="Прямоугольник 54"/>
          <p:cNvSpPr/>
          <p:nvPr/>
        </p:nvSpPr>
        <p:spPr>
          <a:xfrm>
            <a:off x="1142976" y="28572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Профилактика употребления ПАВ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 в родительской среде</a:t>
            </a:r>
            <a:endParaRPr lang="ru-RU" sz="2000" dirty="0"/>
          </a:p>
        </p:txBody>
      </p:sp>
      <p:pic>
        <p:nvPicPr>
          <p:cNvPr id="1028" name="Picture 4" descr="\\Server\foto_video\2017 год\в объективе семья\DSC_017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7686" y="2428868"/>
            <a:ext cx="2041462" cy="13573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\\Server\foto_video\2017 год\Карапуз\КАРАПУЗ ЗИМА\3.4 гр 30.01\DSC_032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3240" y="3286124"/>
            <a:ext cx="1934016" cy="12858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Блок-схема: ссылка на другую страницу 20"/>
          <p:cNvSpPr/>
          <p:nvPr/>
        </p:nvSpPr>
        <p:spPr>
          <a:xfrm>
            <a:off x="2357422" y="1214422"/>
            <a:ext cx="4000528" cy="571504"/>
          </a:xfrm>
          <a:prstGeom prst="flowChartOffpageConnector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Родители </a:t>
            </a:r>
          </a:p>
        </p:txBody>
      </p:sp>
      <p:sp>
        <p:nvSpPr>
          <p:cNvPr id="22" name="Блок-схема: знак завершения 21"/>
          <p:cNvSpPr/>
          <p:nvPr/>
        </p:nvSpPr>
        <p:spPr>
          <a:xfrm>
            <a:off x="3286116" y="1857364"/>
            <a:ext cx="1785950" cy="428628"/>
          </a:xfrm>
          <a:prstGeom prst="flowChartTerminator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самые значимые люди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00034" y="2643182"/>
            <a:ext cx="2143140" cy="714380"/>
          </a:xfrm>
          <a:prstGeom prst="roundRect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Работа с дифференцированными  родительскими группами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71472" y="3857628"/>
            <a:ext cx="2143140" cy="714380"/>
          </a:xfrm>
          <a:prstGeom prst="roundRect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Работа с родительскими проблемами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142976" y="5072074"/>
            <a:ext cx="2143140" cy="714380"/>
          </a:xfrm>
          <a:prstGeom prst="roundRect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Работа с явлениями зависимостями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57554" y="5857892"/>
            <a:ext cx="2143140" cy="714380"/>
          </a:xfrm>
          <a:prstGeom prst="roundRect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Работа с родительскими </a:t>
            </a:r>
            <a:r>
              <a:rPr lang="ru-RU" sz="1200" b="1" dirty="0" err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созависимостями</a:t>
            </a:r>
            <a:endParaRPr lang="ru-RU" sz="1200" b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715008" y="5143512"/>
            <a:ext cx="2143140" cy="714380"/>
          </a:xfrm>
          <a:prstGeom prst="roundRect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Родительские встречи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357950" y="3857628"/>
            <a:ext cx="2143140" cy="714380"/>
          </a:xfrm>
          <a:prstGeom prst="roundRect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Родительские клубы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643702" y="2643182"/>
            <a:ext cx="2143140" cy="714380"/>
          </a:xfrm>
          <a:prstGeom prst="roundRect">
            <a:avLst/>
          </a:prstGeom>
          <a:solidFill>
            <a:srgbClr val="CC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Родительский всеобуч</a:t>
            </a:r>
          </a:p>
        </p:txBody>
      </p:sp>
    </p:spTree>
    <p:extLst>
      <p:ext uri="{BB962C8B-B14F-4D97-AF65-F5344CB8AC3E}">
        <p14:creationId xmlns:p14="http://schemas.microsoft.com/office/powerpoint/2010/main" val="33777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1"/>
            <a:ext cx="9144000" cy="15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477000" cy="8382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  <a:t/>
            </a:r>
            <a:b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</a:br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Отделение профилактики безнадзорности несовершеннолетних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  <a:t>и</a:t>
            </a:r>
            <a:endParaRPr lang="ru-RU" sz="2400" dirty="0">
              <a:latin typeface="BatangChe" pitchFamily="49" charset="-127"/>
              <a:ea typeface="BatangChe" pitchFamily="49" charset="-127"/>
              <a:cs typeface="Aharoni" pitchFamily="2" charset="-79"/>
            </a:endParaRPr>
          </a:p>
        </p:txBody>
      </p:sp>
      <p:sp>
        <p:nvSpPr>
          <p:cNvPr id="42" name="Полилиния 41"/>
          <p:cNvSpPr/>
          <p:nvPr/>
        </p:nvSpPr>
        <p:spPr>
          <a:xfrm>
            <a:off x="785786" y="1357298"/>
            <a:ext cx="8215370" cy="571504"/>
          </a:xfrm>
          <a:custGeom>
            <a:avLst/>
            <a:gdLst>
              <a:gd name="connsiteX0" fmla="*/ 0 w 2288910"/>
              <a:gd name="connsiteY0" fmla="*/ 155022 h 930114"/>
              <a:gd name="connsiteX1" fmla="*/ 155022 w 2288910"/>
              <a:gd name="connsiteY1" fmla="*/ 0 h 930114"/>
              <a:gd name="connsiteX2" fmla="*/ 2133888 w 2288910"/>
              <a:gd name="connsiteY2" fmla="*/ 0 h 930114"/>
              <a:gd name="connsiteX3" fmla="*/ 2288910 w 2288910"/>
              <a:gd name="connsiteY3" fmla="*/ 155022 h 930114"/>
              <a:gd name="connsiteX4" fmla="*/ 2288910 w 2288910"/>
              <a:gd name="connsiteY4" fmla="*/ 775092 h 930114"/>
              <a:gd name="connsiteX5" fmla="*/ 2133888 w 2288910"/>
              <a:gd name="connsiteY5" fmla="*/ 930114 h 930114"/>
              <a:gd name="connsiteX6" fmla="*/ 155022 w 2288910"/>
              <a:gd name="connsiteY6" fmla="*/ 930114 h 930114"/>
              <a:gd name="connsiteX7" fmla="*/ 0 w 2288910"/>
              <a:gd name="connsiteY7" fmla="*/ 775092 h 930114"/>
              <a:gd name="connsiteX8" fmla="*/ 0 w 2288910"/>
              <a:gd name="connsiteY8" fmla="*/ 155022 h 93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910" h="930114">
                <a:moveTo>
                  <a:pt x="0" y="155022"/>
                </a:moveTo>
                <a:cubicBezTo>
                  <a:pt x="0" y="69406"/>
                  <a:pt x="69406" y="0"/>
                  <a:pt x="155022" y="0"/>
                </a:cubicBezTo>
                <a:lnTo>
                  <a:pt x="2133888" y="0"/>
                </a:lnTo>
                <a:cubicBezTo>
                  <a:pt x="2219504" y="0"/>
                  <a:pt x="2288910" y="69406"/>
                  <a:pt x="2288910" y="155022"/>
                </a:cubicBezTo>
                <a:lnTo>
                  <a:pt x="2288910" y="775092"/>
                </a:lnTo>
                <a:cubicBezTo>
                  <a:pt x="2288910" y="860708"/>
                  <a:pt x="2219504" y="930114"/>
                  <a:pt x="2133888" y="930114"/>
                </a:cubicBezTo>
                <a:lnTo>
                  <a:pt x="155022" y="930114"/>
                </a:lnTo>
                <a:cubicBezTo>
                  <a:pt x="69406" y="930114"/>
                  <a:pt x="0" y="860708"/>
                  <a:pt x="0" y="775092"/>
                </a:cubicBezTo>
                <a:lnTo>
                  <a:pt x="0" y="155022"/>
                </a:lnTo>
                <a:close/>
              </a:path>
            </a:pathLst>
          </a:custGeom>
          <a:ln>
            <a:solidFill>
              <a:srgbClr val="003E00"/>
            </a:solidFill>
            <a:prstDash val="sysDot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91124" tIns="91124" rIns="91124" bIns="91124" numCol="1" spcCol="1270" anchor="ctr" anchorCtr="0">
            <a:noAutofit/>
          </a:bodyPr>
          <a:lstStyle/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Служба социальной реабилитации и адаптации несовершеннолетних, страдающих патологическими зависимостями</a:t>
            </a:r>
          </a:p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defTabSz="5334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endParaRPr lang="ru-RU" sz="2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736"/>
            <a:ext cx="857255" cy="787677"/>
          </a:xfrm>
          <a:prstGeom prst="rect">
            <a:avLst/>
          </a:prstGeom>
          <a:noFill/>
        </p:spPr>
      </p:pic>
      <p:sp>
        <p:nvSpPr>
          <p:cNvPr id="13" name="Text Box 168">
            <a:extLst>
              <a:ext uri="{FF2B5EF4-FFF2-40B4-BE49-F238E27FC236}">
                <a16:creationId xmlns:a16="http://schemas.microsoft.com/office/drawing/2014/main" xmlns="" id="{FE5F955B-A6D1-44D9-B0EF-158759A82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58" y="2285992"/>
            <a:ext cx="2143140" cy="364333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 2019 году</a:t>
            </a:r>
          </a:p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проводилась работа по вторичной профилактике с 83 семьями</a:t>
            </a:r>
            <a:endParaRPr lang="ru-RU" altLang="ru-RU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173">
            <a:extLst>
              <a:ext uri="{FF2B5EF4-FFF2-40B4-BE49-F238E27FC236}">
                <a16:creationId xmlns:a16="http://schemas.microsoft.com/office/drawing/2014/main" xmlns="" id="{5A498EED-EB5C-4225-AF19-AA58CFA1E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0" y="2357430"/>
            <a:ext cx="2353559" cy="714380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00" b="1" dirty="0" smtClean="0">
                <a:solidFill>
                  <a:schemeClr val="tx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Из них - 25 семьи СОП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7" name="Text Box 173">
            <a:extLst>
              <a:ext uri="{FF2B5EF4-FFF2-40B4-BE49-F238E27FC236}">
                <a16:creationId xmlns:a16="http://schemas.microsoft.com/office/drawing/2014/main" xmlns="" id="{5A498EED-EB5C-4225-AF19-AA58CFA1E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0" y="3214686"/>
            <a:ext cx="5143536" cy="1285884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 smtClean="0">
                <a:solidFill>
                  <a:schemeClr val="tx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в этих семьях проживает 39 несовершеннолетних, которые замечены в противоправных деяниях, предусмотренных ст.20.20 </a:t>
            </a:r>
            <a:r>
              <a:rPr lang="ru-RU" altLang="ru-RU" b="1" dirty="0" err="1" smtClean="0">
                <a:solidFill>
                  <a:schemeClr val="tx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КоАП</a:t>
            </a:r>
            <a:r>
              <a:rPr lang="ru-RU" altLang="ru-RU" b="1" dirty="0" smtClean="0">
                <a:solidFill>
                  <a:schemeClr val="tx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РФ, ст.20.21 </a:t>
            </a:r>
            <a:r>
              <a:rPr lang="ru-RU" altLang="ru-RU" b="1" dirty="0" err="1" smtClean="0">
                <a:solidFill>
                  <a:schemeClr val="tx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КоАП</a:t>
            </a:r>
            <a:r>
              <a:rPr lang="ru-RU" altLang="ru-RU" b="1" dirty="0" smtClean="0">
                <a:solidFill>
                  <a:schemeClr val="tx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РФ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8" name="Text Box 173">
            <a:extLst>
              <a:ext uri="{FF2B5EF4-FFF2-40B4-BE49-F238E27FC236}">
                <a16:creationId xmlns:a16="http://schemas.microsoft.com/office/drawing/2014/main" xmlns="" id="{5A498EED-EB5C-4225-AF19-AA58CFA1E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0" y="4857760"/>
            <a:ext cx="5143536" cy="1000132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 smtClean="0">
                <a:solidFill>
                  <a:schemeClr val="tx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в 2019 году снято с учета 16 несовершеннолетних в связи с положительной динамикой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 smtClean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>
              <a:solidFill>
                <a:schemeClr val="tx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cxnSp>
        <p:nvCxnSpPr>
          <p:cNvPr id="23" name="Соединительная линия уступом 22"/>
          <p:cNvCxnSpPr/>
          <p:nvPr/>
        </p:nvCxnSpPr>
        <p:spPr>
          <a:xfrm flipV="1">
            <a:off x="2571736" y="2786058"/>
            <a:ext cx="857256" cy="785818"/>
          </a:xfrm>
          <a:prstGeom prst="bentConnector3">
            <a:avLst>
              <a:gd name="adj1" fmla="val 52222"/>
            </a:avLst>
          </a:prstGeom>
          <a:ln w="38100"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5965041" y="2893215"/>
            <a:ext cx="357190" cy="1588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0800000">
            <a:off x="5929322" y="2714620"/>
            <a:ext cx="214314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643174" y="5357826"/>
            <a:ext cx="714380" cy="1588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2545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5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477000" cy="838200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2020 год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14414" y="1285860"/>
            <a:ext cx="7072362" cy="78581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Заявки на поведение программ профилактики</a:t>
            </a:r>
            <a:endParaRPr lang="ru-RU" sz="2800" b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b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3448" y="1485910"/>
            <a:ext cx="1155568" cy="266700"/>
          </a:xfrm>
          <a:prstGeom prst="roundRect">
            <a:avLst/>
          </a:prstGeom>
          <a:noFill/>
          <a:ln w="28575"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ct val="20000"/>
              </a:spcBef>
              <a:defRPr/>
            </a:pPr>
            <a:endParaRPr lang="ru-RU" sz="1200" b="1" u="sng" dirty="0" smtClean="0">
              <a:solidFill>
                <a:srgbClr val="0046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2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2285992"/>
            <a:ext cx="184416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2928934"/>
            <a:ext cx="184416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928662" y="2143116"/>
            <a:ext cx="7715304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С. Александровка – школа, 5 - 8 классы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8662" y="2786058"/>
            <a:ext cx="7715304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Малая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Камала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– школа, 28 несовершеннолетних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4071942"/>
            <a:ext cx="7715304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Поселок Урал– школа, 2 - 6 классы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4714884"/>
            <a:ext cx="7715304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г. Заозерный – ДДУ «Звездочка», «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Дюймовочка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»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28662" y="5357826"/>
            <a:ext cx="7715304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г. Уяр – школа, 8 – 10 классы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8662" y="3429000"/>
            <a:ext cx="7715304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Новая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Камала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– школа,  6 - 8 классы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8662" y="6072206"/>
            <a:ext cx="7715304" cy="42862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ПГТ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Ирша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– школа, 1 – 4 классы, ДДУ – 2 группы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pic>
        <p:nvPicPr>
          <p:cNvPr id="20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3571876"/>
            <a:ext cx="184416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4214818"/>
            <a:ext cx="184416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4857760"/>
            <a:ext cx="184416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5500702"/>
            <a:ext cx="184416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6215082"/>
            <a:ext cx="184416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1214423"/>
            <a:ext cx="932979" cy="8572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361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5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477000" cy="838200"/>
          </a:xfrm>
        </p:spPr>
        <p:txBody>
          <a:bodyPr>
            <a:normAutofit/>
          </a:bodyPr>
          <a:lstStyle/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42976" y="4214818"/>
            <a:ext cx="7072362" cy="100013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Спасибо за внимание!</a:t>
            </a:r>
            <a:endParaRPr lang="ru-RU" sz="2800" b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b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3448" y="1485910"/>
            <a:ext cx="1155568" cy="266700"/>
          </a:xfrm>
          <a:prstGeom prst="roundRect">
            <a:avLst/>
          </a:prstGeom>
          <a:noFill/>
          <a:ln w="28575"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ct val="20000"/>
              </a:spcBef>
              <a:defRPr/>
            </a:pPr>
            <a:endParaRPr lang="ru-RU" sz="1200" b="1" u="sng" dirty="0" smtClean="0">
              <a:solidFill>
                <a:srgbClr val="0046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5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1285860"/>
            <a:ext cx="3166490" cy="29094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361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1"/>
            <a:ext cx="9144000" cy="15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477000" cy="838200"/>
          </a:xfrm>
        </p:spPr>
        <p:txBody>
          <a:bodyPr>
            <a:normAutofit/>
          </a:bodyPr>
          <a:lstStyle/>
          <a:p>
            <a:pPr lvl="0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Структура Центра семьи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</p:txBody>
      </p:sp>
      <p:sp>
        <p:nvSpPr>
          <p:cNvPr id="35" name="Полилиния 34"/>
          <p:cNvSpPr/>
          <p:nvPr/>
        </p:nvSpPr>
        <p:spPr>
          <a:xfrm>
            <a:off x="357158" y="1714488"/>
            <a:ext cx="1928826" cy="4572032"/>
          </a:xfrm>
          <a:custGeom>
            <a:avLst/>
            <a:gdLst>
              <a:gd name="connsiteX0" fmla="*/ 0 w 2288910"/>
              <a:gd name="connsiteY0" fmla="*/ 155022 h 930114"/>
              <a:gd name="connsiteX1" fmla="*/ 155022 w 2288910"/>
              <a:gd name="connsiteY1" fmla="*/ 0 h 930114"/>
              <a:gd name="connsiteX2" fmla="*/ 2133888 w 2288910"/>
              <a:gd name="connsiteY2" fmla="*/ 0 h 930114"/>
              <a:gd name="connsiteX3" fmla="*/ 2288910 w 2288910"/>
              <a:gd name="connsiteY3" fmla="*/ 155022 h 930114"/>
              <a:gd name="connsiteX4" fmla="*/ 2288910 w 2288910"/>
              <a:gd name="connsiteY4" fmla="*/ 775092 h 930114"/>
              <a:gd name="connsiteX5" fmla="*/ 2133888 w 2288910"/>
              <a:gd name="connsiteY5" fmla="*/ 930114 h 930114"/>
              <a:gd name="connsiteX6" fmla="*/ 155022 w 2288910"/>
              <a:gd name="connsiteY6" fmla="*/ 930114 h 930114"/>
              <a:gd name="connsiteX7" fmla="*/ 0 w 2288910"/>
              <a:gd name="connsiteY7" fmla="*/ 775092 h 930114"/>
              <a:gd name="connsiteX8" fmla="*/ 0 w 2288910"/>
              <a:gd name="connsiteY8" fmla="*/ 155022 h 93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910" h="930114">
                <a:moveTo>
                  <a:pt x="0" y="155022"/>
                </a:moveTo>
                <a:cubicBezTo>
                  <a:pt x="0" y="69406"/>
                  <a:pt x="69406" y="0"/>
                  <a:pt x="155022" y="0"/>
                </a:cubicBezTo>
                <a:lnTo>
                  <a:pt x="2133888" y="0"/>
                </a:lnTo>
                <a:cubicBezTo>
                  <a:pt x="2219504" y="0"/>
                  <a:pt x="2288910" y="69406"/>
                  <a:pt x="2288910" y="155022"/>
                </a:cubicBezTo>
                <a:lnTo>
                  <a:pt x="2288910" y="775092"/>
                </a:lnTo>
                <a:cubicBezTo>
                  <a:pt x="2288910" y="860708"/>
                  <a:pt x="2219504" y="930114"/>
                  <a:pt x="2133888" y="930114"/>
                </a:cubicBezTo>
                <a:lnTo>
                  <a:pt x="155022" y="930114"/>
                </a:lnTo>
                <a:cubicBezTo>
                  <a:pt x="69406" y="930114"/>
                  <a:pt x="0" y="860708"/>
                  <a:pt x="0" y="775092"/>
                </a:cubicBezTo>
                <a:lnTo>
                  <a:pt x="0" y="155022"/>
                </a:ln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</a:t>
            </a:r>
          </a:p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социальной</a:t>
            </a:r>
          </a:p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реабилитации несовершеннолетних </a:t>
            </a:r>
          </a:p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</a:t>
            </a:r>
          </a:p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 на 14 койко-мест</a:t>
            </a:r>
          </a:p>
          <a:p>
            <a:pPr algn="ctr">
              <a:defRPr/>
            </a:pPr>
            <a:endParaRPr lang="ru-RU" sz="24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sz="24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олилиния 40"/>
          <p:cNvSpPr/>
          <p:nvPr/>
        </p:nvSpPr>
        <p:spPr>
          <a:xfrm>
            <a:off x="4643438" y="1714488"/>
            <a:ext cx="2000264" cy="4572032"/>
          </a:xfrm>
          <a:custGeom>
            <a:avLst/>
            <a:gdLst>
              <a:gd name="connsiteX0" fmla="*/ 0 w 2288910"/>
              <a:gd name="connsiteY0" fmla="*/ 155022 h 930114"/>
              <a:gd name="connsiteX1" fmla="*/ 155022 w 2288910"/>
              <a:gd name="connsiteY1" fmla="*/ 0 h 930114"/>
              <a:gd name="connsiteX2" fmla="*/ 2133888 w 2288910"/>
              <a:gd name="connsiteY2" fmla="*/ 0 h 930114"/>
              <a:gd name="connsiteX3" fmla="*/ 2288910 w 2288910"/>
              <a:gd name="connsiteY3" fmla="*/ 155022 h 930114"/>
              <a:gd name="connsiteX4" fmla="*/ 2288910 w 2288910"/>
              <a:gd name="connsiteY4" fmla="*/ 775092 h 930114"/>
              <a:gd name="connsiteX5" fmla="*/ 2133888 w 2288910"/>
              <a:gd name="connsiteY5" fmla="*/ 930114 h 930114"/>
              <a:gd name="connsiteX6" fmla="*/ 155022 w 2288910"/>
              <a:gd name="connsiteY6" fmla="*/ 930114 h 930114"/>
              <a:gd name="connsiteX7" fmla="*/ 0 w 2288910"/>
              <a:gd name="connsiteY7" fmla="*/ 775092 h 930114"/>
              <a:gd name="connsiteX8" fmla="*/ 0 w 2288910"/>
              <a:gd name="connsiteY8" fmla="*/ 155022 h 93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910" h="930114">
                <a:moveTo>
                  <a:pt x="0" y="155022"/>
                </a:moveTo>
                <a:cubicBezTo>
                  <a:pt x="0" y="69406"/>
                  <a:pt x="69406" y="0"/>
                  <a:pt x="155022" y="0"/>
                </a:cubicBezTo>
                <a:lnTo>
                  <a:pt x="2133888" y="0"/>
                </a:lnTo>
                <a:cubicBezTo>
                  <a:pt x="2219504" y="0"/>
                  <a:pt x="2288910" y="69406"/>
                  <a:pt x="2288910" y="155022"/>
                </a:cubicBezTo>
                <a:lnTo>
                  <a:pt x="2288910" y="775092"/>
                </a:lnTo>
                <a:cubicBezTo>
                  <a:pt x="2288910" y="860708"/>
                  <a:pt x="2219504" y="930114"/>
                  <a:pt x="2133888" y="930114"/>
                </a:cubicBezTo>
                <a:lnTo>
                  <a:pt x="155022" y="930114"/>
                </a:lnTo>
                <a:cubicBezTo>
                  <a:pt x="69406" y="930114"/>
                  <a:pt x="0" y="860708"/>
                  <a:pt x="0" y="775092"/>
                </a:cubicBezTo>
                <a:lnTo>
                  <a:pt x="0" y="155022"/>
                </a:ln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 социальной  помощи семье и детям</a:t>
            </a:r>
          </a:p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</a:t>
            </a:r>
          </a:p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Служба социального сопровождения замещающих семей</a:t>
            </a:r>
          </a:p>
          <a:p>
            <a:pPr algn="ctr">
              <a:defRPr/>
            </a:pPr>
            <a:endParaRPr lang="ru-RU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/>
            </a:pPr>
            <a:endParaRPr lang="ru-RU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олилиния 41"/>
          <p:cNvSpPr/>
          <p:nvPr/>
        </p:nvSpPr>
        <p:spPr>
          <a:xfrm>
            <a:off x="6858016" y="1714488"/>
            <a:ext cx="1928826" cy="4572032"/>
          </a:xfrm>
          <a:custGeom>
            <a:avLst/>
            <a:gdLst>
              <a:gd name="connsiteX0" fmla="*/ 0 w 2288910"/>
              <a:gd name="connsiteY0" fmla="*/ 155022 h 930114"/>
              <a:gd name="connsiteX1" fmla="*/ 155022 w 2288910"/>
              <a:gd name="connsiteY1" fmla="*/ 0 h 930114"/>
              <a:gd name="connsiteX2" fmla="*/ 2133888 w 2288910"/>
              <a:gd name="connsiteY2" fmla="*/ 0 h 930114"/>
              <a:gd name="connsiteX3" fmla="*/ 2288910 w 2288910"/>
              <a:gd name="connsiteY3" fmla="*/ 155022 h 930114"/>
              <a:gd name="connsiteX4" fmla="*/ 2288910 w 2288910"/>
              <a:gd name="connsiteY4" fmla="*/ 775092 h 930114"/>
              <a:gd name="connsiteX5" fmla="*/ 2133888 w 2288910"/>
              <a:gd name="connsiteY5" fmla="*/ 930114 h 930114"/>
              <a:gd name="connsiteX6" fmla="*/ 155022 w 2288910"/>
              <a:gd name="connsiteY6" fmla="*/ 930114 h 930114"/>
              <a:gd name="connsiteX7" fmla="*/ 0 w 2288910"/>
              <a:gd name="connsiteY7" fmla="*/ 775092 h 930114"/>
              <a:gd name="connsiteX8" fmla="*/ 0 w 2288910"/>
              <a:gd name="connsiteY8" fmla="*/ 155022 h 93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910" h="930114">
                <a:moveTo>
                  <a:pt x="0" y="155022"/>
                </a:moveTo>
                <a:cubicBezTo>
                  <a:pt x="0" y="69406"/>
                  <a:pt x="69406" y="0"/>
                  <a:pt x="155022" y="0"/>
                </a:cubicBezTo>
                <a:lnTo>
                  <a:pt x="2133888" y="0"/>
                </a:lnTo>
                <a:cubicBezTo>
                  <a:pt x="2219504" y="0"/>
                  <a:pt x="2288910" y="69406"/>
                  <a:pt x="2288910" y="155022"/>
                </a:cubicBezTo>
                <a:lnTo>
                  <a:pt x="2288910" y="775092"/>
                </a:lnTo>
                <a:cubicBezTo>
                  <a:pt x="2288910" y="860708"/>
                  <a:pt x="2219504" y="930114"/>
                  <a:pt x="2133888" y="930114"/>
                </a:cubicBezTo>
                <a:lnTo>
                  <a:pt x="155022" y="930114"/>
                </a:lnTo>
                <a:cubicBezTo>
                  <a:pt x="69406" y="930114"/>
                  <a:pt x="0" y="860708"/>
                  <a:pt x="0" y="775092"/>
                </a:cubicBezTo>
                <a:lnTo>
                  <a:pt x="0" y="155022"/>
                </a:ln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1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 профилактики безнадзорности несовершеннолетних</a:t>
            </a:r>
          </a:p>
          <a:p>
            <a:pPr algn="ctr">
              <a:defRPr/>
            </a:pPr>
            <a:r>
              <a:rPr lang="ru-RU" sz="1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</a:t>
            </a:r>
          </a:p>
          <a:p>
            <a:pPr algn="ctr">
              <a:defRPr/>
            </a:pPr>
            <a:r>
              <a:rPr lang="ru-RU" sz="15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Служба социальной реабилитации и адаптации несовершеннолетних, страдающих патологическими зависимостями</a:t>
            </a:r>
          </a:p>
          <a:p>
            <a:pPr algn="ctr"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олилиния 42"/>
          <p:cNvSpPr/>
          <p:nvPr/>
        </p:nvSpPr>
        <p:spPr>
          <a:xfrm>
            <a:off x="2500298" y="1714488"/>
            <a:ext cx="1928826" cy="4572032"/>
          </a:xfrm>
          <a:custGeom>
            <a:avLst/>
            <a:gdLst>
              <a:gd name="connsiteX0" fmla="*/ 0 w 2288910"/>
              <a:gd name="connsiteY0" fmla="*/ 155022 h 930114"/>
              <a:gd name="connsiteX1" fmla="*/ 155022 w 2288910"/>
              <a:gd name="connsiteY1" fmla="*/ 0 h 930114"/>
              <a:gd name="connsiteX2" fmla="*/ 2133888 w 2288910"/>
              <a:gd name="connsiteY2" fmla="*/ 0 h 930114"/>
              <a:gd name="connsiteX3" fmla="*/ 2288910 w 2288910"/>
              <a:gd name="connsiteY3" fmla="*/ 155022 h 930114"/>
              <a:gd name="connsiteX4" fmla="*/ 2288910 w 2288910"/>
              <a:gd name="connsiteY4" fmla="*/ 775092 h 930114"/>
              <a:gd name="connsiteX5" fmla="*/ 2133888 w 2288910"/>
              <a:gd name="connsiteY5" fmla="*/ 930114 h 930114"/>
              <a:gd name="connsiteX6" fmla="*/ 155022 w 2288910"/>
              <a:gd name="connsiteY6" fmla="*/ 930114 h 930114"/>
              <a:gd name="connsiteX7" fmla="*/ 0 w 2288910"/>
              <a:gd name="connsiteY7" fmla="*/ 775092 h 930114"/>
              <a:gd name="connsiteX8" fmla="*/ 0 w 2288910"/>
              <a:gd name="connsiteY8" fmla="*/ 155022 h 93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910" h="930114">
                <a:moveTo>
                  <a:pt x="0" y="155022"/>
                </a:moveTo>
                <a:cubicBezTo>
                  <a:pt x="0" y="69406"/>
                  <a:pt x="69406" y="0"/>
                  <a:pt x="155022" y="0"/>
                </a:cubicBezTo>
                <a:lnTo>
                  <a:pt x="2133888" y="0"/>
                </a:lnTo>
                <a:cubicBezTo>
                  <a:pt x="2219504" y="0"/>
                  <a:pt x="2288910" y="69406"/>
                  <a:pt x="2288910" y="155022"/>
                </a:cubicBezTo>
                <a:lnTo>
                  <a:pt x="2288910" y="775092"/>
                </a:lnTo>
                <a:cubicBezTo>
                  <a:pt x="2288910" y="860708"/>
                  <a:pt x="2219504" y="930114"/>
                  <a:pt x="2133888" y="930114"/>
                </a:cubicBezTo>
                <a:lnTo>
                  <a:pt x="155022" y="930114"/>
                </a:lnTo>
                <a:cubicBezTo>
                  <a:pt x="69406" y="930114"/>
                  <a:pt x="0" y="860708"/>
                  <a:pt x="0" y="775092"/>
                </a:cubicBezTo>
                <a:lnTo>
                  <a:pt x="0" y="155022"/>
                </a:ln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1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 социального сопровождения семей, имеющих детей с ограниченными возможностями </a:t>
            </a:r>
          </a:p>
          <a:p>
            <a:pPr algn="ctr">
              <a:defRPr/>
            </a:pPr>
            <a:r>
              <a:rPr lang="ru-RU" sz="1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</a:t>
            </a:r>
          </a:p>
          <a:p>
            <a:pPr algn="ctr">
              <a:defRPr/>
            </a:pPr>
            <a:r>
              <a:rPr lang="ru-RU" sz="1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Служба ранней помощи (раннего вмешательства)</a:t>
            </a:r>
          </a:p>
          <a:p>
            <a:pPr algn="ctr"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/>
            </a:pPr>
            <a:endParaRPr lang="ru-RU" sz="1600" b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7" y="1785927"/>
            <a:ext cx="571503" cy="525118"/>
          </a:xfrm>
          <a:prstGeom prst="rect">
            <a:avLst/>
          </a:prstGeom>
          <a:noFill/>
        </p:spPr>
      </p:pic>
      <p:pic>
        <p:nvPicPr>
          <p:cNvPr id="47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1785926"/>
            <a:ext cx="571503" cy="525118"/>
          </a:xfrm>
          <a:prstGeom prst="rect">
            <a:avLst/>
          </a:prstGeom>
          <a:noFill/>
        </p:spPr>
      </p:pic>
      <p:pic>
        <p:nvPicPr>
          <p:cNvPr id="48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857364"/>
            <a:ext cx="571503" cy="525118"/>
          </a:xfrm>
          <a:prstGeom prst="rect">
            <a:avLst/>
          </a:prstGeom>
          <a:noFill/>
        </p:spPr>
      </p:pic>
      <p:pic>
        <p:nvPicPr>
          <p:cNvPr id="49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1785926"/>
            <a:ext cx="571503" cy="5251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45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6477000" cy="923948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  <a:t/>
            </a:r>
            <a:b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</a:br>
            <a: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  <a:t/>
            </a:r>
            <a:b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</a:br>
            <a: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  <a:t/>
            </a:r>
            <a:b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Специалисты </a:t>
            </a:r>
            <a:b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с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лужбы социальной реабилитации и адаптации несовершеннолетних, страдающих патологическими зависимостями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BatangChe" pitchFamily="49" charset="-127"/>
              <a:ea typeface="BatangChe" pitchFamily="49" charset="-127"/>
              <a:cs typeface="Aharoni" pitchFamily="2" charset="-79"/>
            </a:endParaRPr>
          </a:p>
        </p:txBody>
      </p:sp>
      <p:sp>
        <p:nvSpPr>
          <p:cNvPr id="42" name="Полилиния 41"/>
          <p:cNvSpPr/>
          <p:nvPr/>
        </p:nvSpPr>
        <p:spPr>
          <a:xfrm>
            <a:off x="1357290" y="1428736"/>
            <a:ext cx="7143800" cy="4929222"/>
          </a:xfrm>
          <a:custGeom>
            <a:avLst/>
            <a:gdLst>
              <a:gd name="connsiteX0" fmla="*/ 0 w 2288910"/>
              <a:gd name="connsiteY0" fmla="*/ 155022 h 930114"/>
              <a:gd name="connsiteX1" fmla="*/ 155022 w 2288910"/>
              <a:gd name="connsiteY1" fmla="*/ 0 h 930114"/>
              <a:gd name="connsiteX2" fmla="*/ 2133888 w 2288910"/>
              <a:gd name="connsiteY2" fmla="*/ 0 h 930114"/>
              <a:gd name="connsiteX3" fmla="*/ 2288910 w 2288910"/>
              <a:gd name="connsiteY3" fmla="*/ 155022 h 930114"/>
              <a:gd name="connsiteX4" fmla="*/ 2288910 w 2288910"/>
              <a:gd name="connsiteY4" fmla="*/ 775092 h 930114"/>
              <a:gd name="connsiteX5" fmla="*/ 2133888 w 2288910"/>
              <a:gd name="connsiteY5" fmla="*/ 930114 h 930114"/>
              <a:gd name="connsiteX6" fmla="*/ 155022 w 2288910"/>
              <a:gd name="connsiteY6" fmla="*/ 930114 h 930114"/>
              <a:gd name="connsiteX7" fmla="*/ 0 w 2288910"/>
              <a:gd name="connsiteY7" fmla="*/ 775092 h 930114"/>
              <a:gd name="connsiteX8" fmla="*/ 0 w 2288910"/>
              <a:gd name="connsiteY8" fmla="*/ 155022 h 93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910" h="930114">
                <a:moveTo>
                  <a:pt x="0" y="155022"/>
                </a:moveTo>
                <a:cubicBezTo>
                  <a:pt x="0" y="69406"/>
                  <a:pt x="69406" y="0"/>
                  <a:pt x="155022" y="0"/>
                </a:cubicBezTo>
                <a:lnTo>
                  <a:pt x="2133888" y="0"/>
                </a:lnTo>
                <a:cubicBezTo>
                  <a:pt x="2219504" y="0"/>
                  <a:pt x="2288910" y="69406"/>
                  <a:pt x="2288910" y="155022"/>
                </a:cubicBezTo>
                <a:lnTo>
                  <a:pt x="2288910" y="775092"/>
                </a:lnTo>
                <a:cubicBezTo>
                  <a:pt x="2288910" y="860708"/>
                  <a:pt x="2219504" y="930114"/>
                  <a:pt x="2133888" y="930114"/>
                </a:cubicBezTo>
                <a:lnTo>
                  <a:pt x="155022" y="930114"/>
                </a:lnTo>
                <a:cubicBezTo>
                  <a:pt x="69406" y="930114"/>
                  <a:pt x="0" y="860708"/>
                  <a:pt x="0" y="775092"/>
                </a:cubicBezTo>
                <a:lnTo>
                  <a:pt x="0" y="155022"/>
                </a:lnTo>
                <a:close/>
              </a:path>
            </a:pathLst>
          </a:custGeom>
          <a:ln>
            <a:noFill/>
            <a:prstDash val="sysDot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91124" tIns="91124" rIns="91124" bIns="91124" numCol="1" spcCol="1270" anchor="ctr" anchorCtr="0">
            <a:noAutofit/>
          </a:bodyPr>
          <a:lstStyle/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Имеют  удостоверения  повышения  квалификации в 2019 году</a:t>
            </a:r>
          </a:p>
          <a:p>
            <a:pPr algn="ctr"/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«Профилактика наркомании и формирование здорового образа жизни»</a:t>
            </a:r>
          </a:p>
          <a:p>
            <a:pPr>
              <a:buFont typeface="Wingdings" pitchFamily="2" charset="2"/>
              <a:buChar char="q"/>
            </a:pPr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«Подготовка специалистов для работы с учащимися «группы риска» по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наркопреступлениям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системе НПО и СПО»</a:t>
            </a:r>
          </a:p>
          <a:p>
            <a:pPr>
              <a:buFont typeface="Wingdings" pitchFamily="2" charset="2"/>
              <a:buChar char="q"/>
            </a:pPr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«Основные признаки и последствия потребления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психоактивных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веществ в подростковой среде 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(в цикле: современные ПАВ и профилактики их употребления. 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Спайсы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Действия специалистов при обнаружении несовершеннолетнего в наркотическом опьянении. Организация работы с родителями)</a:t>
            </a:r>
          </a:p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defTabSz="5334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endParaRPr lang="ru-RU" sz="2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736"/>
            <a:ext cx="1243972" cy="11430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45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224" y="152400"/>
            <a:ext cx="6477000" cy="838200"/>
          </a:xfrm>
        </p:spPr>
        <p:txBody>
          <a:bodyPr>
            <a:noAutofit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Не навреди!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384109" y="6264218"/>
            <a:ext cx="759891" cy="59378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Стрелка вправо 36">
            <a:hlinkClick r:id="rId4" action="ppaction://hlinksldjump"/>
          </p:cNvPr>
          <p:cNvSpPr/>
          <p:nvPr/>
        </p:nvSpPr>
        <p:spPr>
          <a:xfrm>
            <a:off x="8726884" y="647169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1214422"/>
            <a:ext cx="1243972" cy="1143007"/>
          </a:xfrm>
          <a:prstGeom prst="rect">
            <a:avLst/>
          </a:prstGeom>
          <a:noFill/>
        </p:spPr>
      </p:pic>
      <p:sp>
        <p:nvSpPr>
          <p:cNvPr id="22" name="Блок-схема: несколько документов 21"/>
          <p:cNvSpPr/>
          <p:nvPr/>
        </p:nvSpPr>
        <p:spPr>
          <a:xfrm>
            <a:off x="428596" y="2428868"/>
            <a:ext cx="6000792" cy="3857652"/>
          </a:xfrm>
          <a:prstGeom prst="flowChartMultidocumen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 действиях </a:t>
            </a:r>
            <a:r>
              <a:rPr lang="ru-RU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психоактивных</a:t>
            </a: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веществ</a:t>
            </a:r>
          </a:p>
          <a:p>
            <a:pPr>
              <a:buFont typeface="Wingdings" pitchFamily="2" charset="2"/>
              <a:buChar char="§"/>
            </a:pPr>
            <a:endParaRPr lang="ru-RU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Способах приготовления или приобретения ПАВ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Демонстрировать атрибутику</a:t>
            </a:r>
          </a:p>
          <a:p>
            <a:pPr>
              <a:buFont typeface="Wingdings" pitchFamily="2" charset="2"/>
              <a:buChar char="§"/>
            </a:pPr>
            <a:endParaRPr lang="ru-RU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Упоминать названия наркотических веществ</a:t>
            </a:r>
          </a:p>
          <a:p>
            <a:pPr>
              <a:buFont typeface="Wingdings" pitchFamily="2" charset="2"/>
              <a:buChar char="§"/>
            </a:pPr>
            <a:endParaRPr lang="ru-RU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Обсуждать состояния, которые переживает наркоман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Использовать сленг</a:t>
            </a:r>
            <a:endParaRPr lang="ru-RU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857356" y="1214422"/>
            <a:ext cx="6215106" cy="6429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Предоставлять информацию:</a:t>
            </a:r>
            <a:endParaRPr lang="ru-RU" b="1" dirty="0">
              <a:solidFill>
                <a:srgbClr val="1F497D">
                  <a:lumMod val="75000"/>
                </a:srgbClr>
              </a:solidFill>
              <a:latin typeface="Arial Narrow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00760" y="2071678"/>
            <a:ext cx="2857520" cy="135732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позитивную, не несущую оттенков безысходности</a:t>
            </a:r>
            <a:endParaRPr lang="ru-RU" b="1" dirty="0">
              <a:solidFill>
                <a:srgbClr val="1F497D">
                  <a:lumMod val="75000"/>
                </a:srgbClr>
              </a:solidFill>
              <a:latin typeface="Arial Narrow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00760" y="3643314"/>
            <a:ext cx="2857520" cy="142876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не демонстрирующую фильмы и презентации со сценами употребления</a:t>
            </a:r>
            <a:endParaRPr lang="ru-RU" b="1" dirty="0">
              <a:solidFill>
                <a:srgbClr val="1F497D">
                  <a:lumMod val="75000"/>
                </a:srgbClr>
              </a:solidFill>
              <a:latin typeface="Arial Narrow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00760" y="5214950"/>
            <a:ext cx="2857520" cy="128588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воздействующую на мотивационную сферу </a:t>
            </a:r>
            <a:endParaRPr lang="ru-RU" b="1" dirty="0">
              <a:solidFill>
                <a:srgbClr val="1F497D">
                  <a:lumMod val="75000"/>
                </a:srgbClr>
              </a:solidFill>
              <a:latin typeface="Arial Narrow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 rot="21378446">
            <a:off x="1643042" y="2643182"/>
            <a:ext cx="1633550" cy="419104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НЕЛЬЗЯ</a:t>
            </a:r>
            <a:endParaRPr lang="ru-RU" b="1" dirty="0">
              <a:solidFill>
                <a:srgbClr val="FF0000"/>
              </a:solidFill>
              <a:latin typeface="Arial Narrow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7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224" y="152400"/>
            <a:ext cx="6477000" cy="8382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Всемирной организацией здравоохранения принята</a:t>
            </a:r>
            <a:b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КЛАССИФИКАЦИЯ: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14480" y="1428736"/>
            <a:ext cx="6500858" cy="71438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Профилактика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2910" y="2357430"/>
            <a:ext cx="2534531" cy="9909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Первичная</a:t>
            </a:r>
          </a:p>
          <a:p>
            <a:pPr algn="ctr">
              <a:lnSpc>
                <a:spcPct val="80000"/>
              </a:lnSpc>
            </a:pPr>
            <a:r>
              <a:rPr lang="ru-RU" sz="1400" b="1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(предупреждение приобщения к ПАВ)</a:t>
            </a:r>
            <a:endParaRPr lang="ru-RU" sz="1400" b="1" i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714348" y="4214818"/>
            <a:ext cx="2196392" cy="1011453"/>
          </a:xfrm>
          <a:prstGeom prst="ellipse">
            <a:avLst/>
          </a:prstGeom>
          <a:solidFill>
            <a:srgbClr val="CCFF66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Вся молодежь</a:t>
            </a:r>
            <a:endParaRPr lang="ru-RU" sz="1200" b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384109" y="6264218"/>
            <a:ext cx="759891" cy="59378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Стрелка вправо 36">
            <a:hlinkClick r:id="rId3" action="ppaction://hlinksldjump"/>
          </p:cNvPr>
          <p:cNvSpPr/>
          <p:nvPr/>
        </p:nvSpPr>
        <p:spPr>
          <a:xfrm>
            <a:off x="8726884" y="647169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357554" y="2357430"/>
            <a:ext cx="2534531" cy="9909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Вторичная </a:t>
            </a:r>
            <a:r>
              <a:rPr lang="ru-RU" sz="1400" b="1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(предотвращение формирования зависимости от ПАВ)</a:t>
            </a:r>
            <a:endParaRPr lang="ru-RU" sz="1400" b="1" i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143636" y="2357430"/>
            <a:ext cx="2571768" cy="100013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Третичная </a:t>
            </a:r>
            <a:r>
              <a:rPr lang="ru-RU" sz="1400" b="1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(предотвращение рецидивов заболевания)</a:t>
            </a:r>
            <a:endParaRPr lang="ru-RU" sz="1400" b="1" i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3571868" y="4214818"/>
            <a:ext cx="2196392" cy="101145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Имеющие опыт разового или эпизодического употребления ПАВ</a:t>
            </a:r>
            <a:endParaRPr lang="ru-RU" sz="1200" b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500826" y="4143380"/>
            <a:ext cx="2196392" cy="101145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</a:pPr>
            <a:r>
              <a:rPr lang="ru-RU" sz="12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Больные алкоголизмом, наркоманией</a:t>
            </a:r>
            <a:endParaRPr lang="ru-RU" sz="1200" b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43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214422"/>
            <a:ext cx="1243972" cy="1143007"/>
          </a:xfrm>
          <a:prstGeom prst="rect">
            <a:avLst/>
          </a:prstGeom>
          <a:noFill/>
        </p:spPr>
      </p:pic>
      <p:sp>
        <p:nvSpPr>
          <p:cNvPr id="44" name="Стрелка вниз 43"/>
          <p:cNvSpPr/>
          <p:nvPr/>
        </p:nvSpPr>
        <p:spPr>
          <a:xfrm>
            <a:off x="1714480" y="3500438"/>
            <a:ext cx="357190" cy="500066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>
            <a:off x="4572000" y="3500438"/>
            <a:ext cx="357190" cy="500066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7358082" y="3500438"/>
            <a:ext cx="357190" cy="500066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28596" y="5286388"/>
            <a:ext cx="8429684" cy="35719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Эффективность воздействия:</a:t>
            </a:r>
            <a:endParaRPr lang="ru-RU" b="1" dirty="0">
              <a:solidFill>
                <a:srgbClr val="1F497D">
                  <a:lumMod val="75000"/>
                </a:srgbClr>
              </a:solidFill>
              <a:latin typeface="Arial Narrow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50" name="Правильный пятиугольник 49"/>
          <p:cNvSpPr/>
          <p:nvPr/>
        </p:nvSpPr>
        <p:spPr>
          <a:xfrm>
            <a:off x="1428728" y="5786454"/>
            <a:ext cx="960120" cy="914400"/>
          </a:xfrm>
          <a:prstGeom prst="pentagon">
            <a:avLst/>
          </a:prstGeom>
          <a:solidFill>
            <a:schemeClr val="accent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60-70%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1" name="Правильный пятиугольник 50"/>
          <p:cNvSpPr/>
          <p:nvPr/>
        </p:nvSpPr>
        <p:spPr>
          <a:xfrm>
            <a:off x="4286248" y="5786454"/>
            <a:ext cx="960120" cy="914400"/>
          </a:xfrm>
          <a:prstGeom prst="pentagon">
            <a:avLst/>
          </a:prstGeom>
          <a:solidFill>
            <a:schemeClr val="accent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30-40%</a:t>
            </a:r>
          </a:p>
        </p:txBody>
      </p:sp>
      <p:sp>
        <p:nvSpPr>
          <p:cNvPr id="52" name="Правильный пятиугольник 51"/>
          <p:cNvSpPr/>
          <p:nvPr/>
        </p:nvSpPr>
        <p:spPr>
          <a:xfrm>
            <a:off x="7286644" y="5786454"/>
            <a:ext cx="960120" cy="914400"/>
          </a:xfrm>
          <a:prstGeom prst="pentagon">
            <a:avLst/>
          </a:prstGeom>
          <a:solidFill>
            <a:schemeClr val="accent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3-5%</a:t>
            </a:r>
          </a:p>
        </p:txBody>
      </p:sp>
    </p:spTree>
    <p:extLst>
      <p:ext uri="{BB962C8B-B14F-4D97-AF65-F5344CB8AC3E}">
        <p14:creationId xmlns:p14="http://schemas.microsoft.com/office/powerpoint/2010/main" val="33777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009"/>
            <a:ext cx="9144000" cy="1446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Скругленный прямоугольник 58"/>
          <p:cNvSpPr/>
          <p:nvPr/>
        </p:nvSpPr>
        <p:spPr>
          <a:xfrm>
            <a:off x="0" y="2928934"/>
            <a:ext cx="3071834" cy="3786214"/>
          </a:xfrm>
          <a:prstGeom prst="roundRect">
            <a:avLst/>
          </a:prstGeom>
          <a:noFill/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3" name="Rectangle 179">
            <a:extLst>
              <a:ext uri="{FF2B5EF4-FFF2-40B4-BE49-F238E27FC236}">
                <a16:creationId xmlns:a16="http://schemas.microsoft.com/office/drawing/2014/main" xmlns="" id="{E5939700-E29A-472B-8CD7-A276638EA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583" y="870784"/>
            <a:ext cx="1063502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9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6503" y="188394"/>
            <a:ext cx="670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Комплексная программа по профилактике злоупотребления ПАВ среди детей и подростков «НАРКОСТОП»</a:t>
            </a:r>
          </a:p>
        </p:txBody>
      </p:sp>
      <p:sp>
        <p:nvSpPr>
          <p:cNvPr id="101" name="Стрелка вправо 100">
            <a:hlinkClick r:id="rId4" action="ppaction://hlinksldjump"/>
          </p:cNvPr>
          <p:cNvSpPr/>
          <p:nvPr/>
        </p:nvSpPr>
        <p:spPr>
          <a:xfrm>
            <a:off x="8726884" y="658742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авильный пятиугольник 49"/>
          <p:cNvSpPr/>
          <p:nvPr/>
        </p:nvSpPr>
        <p:spPr>
          <a:xfrm>
            <a:off x="642910" y="1357298"/>
            <a:ext cx="2571768" cy="857256"/>
          </a:xfrm>
          <a:prstGeom prst="pentagon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«Капельки»</a:t>
            </a:r>
          </a:p>
        </p:txBody>
      </p:sp>
      <p:sp>
        <p:nvSpPr>
          <p:cNvPr id="52" name="Правильный пятиугольник 51"/>
          <p:cNvSpPr/>
          <p:nvPr/>
        </p:nvSpPr>
        <p:spPr>
          <a:xfrm>
            <a:off x="5929322" y="1357298"/>
            <a:ext cx="2571768" cy="857256"/>
          </a:xfrm>
          <a:prstGeom prst="pentagon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«Облака»</a:t>
            </a:r>
          </a:p>
        </p:txBody>
      </p:sp>
      <p:sp>
        <p:nvSpPr>
          <p:cNvPr id="54" name="Правильный пятиугольник 53"/>
          <p:cNvSpPr/>
          <p:nvPr/>
        </p:nvSpPr>
        <p:spPr>
          <a:xfrm>
            <a:off x="3286116" y="1357298"/>
            <a:ext cx="2571768" cy="857256"/>
          </a:xfrm>
          <a:prstGeom prst="pentagon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defRPr/>
            </a:pPr>
            <a:r>
              <a:rPr lang="ru-RU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«Ступени»</a:t>
            </a:r>
          </a:p>
        </p:txBody>
      </p:sp>
      <p:pic>
        <p:nvPicPr>
          <p:cNvPr id="55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000108"/>
            <a:ext cx="785786" cy="722009"/>
          </a:xfrm>
          <a:prstGeom prst="rect">
            <a:avLst/>
          </a:prstGeom>
          <a:noFill/>
        </p:spPr>
      </p:pic>
      <p:sp>
        <p:nvSpPr>
          <p:cNvPr id="57" name="Прямоугольник 56"/>
          <p:cNvSpPr/>
          <p:nvPr/>
        </p:nvSpPr>
        <p:spPr>
          <a:xfrm>
            <a:off x="785786" y="2357430"/>
            <a:ext cx="2357454" cy="500066"/>
          </a:xfrm>
          <a:prstGeom prst="rect">
            <a:avLst/>
          </a:prstGeom>
          <a:solidFill>
            <a:srgbClr val="FCFFB7"/>
          </a:solidFill>
          <a:ln>
            <a:solidFill>
              <a:srgbClr val="CC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5-7 лет</a:t>
            </a:r>
          </a:p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первичная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428992" y="2357430"/>
            <a:ext cx="2357454" cy="500066"/>
          </a:xfrm>
          <a:prstGeom prst="rect">
            <a:avLst/>
          </a:prstGeom>
          <a:solidFill>
            <a:srgbClr val="FCFFB7"/>
          </a:solidFill>
          <a:ln>
            <a:solidFill>
              <a:srgbClr val="CC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7-16 лет</a:t>
            </a:r>
          </a:p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первичная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6072198" y="2357430"/>
            <a:ext cx="2357454" cy="500066"/>
          </a:xfrm>
          <a:prstGeom prst="rect">
            <a:avLst/>
          </a:prstGeom>
          <a:solidFill>
            <a:srgbClr val="FCFFB7"/>
          </a:solidFill>
          <a:ln>
            <a:solidFill>
              <a:srgbClr val="CC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12-17 </a:t>
            </a:r>
          </a:p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вторичная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000100" y="3286124"/>
            <a:ext cx="1771656" cy="1214446"/>
          </a:xfrm>
          <a:prstGeom prst="roundRect">
            <a:avLst/>
          </a:prstGeom>
          <a:solidFill>
            <a:srgbClr val="FCFFB7"/>
          </a:solidFill>
          <a:ln>
            <a:solidFill>
              <a:srgbClr val="CC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позитивная</a:t>
            </a:r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 профилактика вредных привычек</a:t>
            </a:r>
            <a:endParaRPr lang="ru-RU" sz="1600" b="1" dirty="0">
              <a:solidFill>
                <a:srgbClr val="004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428992" y="3286124"/>
            <a:ext cx="2428892" cy="1214446"/>
          </a:xfrm>
          <a:prstGeom prst="roundRect">
            <a:avLst/>
          </a:prstGeom>
          <a:solidFill>
            <a:srgbClr val="FCFFB7"/>
          </a:solidFill>
          <a:ln>
            <a:solidFill>
              <a:srgbClr val="CC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профилактика снижения</a:t>
            </a:r>
            <a:r>
              <a:rPr lang="ru-RU" sz="1600" b="1" i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 риска экспериментирования </a:t>
            </a:r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с ПАВ</a:t>
            </a:r>
            <a:endParaRPr lang="ru-RU" sz="1600" b="1" dirty="0">
              <a:solidFill>
                <a:srgbClr val="004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6357950" y="3286124"/>
            <a:ext cx="1928826" cy="1214446"/>
          </a:xfrm>
          <a:prstGeom prst="roundRect">
            <a:avLst>
              <a:gd name="adj" fmla="val 18236"/>
            </a:avLst>
          </a:prstGeom>
          <a:solidFill>
            <a:srgbClr val="FCFFB7"/>
          </a:solidFill>
          <a:ln>
            <a:solidFill>
              <a:srgbClr val="CC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профилактика </a:t>
            </a:r>
            <a:r>
              <a:rPr lang="ru-RU" sz="1600" b="1" i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асоциального</a:t>
            </a:r>
            <a:r>
              <a:rPr lang="ru-RU" sz="1600" b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 поведения, предупреждение </a:t>
            </a:r>
            <a:r>
              <a:rPr lang="ru-RU" sz="1600" b="1" i="1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заболеваемости</a:t>
            </a:r>
            <a:endParaRPr lang="ru-RU" sz="1600" b="1" i="1" dirty="0">
              <a:solidFill>
                <a:srgbClr val="004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Стрелка вниз 75"/>
          <p:cNvSpPr/>
          <p:nvPr/>
        </p:nvSpPr>
        <p:spPr>
          <a:xfrm>
            <a:off x="4429124" y="2857496"/>
            <a:ext cx="347666" cy="490542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Стрелка вниз 78"/>
          <p:cNvSpPr/>
          <p:nvPr/>
        </p:nvSpPr>
        <p:spPr>
          <a:xfrm>
            <a:off x="1785918" y="2857496"/>
            <a:ext cx="347666" cy="490542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Стрелка вниз 79"/>
          <p:cNvSpPr/>
          <p:nvPr/>
        </p:nvSpPr>
        <p:spPr>
          <a:xfrm>
            <a:off x="7072330" y="2857496"/>
            <a:ext cx="347666" cy="490542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с двумя скругленными противолежащими углами 81"/>
          <p:cNvSpPr/>
          <p:nvPr/>
        </p:nvSpPr>
        <p:spPr>
          <a:xfrm>
            <a:off x="714348" y="5357826"/>
            <a:ext cx="7786742" cy="1071570"/>
          </a:xfrm>
          <a:prstGeom prst="round2Diag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2000" b="1" kern="0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algn="ctr">
              <a:lnSpc>
                <a:spcPct val="80000"/>
              </a:lnSpc>
              <a:buFont typeface="Courier New" pitchFamily="49" charset="0"/>
              <a:buChar char="o"/>
              <a:defRPr/>
            </a:pPr>
            <a:r>
              <a:rPr lang="ru-RU" sz="2000" b="1" kern="0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научить управлять собой,</a:t>
            </a:r>
          </a:p>
          <a:p>
            <a:pPr algn="ctr">
              <a:lnSpc>
                <a:spcPct val="80000"/>
              </a:lnSpc>
              <a:buFont typeface="Courier New" pitchFamily="49" charset="0"/>
              <a:buChar char="o"/>
              <a:defRPr/>
            </a:pPr>
            <a:r>
              <a:rPr lang="ru-RU" sz="2000" b="1" kern="0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 объективно оценивать свои действия и поступки, </a:t>
            </a:r>
          </a:p>
          <a:p>
            <a:pPr algn="ctr">
              <a:lnSpc>
                <a:spcPct val="80000"/>
              </a:lnSpc>
              <a:buFont typeface="Courier New" pitchFamily="49" charset="0"/>
              <a:buChar char="o"/>
              <a:defRPr/>
            </a:pPr>
            <a:r>
              <a:rPr lang="ru-RU" sz="2000" b="1" kern="0" dirty="0" smtClean="0">
                <a:solidFill>
                  <a:srgbClr val="004600"/>
                </a:solidFill>
                <a:latin typeface="Times New Roman" pitchFamily="18" charset="0"/>
                <a:cs typeface="Times New Roman" pitchFamily="18" charset="0"/>
              </a:rPr>
              <a:t>верить в свои силы</a:t>
            </a:r>
          </a:p>
        </p:txBody>
      </p:sp>
      <p:sp>
        <p:nvSpPr>
          <p:cNvPr id="84" name="Правая фигурная скобка 83"/>
          <p:cNvSpPr/>
          <p:nvPr/>
        </p:nvSpPr>
        <p:spPr>
          <a:xfrm rot="5400000">
            <a:off x="4429124" y="1142984"/>
            <a:ext cx="357190" cy="7786742"/>
          </a:xfrm>
          <a:prstGeom prst="rightBrace">
            <a:avLst/>
          </a:prstGeom>
          <a:solidFill>
            <a:schemeClr val="accent3">
              <a:lumMod val="75000"/>
            </a:schemeClr>
          </a:solidFill>
          <a:ln w="31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31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1"/>
            <a:ext cx="9144000" cy="15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477000" cy="838200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  <a:t/>
            </a:r>
            <a:br>
              <a:rPr lang="ru-RU" sz="2200" b="1" dirty="0" smtClean="0">
                <a:solidFill>
                  <a:schemeClr val="bg1"/>
                </a:solidFill>
                <a:latin typeface="BatangChe" pitchFamily="49" charset="-127"/>
                <a:ea typeface="BatangChe" pitchFamily="49" charset="-127"/>
                <a:cs typeface="Aharoni" pitchFamily="2" charset="-79"/>
              </a:rPr>
            </a:br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Образовательные учреждения</a:t>
            </a:r>
            <a:endParaRPr lang="ru-RU" sz="2400" dirty="0">
              <a:latin typeface="BatangChe" pitchFamily="49" charset="-127"/>
              <a:ea typeface="BatangChe" pitchFamily="49" charset="-127"/>
              <a:cs typeface="Aharoni" pitchFamily="2" charset="-79"/>
            </a:endParaRPr>
          </a:p>
        </p:txBody>
      </p:sp>
      <p:sp>
        <p:nvSpPr>
          <p:cNvPr id="42" name="Полилиния 41"/>
          <p:cNvSpPr/>
          <p:nvPr/>
        </p:nvSpPr>
        <p:spPr>
          <a:xfrm>
            <a:off x="785786" y="1285860"/>
            <a:ext cx="8215370" cy="428628"/>
          </a:xfrm>
          <a:custGeom>
            <a:avLst/>
            <a:gdLst>
              <a:gd name="connsiteX0" fmla="*/ 0 w 2288910"/>
              <a:gd name="connsiteY0" fmla="*/ 155022 h 930114"/>
              <a:gd name="connsiteX1" fmla="*/ 155022 w 2288910"/>
              <a:gd name="connsiteY1" fmla="*/ 0 h 930114"/>
              <a:gd name="connsiteX2" fmla="*/ 2133888 w 2288910"/>
              <a:gd name="connsiteY2" fmla="*/ 0 h 930114"/>
              <a:gd name="connsiteX3" fmla="*/ 2288910 w 2288910"/>
              <a:gd name="connsiteY3" fmla="*/ 155022 h 930114"/>
              <a:gd name="connsiteX4" fmla="*/ 2288910 w 2288910"/>
              <a:gd name="connsiteY4" fmla="*/ 775092 h 930114"/>
              <a:gd name="connsiteX5" fmla="*/ 2133888 w 2288910"/>
              <a:gd name="connsiteY5" fmla="*/ 930114 h 930114"/>
              <a:gd name="connsiteX6" fmla="*/ 155022 w 2288910"/>
              <a:gd name="connsiteY6" fmla="*/ 930114 h 930114"/>
              <a:gd name="connsiteX7" fmla="*/ 0 w 2288910"/>
              <a:gd name="connsiteY7" fmla="*/ 775092 h 930114"/>
              <a:gd name="connsiteX8" fmla="*/ 0 w 2288910"/>
              <a:gd name="connsiteY8" fmla="*/ 155022 h 93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910" h="930114">
                <a:moveTo>
                  <a:pt x="0" y="155022"/>
                </a:moveTo>
                <a:cubicBezTo>
                  <a:pt x="0" y="69406"/>
                  <a:pt x="69406" y="0"/>
                  <a:pt x="155022" y="0"/>
                </a:cubicBezTo>
                <a:lnTo>
                  <a:pt x="2133888" y="0"/>
                </a:lnTo>
                <a:cubicBezTo>
                  <a:pt x="2219504" y="0"/>
                  <a:pt x="2288910" y="69406"/>
                  <a:pt x="2288910" y="155022"/>
                </a:cubicBezTo>
                <a:lnTo>
                  <a:pt x="2288910" y="775092"/>
                </a:lnTo>
                <a:cubicBezTo>
                  <a:pt x="2288910" y="860708"/>
                  <a:pt x="2219504" y="930114"/>
                  <a:pt x="2133888" y="930114"/>
                </a:cubicBezTo>
                <a:lnTo>
                  <a:pt x="155022" y="930114"/>
                </a:lnTo>
                <a:cubicBezTo>
                  <a:pt x="69406" y="930114"/>
                  <a:pt x="0" y="860708"/>
                  <a:pt x="0" y="775092"/>
                </a:cubicBezTo>
                <a:lnTo>
                  <a:pt x="0" y="155022"/>
                </a:lnTo>
                <a:close/>
              </a:path>
            </a:pathLst>
          </a:custGeom>
          <a:ln>
            <a:solidFill>
              <a:srgbClr val="003E00"/>
            </a:solidFill>
            <a:prstDash val="sysDot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91124" tIns="91124" rIns="91124" bIns="91124" numCol="1" spcCol="1270" anchor="ctr" anchorCtr="0">
            <a:noAutofit/>
          </a:bodyPr>
          <a:lstStyle/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Проведено программ в 2019 году:</a:t>
            </a:r>
          </a:p>
          <a:p>
            <a:pPr algn="ctr"/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defTabSz="5334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endParaRPr lang="ru-RU" sz="2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10800000">
            <a:off x="5929322" y="271462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357158" y="1857364"/>
          <a:ext cx="8643998" cy="48463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330096"/>
                <a:gridCol w="3854250"/>
                <a:gridCol w="2459652"/>
              </a:tblGrid>
              <a:tr h="28575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Школа 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Программа 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Охвачено</a:t>
                      </a:r>
                      <a:r>
                        <a:rPr lang="ru-RU" sz="1600" baseline="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 несовершеннолетних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8575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МБДОУ </a:t>
                      </a: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д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/с №10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Капельки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подг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. гр.-23, старшая -20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2563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МБДОУ </a:t>
                      </a: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д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/с  №13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Капельки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подг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. гр.-19, старшая -21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0263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МБДОУ </a:t>
                      </a: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д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/с  №14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Капельки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подг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. гр.-42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7106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МБДОУ </a:t>
                      </a: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д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/с  №26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Капельки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подг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. гр.-23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8237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МБДОУ </a:t>
                      </a: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д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/с  №28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Капельки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подг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. гр.-19, старшая -22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3173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ПГТ  </a:t>
                      </a:r>
                      <a:r>
                        <a:rPr lang="ru-RU" sz="1600" dirty="0" err="1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Ирша</a:t>
                      </a: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 (школа)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Азбука безопасности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69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3271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МБОУ «СОШ» №163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Ступени 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42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47817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МБОУ «СОШ» №174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Ступени </a:t>
                      </a:r>
                    </a:p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Школа</a:t>
                      </a:r>
                      <a:r>
                        <a:rPr lang="ru-RU" sz="1600" baseline="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 подготовки волонтеров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50</a:t>
                      </a:r>
                    </a:p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9 учащихся 10х классов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7624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МБОУ «СОШ» №176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Ступени 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25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6195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Зеленогорский дет. дом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Ступени 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16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4765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МБОУ ЗОШИ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Капельки, Ступени 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35 + 39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4382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Молодежный Центр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Групповая работа по формированию ЗОЖ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rgbClr val="004600"/>
                            </a:solidFill>
                          </a:ln>
                        </a:rPr>
                        <a:t>20</a:t>
                      </a:r>
                      <a:endParaRPr lang="ru-RU" sz="1600" dirty="0">
                        <a:ln>
                          <a:solidFill>
                            <a:srgbClr val="0046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pic>
        <p:nvPicPr>
          <p:cNvPr id="1026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142984"/>
            <a:ext cx="857255" cy="7876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45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224" y="152400"/>
            <a:ext cx="6477000" cy="838200"/>
          </a:xfrm>
        </p:spPr>
        <p:txBody>
          <a:bodyPr>
            <a:noAutofit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Начало экспериментирования с ПАВ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85918" y="1285860"/>
            <a:ext cx="6500858" cy="500066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Причины употребления ПАВ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2910" y="2357430"/>
            <a:ext cx="2534531" cy="2571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u="sng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Социальные:</a:t>
            </a:r>
          </a:p>
          <a:p>
            <a:pPr algn="ctr">
              <a:lnSpc>
                <a:spcPct val="80000"/>
              </a:lnSpc>
            </a:pPr>
            <a:endParaRPr lang="ru-RU" sz="1400" b="1" u="sng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Неблагополучная семья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Распространенность употребления в социуме ребенка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Активная пропаганда в СМИ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Отсутствие досуга</a:t>
            </a:r>
          </a:p>
          <a:p>
            <a:pPr algn="ctr">
              <a:lnSpc>
                <a:spcPct val="80000"/>
              </a:lnSpc>
            </a:pPr>
            <a:endParaRPr lang="ru-RU" sz="1400" b="1" i="1" dirty="0">
              <a:solidFill>
                <a:srgbClr val="1F497D">
                  <a:lumMod val="75000"/>
                </a:srgb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384109" y="6264218"/>
            <a:ext cx="759891" cy="59378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Стрелка вправо 36">
            <a:hlinkClick r:id="rId3" action="ppaction://hlinksldjump"/>
          </p:cNvPr>
          <p:cNvSpPr/>
          <p:nvPr/>
        </p:nvSpPr>
        <p:spPr>
          <a:xfrm>
            <a:off x="8726884" y="647169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357554" y="2357430"/>
            <a:ext cx="2534531" cy="2571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600" b="1" u="sng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Психологические:</a:t>
            </a:r>
          </a:p>
          <a:p>
            <a:pPr algn="ctr">
              <a:lnSpc>
                <a:spcPct val="80000"/>
              </a:lnSpc>
            </a:pPr>
            <a:endParaRPr lang="ru-RU" sz="1600" b="1" u="sng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Любопытство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Неадекватная самооценка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Попытка уйти от эмоциональных переживаний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Подчинение давлению группы</a:t>
            </a:r>
            <a:endParaRPr lang="ru-RU" sz="1400" b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143636" y="2357430"/>
            <a:ext cx="2571768" cy="2571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600" b="1" u="sng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Наследственные:</a:t>
            </a:r>
          </a:p>
          <a:p>
            <a:pPr algn="ctr">
              <a:lnSpc>
                <a:spcPct val="80000"/>
              </a:lnSpc>
            </a:pPr>
            <a:endParaRPr lang="ru-RU" sz="1600" b="1" u="sng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Наследственность, отягощенная психическими заболеваниями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6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Наследственность, отягощенная наркологическими заболеваниями</a:t>
            </a:r>
          </a:p>
        </p:txBody>
      </p:sp>
      <p:pic>
        <p:nvPicPr>
          <p:cNvPr id="43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214422"/>
            <a:ext cx="1243972" cy="1143007"/>
          </a:xfrm>
          <a:prstGeom prst="rect">
            <a:avLst/>
          </a:prstGeom>
          <a:noFill/>
        </p:spPr>
      </p:pic>
      <p:sp>
        <p:nvSpPr>
          <p:cNvPr id="44" name="Стрелка вниз 43"/>
          <p:cNvSpPr/>
          <p:nvPr/>
        </p:nvSpPr>
        <p:spPr>
          <a:xfrm>
            <a:off x="2097195" y="1829124"/>
            <a:ext cx="285752" cy="428628"/>
          </a:xfrm>
          <a:prstGeom prst="downArrow">
            <a:avLst>
              <a:gd name="adj1" fmla="val 50000"/>
              <a:gd name="adj2" fmla="val 3000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>
            <a:off x="4572000" y="1857364"/>
            <a:ext cx="285752" cy="428628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7143768" y="1857364"/>
            <a:ext cx="285752" cy="500066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 rot="508528">
            <a:off x="1428728" y="5286388"/>
            <a:ext cx="6858048" cy="10715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Необходимо работать со всеми детьми, 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а не только с детьми «группы риска» !</a:t>
            </a:r>
            <a:endParaRPr lang="ru-RU" b="1" dirty="0">
              <a:solidFill>
                <a:srgbClr val="1F497D">
                  <a:lumMod val="75000"/>
                </a:srgbClr>
              </a:solidFill>
              <a:latin typeface="Arial Narrow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7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Выноска со стрелкой вправо 18"/>
          <p:cNvSpPr/>
          <p:nvPr/>
        </p:nvSpPr>
        <p:spPr>
          <a:xfrm>
            <a:off x="285720" y="2357430"/>
            <a:ext cx="2500330" cy="3500462"/>
          </a:xfrm>
          <a:prstGeom prst="rightArrow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Предпосылки приобщения к ПАВ</a:t>
            </a:r>
          </a:p>
          <a:p>
            <a:pPr algn="ctr">
              <a:lnSpc>
                <a:spcPct val="80000"/>
              </a:lnSpc>
            </a:pPr>
            <a:endParaRPr lang="ru-RU" sz="1400" b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38" name="Picture 2" descr="C:\Users\СКС\Desktop\Рисунок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Заголовок 26"/>
          <p:cNvSpPr>
            <a:spLocks noGrp="1"/>
          </p:cNvSpPr>
          <p:nvPr>
            <p:ph type="title"/>
          </p:nvPr>
        </p:nvSpPr>
        <p:spPr>
          <a:xfrm>
            <a:off x="3214678" y="2285992"/>
            <a:ext cx="357190" cy="1428760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</a:t>
            </a: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/>
            </a:r>
            <a:br>
              <a:rPr lang="ru-RU" sz="1600" b="1" kern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8384109" y="6264218"/>
            <a:ext cx="759891" cy="59378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Стрелка вправо 36">
            <a:hlinkClick r:id="rId3" action="ppaction://hlinksldjump"/>
          </p:cNvPr>
          <p:cNvSpPr/>
          <p:nvPr/>
        </p:nvSpPr>
        <p:spPr>
          <a:xfrm>
            <a:off x="8726884" y="6471695"/>
            <a:ext cx="304800" cy="2286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Picture 2" descr="C:\Users\user\Desktop\2018 год\Выступление в КДНиЗП\Иллюстрации для буклетов\Эмблем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214423"/>
            <a:ext cx="1143008" cy="1050238"/>
          </a:xfrm>
          <a:prstGeom prst="rect">
            <a:avLst/>
          </a:prstGeom>
          <a:noFill/>
        </p:spPr>
      </p:pic>
      <p:sp>
        <p:nvSpPr>
          <p:cNvPr id="44" name="Стрелка вниз 43"/>
          <p:cNvSpPr/>
          <p:nvPr/>
        </p:nvSpPr>
        <p:spPr>
          <a:xfrm rot="16200000">
            <a:off x="1928794" y="3929066"/>
            <a:ext cx="285752" cy="428628"/>
          </a:xfrm>
          <a:prstGeom prst="downArrow">
            <a:avLst>
              <a:gd name="adj1" fmla="val 50000"/>
              <a:gd name="adj2" fmla="val 3000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357554" y="1785926"/>
            <a:ext cx="5357850" cy="464347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Патология беременности, инфекционные заболевания матери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Осложненные (затяжные) роды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Тяжело протекающие хронические заболевания детского возраста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Сотрясения головного мозга (особенно многократные)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Воспитание ребенка в неполной семье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Постоянная занятость одного из родителей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Отсутствие в семье других детей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Алкоголизм (наркомания) одного из родителей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Психические заболевания близких родственников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Нарушения каким-либо родственником общепринятых норм 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Раннее начало (до 12-13 лет) употребления алкоголя или </a:t>
            </a:r>
            <a:r>
              <a:rPr lang="ru-RU" sz="16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психоактивных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веществ</a:t>
            </a:r>
            <a:b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357158" y="4000504"/>
            <a:ext cx="5000660" cy="158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0800000">
            <a:off x="2857488" y="1285860"/>
            <a:ext cx="5929354" cy="158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1142976" y="28572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Профилактика употребления ПАВ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 в семейной среде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777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6349</TotalTime>
  <Words>922</Words>
  <Application>Microsoft Office PowerPoint</Application>
  <PresentationFormat>Экран (4:3)</PresentationFormat>
  <Paragraphs>301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Краевое государственное  бюджетное учреждение социального обслуживания  «Центр социальной помощи семье и детям «Зеленогорский»</vt:lpstr>
      <vt:lpstr>Структура Центра семьи</vt:lpstr>
      <vt:lpstr>   Специалисты  службы социальной реабилитации и адаптации несовершеннолетних, страдающих патологическими зависимостями  </vt:lpstr>
      <vt:lpstr>Не навреди!</vt:lpstr>
      <vt:lpstr>Всемирной организацией здравоохранения принята КЛАССИФИКАЦИЯ:</vt:lpstr>
      <vt:lpstr>Презентация PowerPoint</vt:lpstr>
      <vt:lpstr> Образовательные учреждения</vt:lpstr>
      <vt:lpstr>Начало экспериментирования с ПАВ</vt:lpstr>
      <vt:lpstr>       </vt:lpstr>
      <vt:lpstr>       </vt:lpstr>
      <vt:lpstr>                       Особенности  работы технологии</vt:lpstr>
      <vt:lpstr>       </vt:lpstr>
      <vt:lpstr> Отделение профилактики безнадзорности несовершеннолетних и</vt:lpstr>
      <vt:lpstr>2020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Центр Краевой</dc:creator>
  <cp:lastModifiedBy>Михайлова Татьяна Анатольевна</cp:lastModifiedBy>
  <cp:revision>649</cp:revision>
  <cp:lastPrinted>2018-03-26T03:12:12Z</cp:lastPrinted>
  <dcterms:modified xsi:type="dcterms:W3CDTF">2020-02-03T10:15:32Z</dcterms:modified>
</cp:coreProperties>
</file>