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20"/>
  </p:notesMasterIdLst>
  <p:sldIdLst>
    <p:sldId id="257" r:id="rId2"/>
    <p:sldId id="258" r:id="rId3"/>
    <p:sldId id="259" r:id="rId4"/>
    <p:sldId id="276" r:id="rId5"/>
    <p:sldId id="280" r:id="rId6"/>
    <p:sldId id="261" r:id="rId7"/>
    <p:sldId id="277" r:id="rId8"/>
    <p:sldId id="287" r:id="rId9"/>
    <p:sldId id="284" r:id="rId10"/>
    <p:sldId id="285" r:id="rId11"/>
    <p:sldId id="286" r:id="rId12"/>
    <p:sldId id="278" r:id="rId13"/>
    <p:sldId id="282" r:id="rId14"/>
    <p:sldId id="288" r:id="rId15"/>
    <p:sldId id="289" r:id="rId16"/>
    <p:sldId id="290" r:id="rId17"/>
    <p:sldId id="268" r:id="rId18"/>
    <p:sldId id="291" r:id="rId19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A-41CF-8ECE-AB9F8C04A69B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A-41CF-8ECE-AB9F8C04A69B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0A-41CF-8ECE-AB9F8C04A69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0A-41CF-8ECE-AB9F8C04A69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70A-41CF-8ECE-AB9F8C04A69B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70A-41CF-8ECE-AB9F8C04A69B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70A-41CF-8ECE-AB9F8C04A69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н/у, н/р</c:v>
                </c:pt>
                <c:pt idx="1">
                  <c:v>СОШ № 163</c:v>
                </c:pt>
                <c:pt idx="2">
                  <c:v>ЗТПТиС</c:v>
                </c:pt>
                <c:pt idx="3">
                  <c:v>СОШ № 169</c:v>
                </c:pt>
                <c:pt idx="4">
                  <c:v>СОШ № 167</c:v>
                </c:pt>
                <c:pt idx="5">
                  <c:v>ЗШИ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70A-41CF-8ECE-AB9F8C04A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4208"/>
        <c:axId val="23135744"/>
      </c:barChart>
      <c:catAx>
        <c:axId val="2313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35744"/>
        <c:crosses val="autoZero"/>
        <c:auto val="1"/>
        <c:lblAlgn val="ctr"/>
        <c:lblOffset val="100"/>
        <c:noMultiLvlLbl val="0"/>
      </c:catAx>
      <c:valAx>
        <c:axId val="2313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3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41-4FAC-BF1A-52FCEC941F8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41-4FAC-BF1A-52FCEC941F83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41-4FAC-BF1A-52FCEC941F8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41-4FAC-BF1A-52FCEC941F83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541-4FAC-BF1A-52FCEC941F83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541-4FAC-BF1A-52FCEC941F83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41-4FAC-BF1A-52FCEC941F83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541-4FAC-BF1A-52FCEC941F83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541-4FAC-BF1A-52FCEC941F83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541-4FAC-BF1A-52FCEC941F8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школа 176</c:v>
                </c:pt>
                <c:pt idx="1">
                  <c:v>школа 169</c:v>
                </c:pt>
                <c:pt idx="2">
                  <c:v>школа 175</c:v>
                </c:pt>
                <c:pt idx="3">
                  <c:v>школа 167</c:v>
                </c:pt>
                <c:pt idx="4">
                  <c:v>Гимназия 164</c:v>
                </c:pt>
                <c:pt idx="5">
                  <c:v>лицей 174</c:v>
                </c:pt>
                <c:pt idx="6">
                  <c:v>школа 163</c:v>
                </c:pt>
                <c:pt idx="7">
                  <c:v>школа 161</c:v>
                </c:pt>
                <c:pt idx="8">
                  <c:v>ЗТПТиС</c:v>
                </c:pt>
                <c:pt idx="9">
                  <c:v>иногородние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541-4FAC-BF1A-52FCEC941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005824"/>
        <c:axId val="87011712"/>
      </c:barChart>
      <c:catAx>
        <c:axId val="8700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011712"/>
        <c:crosses val="autoZero"/>
        <c:auto val="1"/>
        <c:lblAlgn val="ctr"/>
        <c:lblOffset val="100"/>
        <c:noMultiLvlLbl val="0"/>
      </c:catAx>
      <c:valAx>
        <c:axId val="8701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00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DC-4168-8FAE-FE9DD28B5994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DC-4168-8FAE-FE9DD28B5994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DC-4168-8FAE-FE9DD28B599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DC-4168-8FAE-FE9DD28B599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DC-4168-8FAE-FE9DD28B599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DC-4168-8FAE-FE9DD28B5994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DC-4168-8FAE-FE9DD28B5994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1DC-4168-8FAE-FE9DD28B599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школа 176</c:v>
                </c:pt>
                <c:pt idx="1">
                  <c:v>школа 169</c:v>
                </c:pt>
                <c:pt idx="2">
                  <c:v>школа 175</c:v>
                </c:pt>
                <c:pt idx="3">
                  <c:v>Лицей 174</c:v>
                </c:pt>
                <c:pt idx="4">
                  <c:v>ЗТПТиС</c:v>
                </c:pt>
                <c:pt idx="5">
                  <c:v>Гимназия 164</c:v>
                </c:pt>
                <c:pt idx="6">
                  <c:v>школа 167</c:v>
                </c:pt>
                <c:pt idx="7">
                  <c:v>школа 161</c:v>
                </c:pt>
                <c:pt idx="8">
                  <c:v>ЗШИ</c:v>
                </c:pt>
                <c:pt idx="9">
                  <c:v>школа 163</c:v>
                </c:pt>
                <c:pt idx="10">
                  <c:v>н/у</c:v>
                </c:pt>
                <c:pt idx="11">
                  <c:v>школа 172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1DC-4168-8FAE-FE9DD28B5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00640"/>
        <c:axId val="134002176"/>
      </c:barChart>
      <c:catAx>
        <c:axId val="13400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002176"/>
        <c:crosses val="autoZero"/>
        <c:auto val="1"/>
        <c:lblAlgn val="ctr"/>
        <c:lblOffset val="100"/>
        <c:noMultiLvlLbl val="0"/>
      </c:catAx>
      <c:valAx>
        <c:axId val="13400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00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D2-4A84-B86A-99DEC6E42153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D2-4A84-B86A-99DEC6E4215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D2-4A84-B86A-99DEC6E4215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D2-4A84-B86A-99DEC6E4215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D2-4A84-B86A-99DEC6E42153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D2-4A84-B86A-99DEC6E42153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D2-4A84-B86A-99DEC6E4215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школа 163</c:v>
                </c:pt>
                <c:pt idx="1">
                  <c:v>ЗТПТиС</c:v>
                </c:pt>
                <c:pt idx="2">
                  <c:v>школа169</c:v>
                </c:pt>
                <c:pt idx="3">
                  <c:v>н/у</c:v>
                </c:pt>
                <c:pt idx="4">
                  <c:v>др уч. завед</c:v>
                </c:pt>
                <c:pt idx="5">
                  <c:v>школа 172</c:v>
                </c:pt>
                <c:pt idx="6">
                  <c:v>школа 175</c:v>
                </c:pt>
                <c:pt idx="7">
                  <c:v>лицей 174</c:v>
                </c:pt>
                <c:pt idx="8">
                  <c:v>ЗШИ</c:v>
                </c:pt>
                <c:pt idx="9">
                  <c:v>школа 161</c:v>
                </c:pt>
                <c:pt idx="10">
                  <c:v>школа 167</c:v>
                </c:pt>
                <c:pt idx="11">
                  <c:v>гимназия 164</c:v>
                </c:pt>
                <c:pt idx="12">
                  <c:v>школа 176</c:v>
                </c:pt>
                <c:pt idx="13">
                  <c:v>иногородние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9D2-4A84-B86A-99DEC6E4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94656"/>
        <c:axId val="135096192"/>
      </c:barChart>
      <c:catAx>
        <c:axId val="13509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5096192"/>
        <c:crosses val="autoZero"/>
        <c:auto val="1"/>
        <c:lblAlgn val="ctr"/>
        <c:lblOffset val="100"/>
        <c:noMultiLvlLbl val="0"/>
      </c:catAx>
      <c:valAx>
        <c:axId val="13509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09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77-493F-BD05-1CCFF267768A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77-493F-BD05-1CCFF267768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77-493F-BD05-1CCFF267768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77-493F-BD05-1CCFF267768A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77-493F-BD05-1CCFF267768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C77-493F-BD05-1CCFF267768A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77-493F-BD05-1CCFF267768A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77-493F-BD05-1CCFF267768A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C77-493F-BD05-1CCFF267768A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C77-493F-BD05-1CCFF267768A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C77-493F-BD05-1CCFF267768A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C77-493F-BD05-1CCFF267768A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C77-493F-BD05-1CCFF267768A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C77-493F-BD05-1CCFF267768A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C77-493F-BD05-1CCFF267768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школа  169</c:v>
                </c:pt>
                <c:pt idx="1">
                  <c:v>Лицей  174</c:v>
                </c:pt>
                <c:pt idx="2">
                  <c:v>школа 176</c:v>
                </c:pt>
                <c:pt idx="3">
                  <c:v>школа 163</c:v>
                </c:pt>
                <c:pt idx="4">
                  <c:v>школа 175</c:v>
                </c:pt>
                <c:pt idx="5">
                  <c:v>школа 161</c:v>
                </c:pt>
                <c:pt idx="6">
                  <c:v>ЗТПТиС</c:v>
                </c:pt>
                <c:pt idx="7">
                  <c:v>школа 167</c:v>
                </c:pt>
                <c:pt idx="8">
                  <c:v>н/у, н/р</c:v>
                </c:pt>
                <c:pt idx="9">
                  <c:v>Гимназия 164</c:v>
                </c:pt>
                <c:pt idx="10">
                  <c:v>ЗШИ</c:v>
                </c:pt>
                <c:pt idx="11">
                  <c:v>ДДУ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40</c:v>
                </c:pt>
                <c:pt idx="1">
                  <c:v>32</c:v>
                </c:pt>
                <c:pt idx="2">
                  <c:v>29</c:v>
                </c:pt>
                <c:pt idx="3">
                  <c:v>28</c:v>
                </c:pt>
                <c:pt idx="4">
                  <c:v>26</c:v>
                </c:pt>
                <c:pt idx="5">
                  <c:v>19</c:v>
                </c:pt>
                <c:pt idx="6">
                  <c:v>19</c:v>
                </c:pt>
                <c:pt idx="7">
                  <c:v>16</c:v>
                </c:pt>
                <c:pt idx="8">
                  <c:v>15</c:v>
                </c:pt>
                <c:pt idx="9">
                  <c:v>10</c:v>
                </c:pt>
                <c:pt idx="10">
                  <c:v>10</c:v>
                </c:pt>
                <c:pt idx="1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1C77-493F-BD05-1CCFF2677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78464"/>
        <c:axId val="134080000"/>
      </c:barChart>
      <c:catAx>
        <c:axId val="13407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080000"/>
        <c:crosses val="autoZero"/>
        <c:auto val="1"/>
        <c:lblAlgn val="ctr"/>
        <c:lblOffset val="100"/>
        <c:noMultiLvlLbl val="0"/>
      </c:catAx>
      <c:valAx>
        <c:axId val="13408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078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6C-46BA-BEB6-02E06E86035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6C-46BA-BEB6-02E06E86035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6C-46BA-BEB6-02E06E86035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ст. 115 УК РФ</c:v>
                </c:pt>
                <c:pt idx="1">
                  <c:v>ст. 116 УК РФ</c:v>
                </c:pt>
                <c:pt idx="2">
                  <c:v>ст. 119 УК РФ</c:v>
                </c:pt>
                <c:pt idx="3">
                  <c:v>ст. 132 УК РФ</c:v>
                </c:pt>
                <c:pt idx="4">
                  <c:v>ст. 134 УК РФ</c:v>
                </c:pt>
                <c:pt idx="5">
                  <c:v>ст. 135 УК РФ</c:v>
                </c:pt>
                <c:pt idx="6">
                  <c:v>ст. 150 УК РФ</c:v>
                </c:pt>
                <c:pt idx="7">
                  <c:v>ст. 157 УК РФ</c:v>
                </c:pt>
                <c:pt idx="8">
                  <c:v>ст. 158 УК РФ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68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46C-46BA-BEB6-02E06E860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86304"/>
        <c:axId val="135187840"/>
      </c:barChart>
      <c:catAx>
        <c:axId val="13518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87840"/>
        <c:crosses val="autoZero"/>
        <c:auto val="1"/>
        <c:lblAlgn val="ctr"/>
        <c:lblOffset val="100"/>
        <c:noMultiLvlLbl val="0"/>
      </c:catAx>
      <c:valAx>
        <c:axId val="1351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18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0E308A-C6B6-4DE3-A368-E92BEDAEF704}" type="datetimeFigureOut">
              <a:rPr lang="ru-RU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FC045E-29F3-4E65-9A9F-412683826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55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4A36E-39F6-4454-8CE2-96A58A5C8A18}" type="slidenum">
              <a:rPr lang="ru-RU" alt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1B14EB-FF2A-4860-992F-344E7D8942CC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00ABA-A094-48F0-B05F-E3CACB7F4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4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1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33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43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6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88A23-4809-4786-A955-E33C3A2D137C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883D8-3605-4B0A-9F31-3BFBE8B7E8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29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7058E-131E-4CEA-B7B8-26A4B31EAB06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E2AF5-3CC3-401F-994E-FD4AC8C42B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77FC7-3C37-4320-9E49-29AC47ED8D41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22D5B-E5AA-44D4-8253-25B4D7D8A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5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9D3F41-F8A5-46AE-AFBB-1B3115251625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68D00-F80F-42EC-ABE3-327DA5DDE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2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57242-46DC-4F6F-8F18-C57DD2C2EC3F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1F03D-7F20-4A6F-AE08-D248D7CC28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7545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BBA37-4FFC-428D-A55E-5D5F1B3A7329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51785-F46D-44B7-B1A5-7CF7A7EADF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0861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E4BAD-7300-412D-B542-78AD59024271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53D8A-3619-43A5-B10F-67678595A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A9372-10D9-4D8C-B2FA-9493C9D3E635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94F7E-E07D-47E1-A671-023365FFC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0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8DA81-1784-4849-ABAD-954A48795941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62486-9A62-4FC0-8F5C-DADFC523A5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740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103A1-C2EF-478D-8ED1-8761E79FA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EFE79-D45E-4311-A49A-EE0F1D0343BA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5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5518"/>
            <a:ext cx="12192000" cy="7383517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3" y="1125538"/>
            <a:ext cx="7561262" cy="4781276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преступлений, </a:t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опасных деяний и правонарушений за 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 </a:t>
            </a: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>
              <a:solidFill>
                <a:srgbClr val="013B6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5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Побои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927734"/>
              </p:ext>
            </p:extLst>
          </p:nvPr>
        </p:nvGraphicFramePr>
        <p:xfrm>
          <a:off x="804863" y="904875"/>
          <a:ext cx="10548937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9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3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Употребление </a:t>
            </a:r>
            <a:r>
              <a:rPr lang="ru-RU" sz="3200" b="1" dirty="0" smtClean="0">
                <a:solidFill>
                  <a:srgbClr val="FF0000"/>
                </a:solidFill>
              </a:rPr>
              <a:t>ПАВ (алкоголь, газ)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646258"/>
              </p:ext>
            </p:extLst>
          </p:nvPr>
        </p:nvGraphicFramePr>
        <p:xfrm>
          <a:off x="865188" y="954088"/>
          <a:ext cx="10488612" cy="522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2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238" y="0"/>
            <a:ext cx="10429461" cy="33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Состояние административных правонарушений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243745"/>
              </p:ext>
            </p:extLst>
          </p:nvPr>
        </p:nvGraphicFramePr>
        <p:xfrm>
          <a:off x="457200" y="751113"/>
          <a:ext cx="10940144" cy="609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3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729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958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Образовательная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</a:t>
                      </a:r>
                      <a:r>
                        <a:rPr lang="ru-RU" baseline="0" dirty="0"/>
                        <a:t> № </a:t>
                      </a:r>
                      <a:r>
                        <a:rPr lang="ru-RU" baseline="0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лиц/ 34 правонарушения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лиц/ 23 правонарушения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«СОШ</a:t>
                      </a:r>
                      <a:r>
                        <a:rPr lang="ru-RU" baseline="0" dirty="0" smtClean="0"/>
                        <a:t>№ 169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26/ 32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39/40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«СОШ № 176»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22/29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26/29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«Лицей </a:t>
                      </a:r>
                      <a:r>
                        <a:rPr lang="ru-RU" dirty="0"/>
                        <a:t>№ </a:t>
                      </a:r>
                      <a:r>
                        <a:rPr lang="ru-RU" dirty="0" smtClean="0"/>
                        <a:t>174»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21/21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30/32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«СОШ № 175»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21/23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19/26</a:t>
                      </a:r>
                      <a:endParaRPr lang="ru-RU" dirty="0"/>
                    </a:p>
                  </a:txBody>
                  <a:tcPr/>
                </a:tc>
              </a:tr>
              <a:tr h="383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КГБПОУ «</a:t>
                      </a:r>
                      <a:r>
                        <a:rPr lang="ru-RU" dirty="0" err="1" smtClean="0"/>
                        <a:t>ЗТПТиС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16/27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«СОШ </a:t>
                      </a:r>
                      <a:r>
                        <a:rPr lang="ru-RU" dirty="0"/>
                        <a:t>№ </a:t>
                      </a:r>
                      <a:r>
                        <a:rPr lang="ru-RU" dirty="0" smtClean="0"/>
                        <a:t>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14/15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н/у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14/15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учебные заведения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«Гимназия № 164»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11/14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10/10</a:t>
                      </a:r>
                      <a:endParaRPr lang="ru-RU" dirty="0"/>
                    </a:p>
                  </a:txBody>
                  <a:tcPr/>
                </a:tc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161»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11/13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17/19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«СОШ</a:t>
                      </a:r>
                      <a:r>
                        <a:rPr lang="ru-RU" baseline="0" dirty="0" smtClean="0"/>
                        <a:t> № 172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8/8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КГБОУ «</a:t>
                      </a:r>
                      <a:r>
                        <a:rPr lang="ru-RU" dirty="0" smtClean="0"/>
                        <a:t>ЗШИ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8/10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4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096" y="365125"/>
            <a:ext cx="10389704" cy="4598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Административные правонарушения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772746"/>
              </p:ext>
            </p:extLst>
          </p:nvPr>
        </p:nvGraphicFramePr>
        <p:xfrm>
          <a:off x="825500" y="935038"/>
          <a:ext cx="10528300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9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A49293-4BAB-49A8-9881-43B0F2D2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5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совершения несовершеннолетними противоправных деяний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C962EB-C74B-4C1A-9872-0FC9AD5A0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Окружение подростка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организованная внеурочная занятость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конкретной ситуации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неразрешенных конфликтов между несовершеннолетними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безнаказанности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8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E101CB-B7A6-44C9-BA5A-73382AFB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Самовольные уходы несовершеннолетних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10BE25-45FC-4211-BBA1-B4ECEB7D6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Зарегистрировано </a:t>
            </a:r>
            <a:r>
              <a:rPr lang="ru-RU" dirty="0" smtClean="0"/>
              <a:t>37</a:t>
            </a:r>
            <a:r>
              <a:rPr lang="ru-RU" b="1" dirty="0" smtClean="0">
                <a:solidFill>
                  <a:srgbClr val="002060"/>
                </a:solidFill>
              </a:rPr>
              <a:t> фактов </a:t>
            </a:r>
            <a:r>
              <a:rPr lang="ru-RU" dirty="0"/>
              <a:t>самовольных уходов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24 несовершеннолетними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D18BEA3-7214-41C7-9C84-591935CE5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13070"/>
              </p:ext>
            </p:extLst>
          </p:nvPr>
        </p:nvGraphicFramePr>
        <p:xfrm>
          <a:off x="943898" y="2639961"/>
          <a:ext cx="10409901" cy="365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967">
                  <a:extLst>
                    <a:ext uri="{9D8B030D-6E8A-4147-A177-3AD203B41FA5}">
                      <a16:colId xmlns:a16="http://schemas.microsoft.com/office/drawing/2014/main" xmlns="" val="854963500"/>
                    </a:ext>
                  </a:extLst>
                </a:gridCol>
                <a:gridCol w="3469967">
                  <a:extLst>
                    <a:ext uri="{9D8B030D-6E8A-4147-A177-3AD203B41FA5}">
                      <a16:colId xmlns:a16="http://schemas.microsoft.com/office/drawing/2014/main" xmlns="" val="3202291141"/>
                    </a:ext>
                  </a:extLst>
                </a:gridCol>
                <a:gridCol w="3469967">
                  <a:extLst>
                    <a:ext uri="{9D8B030D-6E8A-4147-A177-3AD203B41FA5}">
                      <a16:colId xmlns:a16="http://schemas.microsoft.com/office/drawing/2014/main" xmlns="" val="2258494237"/>
                    </a:ext>
                  </a:extLst>
                </a:gridCol>
              </a:tblGrid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Откуда совершен уход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Количество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Количество фактов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1962734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2591753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Детский дом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9533194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Центр семьи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6603680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ЗТПТиС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60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12F2FC-A96B-476C-B911-46894D39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самовольных уходов несовершеннолетних из дома и государственных учреждений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597FE2-3355-4090-8147-92CDC221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взаимопонимания между детьми и законными представителями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должного контроля за поведением детей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контроля за общением детей в социальных сетях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круга общения детей и мест их времяпровождения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72719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670" y="440281"/>
            <a:ext cx="10357708" cy="881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реступления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совершенные в отношении несовершеннолетних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50523627"/>
              </p:ext>
            </p:extLst>
          </p:nvPr>
        </p:nvGraphicFramePr>
        <p:xfrm>
          <a:off x="1451112" y="1321904"/>
          <a:ext cx="9658321" cy="521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6"/>
          <p:cNvSpPr>
            <a:spLocks noGrp="1"/>
          </p:cNvSpPr>
          <p:nvPr>
            <p:ph idx="1"/>
          </p:nvPr>
        </p:nvSpPr>
        <p:spPr>
          <a:xfrm>
            <a:off x="1774825" y="1196975"/>
            <a:ext cx="8713788" cy="5400675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ru-RU" altLang="ru-RU" sz="3600" b="1" dirty="0"/>
              <a:t>   </a:t>
            </a:r>
            <a:r>
              <a:rPr lang="ru-RU" altLang="ru-RU" sz="3600" b="1" dirty="0" smtClean="0"/>
              <a:t>В 2019 году </a:t>
            </a:r>
            <a:r>
              <a:rPr lang="ru-RU" altLang="ru-RU" sz="3600" b="1" dirty="0"/>
              <a:t>на территории </a:t>
            </a:r>
            <a:r>
              <a:rPr lang="ru-RU" altLang="ru-RU" sz="3600" b="1" dirty="0" smtClean="0"/>
              <a:t>                  </a:t>
            </a:r>
            <a:r>
              <a:rPr lang="ru-RU" altLang="ru-RU" sz="3600" b="1" dirty="0"/>
              <a:t>г. Зеленогорска зарегистрировано </a:t>
            </a:r>
          </a:p>
          <a:p>
            <a:pPr algn="ctr">
              <a:buFontTx/>
              <a:buNone/>
            </a:pPr>
            <a:r>
              <a:rPr lang="ru-RU" altLang="ru-RU" sz="6000" b="1" dirty="0" smtClean="0">
                <a:solidFill>
                  <a:srgbClr val="FF0000"/>
                </a:solidFill>
              </a:rPr>
              <a:t>13</a:t>
            </a:r>
            <a:r>
              <a:rPr lang="ru-RU" altLang="ru-RU" sz="6000" b="1" dirty="0" smtClean="0">
                <a:solidFill>
                  <a:srgbClr val="FF4F4F"/>
                </a:solidFill>
              </a:rPr>
              <a:t> </a:t>
            </a:r>
            <a:r>
              <a:rPr lang="ru-RU" altLang="ru-RU" sz="3600" b="1" dirty="0"/>
              <a:t>преступлений, </a:t>
            </a:r>
          </a:p>
          <a:p>
            <a:pPr algn="ctr">
              <a:buFontTx/>
              <a:buNone/>
            </a:pPr>
            <a:r>
              <a:rPr lang="ru-RU" altLang="ru-RU" sz="3600" b="1" dirty="0"/>
              <a:t>совершенных 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12</a:t>
            </a:r>
            <a:r>
              <a:rPr lang="ru-RU" altLang="ru-RU" sz="3600" b="1" dirty="0" smtClean="0"/>
              <a:t> </a:t>
            </a:r>
            <a:r>
              <a:rPr lang="ru-RU" altLang="ru-RU" sz="3600" b="1" dirty="0"/>
              <a:t>несовершеннолетними. </a:t>
            </a:r>
          </a:p>
          <a:p>
            <a:pPr algn="ctr"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</a:rPr>
              <a:t>Это на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18.8% </a:t>
            </a:r>
            <a:r>
              <a:rPr lang="ru-RU" altLang="ru-RU" sz="3600" b="1" dirty="0">
                <a:solidFill>
                  <a:srgbClr val="002060"/>
                </a:solidFill>
              </a:rPr>
              <a:t>меньше, чем в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2018 </a:t>
            </a:r>
            <a:r>
              <a:rPr lang="ru-RU" altLang="ru-RU" sz="3600" b="1" dirty="0">
                <a:solidFill>
                  <a:srgbClr val="002060"/>
                </a:solidFill>
              </a:rPr>
              <a:t>г., </a:t>
            </a:r>
          </a:p>
          <a:p>
            <a:pPr algn="ctr"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</a:rPr>
              <a:t>когда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14 </a:t>
            </a:r>
            <a:r>
              <a:rPr lang="ru-RU" altLang="ru-RU" sz="3600" b="1" dirty="0">
                <a:solidFill>
                  <a:srgbClr val="002060"/>
                </a:solidFill>
              </a:rPr>
              <a:t>подростками было совершено </a:t>
            </a:r>
          </a:p>
          <a:p>
            <a:pPr algn="ctr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16 </a:t>
            </a:r>
            <a:r>
              <a:rPr lang="ru-RU" altLang="ru-RU" sz="3600" b="1" dirty="0">
                <a:solidFill>
                  <a:srgbClr val="002060"/>
                </a:solidFill>
              </a:rPr>
              <a:t>преступных деяний</a:t>
            </a:r>
          </a:p>
          <a:p>
            <a:endParaRPr lang="ru-RU" alt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85750"/>
            <a:ext cx="7472363" cy="7858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статистика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313793"/>
            <a:ext cx="8856662" cy="539180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ранее совершавшими несовершеннолетними совершено 6 повторных преступлений</a:t>
            </a:r>
          </a:p>
          <a:p>
            <a:pPr>
              <a:lnSpc>
                <a:spcPct val="110000"/>
              </a:lnSpc>
            </a:pP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подростками совершено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преступлений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6/4), все преступления в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со взрослыми</a:t>
            </a:r>
          </a:p>
          <a:p>
            <a:pPr>
              <a:lnSpc>
                <a:spcPct val="110000"/>
              </a:lnSpc>
            </a:pP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подростка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совершили преступления в состоянии алкогольного опьянения (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ru-RU" alt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endParaRPr lang="ru-RU" altLang="ru-RU" sz="3800" b="1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ru-RU" altLang="ru-RU" sz="3800" b="1" dirty="0">
                <a:solidFill>
                  <a:srgbClr val="000000"/>
                </a:solidFill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	</a:t>
            </a: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522" y="365126"/>
            <a:ext cx="10459278" cy="8573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Состояние преступности несовершеннолетних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765358"/>
              </p:ext>
            </p:extLst>
          </p:nvPr>
        </p:nvGraphicFramePr>
        <p:xfrm>
          <a:off x="795131" y="1182689"/>
          <a:ext cx="10558668" cy="3489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95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9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487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Образовательные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организации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лица/3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лица/6 преступлений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учащиеся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лица/4</a:t>
                      </a:r>
                      <a:r>
                        <a:rPr lang="ru-RU" baseline="0" dirty="0" smtClean="0"/>
                        <a:t>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лица/ 3 преступления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КГБПОУ «</a:t>
                      </a:r>
                      <a:r>
                        <a:rPr lang="ru-RU" dirty="0" err="1" smtClean="0"/>
                        <a:t>ЗТПТиС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лица/2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лица/ 3</a:t>
                      </a:r>
                      <a:r>
                        <a:rPr lang="ru-RU" baseline="0" dirty="0" smtClean="0"/>
                        <a:t> преступления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МБОУ «СОШ № 169»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лицо/2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преступление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учеб</a:t>
                      </a:r>
                      <a:r>
                        <a:rPr lang="ru-RU" baseline="0" dirty="0" smtClean="0"/>
                        <a:t> заведения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лицо/1 преступление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3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009" y="365126"/>
            <a:ext cx="10538791" cy="64866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Преступления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21029"/>
              </p:ext>
            </p:extLst>
          </p:nvPr>
        </p:nvGraphicFramePr>
        <p:xfrm>
          <a:off x="746125" y="1023938"/>
          <a:ext cx="106076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85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60350"/>
            <a:ext cx="7821613" cy="8112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опасных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деяний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285875"/>
            <a:ext cx="8821737" cy="5599113"/>
          </a:xfrm>
        </p:spPr>
        <p:txBody>
          <a:bodyPr>
            <a:normAutofit/>
          </a:bodyPr>
          <a:lstStyle/>
          <a:p>
            <a:endParaRPr lang="ru-RU" altLang="ru-RU" b="1" dirty="0"/>
          </a:p>
          <a:p>
            <a:pPr algn="ctr"/>
            <a:r>
              <a:rPr lang="ru-RU" altLang="ru-RU" b="1" dirty="0"/>
              <a:t>до достижения возраста привлечения к уголовной ответственности несовершеннолетними совершено </a:t>
            </a:r>
          </a:p>
          <a:p>
            <a:pPr marL="0" indent="0" algn="ctr">
              <a:buNone/>
            </a:pPr>
            <a:r>
              <a:rPr lang="ru-RU" altLang="ru-RU" b="1" dirty="0"/>
              <a:t>   </a:t>
            </a:r>
            <a:r>
              <a:rPr lang="ru-RU" altLang="ru-RU" b="1" dirty="0" smtClean="0"/>
              <a:t>11 общественно опасных деяний </a:t>
            </a:r>
            <a:r>
              <a:rPr lang="ru-RU" altLang="ru-RU" b="1" dirty="0"/>
              <a:t>(в </a:t>
            </a:r>
            <a:r>
              <a:rPr lang="ru-RU" altLang="ru-RU" b="1" dirty="0" smtClean="0"/>
              <a:t>2018 </a:t>
            </a:r>
            <a:r>
              <a:rPr lang="ru-RU" altLang="ru-RU" b="1" dirty="0"/>
              <a:t>г.- </a:t>
            </a:r>
            <a:r>
              <a:rPr lang="ru-RU" altLang="ru-RU" b="1" dirty="0" smtClean="0"/>
              <a:t>17)</a:t>
            </a:r>
            <a:endParaRPr lang="ru-RU" altLang="ru-RU" b="1" dirty="0"/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             - ст. 158 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(кража) </a:t>
            </a:r>
            <a:r>
              <a:rPr lang="ru-RU" altLang="ru-RU" b="1" dirty="0">
                <a:solidFill>
                  <a:srgbClr val="0070C0"/>
                </a:solidFill>
              </a:rPr>
              <a:t>– 6</a:t>
            </a: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           </a:t>
            </a:r>
            <a:r>
              <a:rPr lang="ru-RU" altLang="ru-RU" b="1" dirty="0" smtClean="0">
                <a:solidFill>
                  <a:srgbClr val="0070C0"/>
                </a:solidFill>
              </a:rPr>
              <a:t>- </a:t>
            </a:r>
            <a:r>
              <a:rPr lang="ru-RU" altLang="ru-RU" b="1" dirty="0">
                <a:solidFill>
                  <a:srgbClr val="0070C0"/>
                </a:solidFill>
              </a:rPr>
              <a:t>ст. 115 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(причинение легкого вреда здоровью) </a:t>
            </a:r>
            <a:r>
              <a:rPr lang="ru-RU" altLang="ru-RU" b="1" dirty="0">
                <a:solidFill>
                  <a:srgbClr val="0070C0"/>
                </a:solidFill>
              </a:rPr>
              <a:t>– </a:t>
            </a:r>
            <a:r>
              <a:rPr lang="ru-RU" altLang="ru-RU" b="1" dirty="0" smtClean="0">
                <a:solidFill>
                  <a:srgbClr val="0070C0"/>
                </a:solidFill>
              </a:rPr>
              <a:t>3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	  </a:t>
            </a:r>
            <a:r>
              <a:rPr lang="ru-RU" altLang="ru-RU" b="1" dirty="0" smtClean="0">
                <a:solidFill>
                  <a:srgbClr val="0070C0"/>
                </a:solidFill>
              </a:rPr>
              <a:t>  - </a:t>
            </a:r>
            <a:r>
              <a:rPr lang="ru-RU" altLang="ru-RU" b="1" dirty="0">
                <a:solidFill>
                  <a:srgbClr val="0070C0"/>
                </a:solidFill>
              </a:rPr>
              <a:t>ст. </a:t>
            </a:r>
            <a:r>
              <a:rPr lang="ru-RU" altLang="ru-RU" b="1" dirty="0" smtClean="0">
                <a:solidFill>
                  <a:srgbClr val="0070C0"/>
                </a:solidFill>
              </a:rPr>
              <a:t>167 </a:t>
            </a:r>
            <a:r>
              <a:rPr lang="ru-RU" altLang="ru-RU" b="1" dirty="0">
                <a:solidFill>
                  <a:srgbClr val="0070C0"/>
                </a:solidFill>
              </a:rPr>
              <a:t>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(повреждение чужого имущества) </a:t>
            </a:r>
            <a:r>
              <a:rPr lang="ru-RU" altLang="ru-RU" b="1" dirty="0">
                <a:solidFill>
                  <a:srgbClr val="0070C0"/>
                </a:solidFill>
              </a:rPr>
              <a:t>– 1</a:t>
            </a: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	  </a:t>
            </a:r>
            <a:r>
              <a:rPr lang="ru-RU" altLang="ru-RU" b="1" dirty="0" smtClean="0">
                <a:solidFill>
                  <a:srgbClr val="0070C0"/>
                </a:solidFill>
              </a:rPr>
              <a:t>   - </a:t>
            </a:r>
            <a:r>
              <a:rPr lang="ru-RU" altLang="ru-RU" b="1" dirty="0">
                <a:solidFill>
                  <a:srgbClr val="0070C0"/>
                </a:solidFill>
              </a:rPr>
              <a:t>ст. </a:t>
            </a:r>
            <a:r>
              <a:rPr lang="ru-RU" altLang="ru-RU" b="1" dirty="0" smtClean="0">
                <a:solidFill>
                  <a:srgbClr val="0070C0"/>
                </a:solidFill>
              </a:rPr>
              <a:t>175 </a:t>
            </a:r>
            <a:r>
              <a:rPr lang="ru-RU" altLang="ru-RU" b="1" dirty="0">
                <a:solidFill>
                  <a:srgbClr val="0070C0"/>
                </a:solidFill>
              </a:rPr>
              <a:t>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(приобретение краденого имущества) </a:t>
            </a:r>
            <a:r>
              <a:rPr lang="ru-RU" altLang="ru-RU" b="1" dirty="0">
                <a:solidFill>
                  <a:srgbClr val="0070C0"/>
                </a:solidFill>
              </a:rPr>
              <a:t>– 1</a:t>
            </a: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</a:t>
            </a:r>
            <a:endParaRPr lang="ru-RU" altLang="ru-RU" b="1" dirty="0">
              <a:solidFill>
                <a:srgbClr val="5F5F5F"/>
              </a:solidFill>
            </a:endParaRPr>
          </a:p>
          <a:p>
            <a:pPr algn="ctr"/>
            <a:r>
              <a:rPr lang="ru-RU" altLang="ru-RU" b="1" dirty="0"/>
              <a:t>участниками ООД </a:t>
            </a:r>
            <a:r>
              <a:rPr lang="ru-RU" altLang="ru-RU" b="1" dirty="0" smtClean="0"/>
              <a:t>стали 15 несовершеннолетних </a:t>
            </a:r>
            <a:endParaRPr lang="ru-RU" altLang="ru-RU" b="1" dirty="0"/>
          </a:p>
          <a:p>
            <a:pPr marL="0" indent="0" algn="ctr">
              <a:buNone/>
            </a:pPr>
            <a:r>
              <a:rPr lang="ru-RU" altLang="ru-RU" b="1" dirty="0"/>
              <a:t>   (в </a:t>
            </a:r>
            <a:r>
              <a:rPr lang="ru-RU" altLang="ru-RU" b="1" dirty="0" smtClean="0"/>
              <a:t>2018 </a:t>
            </a:r>
            <a:r>
              <a:rPr lang="ru-RU" altLang="ru-RU" b="1" dirty="0"/>
              <a:t>г. </a:t>
            </a:r>
            <a:r>
              <a:rPr lang="ru-RU" altLang="ru-RU" b="1" dirty="0" smtClean="0"/>
              <a:t>- 16)</a:t>
            </a:r>
            <a:endParaRPr lang="ru-RU" altLang="ru-RU" b="1" dirty="0"/>
          </a:p>
          <a:p>
            <a:pPr>
              <a:buFont typeface="Arial" charset="0"/>
              <a:buNone/>
            </a:pPr>
            <a:r>
              <a:rPr lang="ru-RU" altLang="ru-RU" b="1" dirty="0"/>
              <a:t>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522" y="365125"/>
            <a:ext cx="10459278" cy="4995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общественно опасных деяний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947604"/>
              </p:ext>
            </p:extLst>
          </p:nvPr>
        </p:nvGraphicFramePr>
        <p:xfrm>
          <a:off x="844550" y="974725"/>
          <a:ext cx="1050924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3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3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175»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лица/4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1лицо/1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r>
                        <a:rPr lang="ru-RU" baseline="0" dirty="0" smtClean="0"/>
                        <a:t> № 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3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2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лиц/7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2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лица/2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161»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169»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Лицей</a:t>
                      </a:r>
                      <a:r>
                        <a:rPr lang="ru-RU" baseline="0" dirty="0" smtClean="0"/>
                        <a:t> № 174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«СОШ № 176»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КГБОУ</a:t>
                      </a:r>
                      <a:r>
                        <a:rPr lang="ru-RU" baseline="0" dirty="0" smtClean="0"/>
                        <a:t> «ЗШИ»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лицо/1 ООД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МБОУ «СОШ № 172»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лица/3 ООД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5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32073-C92F-4C0D-82ED-D6D78CFE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72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правонарушения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D7126D-A22B-445C-95BB-425C006E3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совершили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совершили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86136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Мелкое хищение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289865"/>
              </p:ext>
            </p:extLst>
          </p:nvPr>
        </p:nvGraphicFramePr>
        <p:xfrm>
          <a:off x="655638" y="963613"/>
          <a:ext cx="10698162" cy="521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1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1060</TotalTime>
  <Words>567</Words>
  <Application>Microsoft Office PowerPoint</Application>
  <PresentationFormat>Произвольный</PresentationFormat>
  <Paragraphs>174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            Анализ  состояния преступлений,  общественно опасных деяний и правонарушений за 2019 год     </vt:lpstr>
      <vt:lpstr>Презентация PowerPoint</vt:lpstr>
      <vt:lpstr> Общая статистика</vt:lpstr>
      <vt:lpstr>Состояние преступности несовершеннолетних</vt:lpstr>
      <vt:lpstr>Преступления</vt:lpstr>
      <vt:lpstr> Статистика общественно опасных деяний</vt:lpstr>
      <vt:lpstr>Состояние общественно опасных деяний</vt:lpstr>
      <vt:lpstr>Административные правонарушения</vt:lpstr>
      <vt:lpstr>Мелкое хищение</vt:lpstr>
      <vt:lpstr>Побои</vt:lpstr>
      <vt:lpstr>Употребление ПАВ (алкоголь, газ)</vt:lpstr>
      <vt:lpstr>Состояние административных правонарушений</vt:lpstr>
      <vt:lpstr>Административные правонарушения</vt:lpstr>
      <vt:lpstr>Причины совершения несовершеннолетними противоправных деяний</vt:lpstr>
      <vt:lpstr>Самовольные уходы несовершеннолетних</vt:lpstr>
      <vt:lpstr>Причины самовольных уходов несовершеннолетних из дома и государственных учреждений</vt:lpstr>
      <vt:lpstr>Преступления, совершенные в отношении несовершеннолетних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состояния преступлений и правонарушений за 2014 год</dc:title>
  <dc:creator>Психолог</dc:creator>
  <cp:lastModifiedBy>Боякова С.С.</cp:lastModifiedBy>
  <cp:revision>120</cp:revision>
  <cp:lastPrinted>2018-02-05T03:06:54Z</cp:lastPrinted>
  <dcterms:created xsi:type="dcterms:W3CDTF">2016-01-21T05:26:52Z</dcterms:created>
  <dcterms:modified xsi:type="dcterms:W3CDTF">2020-02-05T07:59:34Z</dcterms:modified>
</cp:coreProperties>
</file>