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08" r:id="rId1"/>
  </p:sldMasterIdLst>
  <p:notesMasterIdLst>
    <p:notesMasterId r:id="rId12"/>
  </p:notesMasterIdLst>
  <p:handoutMasterIdLst>
    <p:handoutMasterId r:id="rId13"/>
  </p:handoutMasterIdLst>
  <p:sldIdLst>
    <p:sldId id="278" r:id="rId2"/>
    <p:sldId id="873" r:id="rId3"/>
    <p:sldId id="856" r:id="rId4"/>
    <p:sldId id="843" r:id="rId5"/>
    <p:sldId id="858" r:id="rId6"/>
    <p:sldId id="859" r:id="rId7"/>
    <p:sldId id="862" r:id="rId8"/>
    <p:sldId id="874" r:id="rId9"/>
    <p:sldId id="861" r:id="rId10"/>
    <p:sldId id="875" r:id="rId11"/>
  </p:sldIdLst>
  <p:sldSz cx="12599988" cy="864076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3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orient="horz" pos="5194" userDrawn="1">
          <p15:clr>
            <a:srgbClr val="A4A3A4"/>
          </p15:clr>
        </p15:guide>
        <p15:guide id="4" orient="horz" pos="317" userDrawn="1">
          <p15:clr>
            <a:srgbClr val="A4A3A4"/>
          </p15:clr>
        </p15:guide>
        <p15:guide id="5" orient="horz" pos="23" userDrawn="1">
          <p15:clr>
            <a:srgbClr val="A4A3A4"/>
          </p15:clr>
        </p15:guide>
        <p15:guide id="6" pos="7733" userDrawn="1">
          <p15:clr>
            <a:srgbClr val="A4A3A4"/>
          </p15:clr>
        </p15:guide>
        <p15:guide id="7" pos="521" userDrawn="1">
          <p15:clr>
            <a:srgbClr val="A4A3A4"/>
          </p15:clr>
        </p15:guide>
        <p15:guide id="8" pos="5443" userDrawn="1">
          <p15:clr>
            <a:srgbClr val="A4A3A4"/>
          </p15:clr>
        </p15:guide>
        <p15:guide id="9" orient="horz" pos="5239" userDrawn="1">
          <p15:clr>
            <a:srgbClr val="A4A3A4"/>
          </p15:clr>
        </p15:guide>
        <p15:guide id="11" orient="horz" pos="3969" userDrawn="1">
          <p15:clr>
            <a:srgbClr val="A4A3A4"/>
          </p15:clr>
        </p15:guide>
        <p15:guide id="12" orient="horz" pos="3062" userDrawn="1">
          <p15:clr>
            <a:srgbClr val="A4A3A4"/>
          </p15:clr>
        </p15:guide>
        <p15:guide id="13" pos="446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Ярмонова Татьяна Юрьевна" initials="ЯТЮ" lastIdx="5" clrIdx="0">
    <p:extLst>
      <p:ext uri="{19B8F6BF-5375-455C-9EA6-DF929625EA0E}">
        <p15:presenceInfo xmlns:p15="http://schemas.microsoft.com/office/powerpoint/2012/main" userId="S-1-5-21-2509222527-3473664192-1900209780-61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1F4E79"/>
    <a:srgbClr val="BED1EA"/>
    <a:srgbClr val="D2DEEF"/>
    <a:srgbClr val="E7EEF7"/>
    <a:srgbClr val="B0C8E6"/>
    <a:srgbClr val="9DBCE1"/>
    <a:srgbClr val="88B0DC"/>
    <a:srgbClr val="6CA2D7"/>
    <a:srgbClr val="589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7" autoAdjust="0"/>
    <p:restoredTop sz="97292" autoAdjust="0"/>
  </p:normalViewPr>
  <p:slideViewPr>
    <p:cSldViewPr snapToGrid="0">
      <p:cViewPr varScale="1">
        <p:scale>
          <a:sx n="89" d="100"/>
          <a:sy n="89" d="100"/>
        </p:scale>
        <p:origin x="732" y="114"/>
      </p:cViewPr>
      <p:guideLst>
        <p:guide orient="horz" pos="703"/>
        <p:guide pos="226"/>
        <p:guide orient="horz" pos="5194"/>
        <p:guide orient="horz" pos="317"/>
        <p:guide orient="horz" pos="23"/>
        <p:guide pos="7733"/>
        <p:guide pos="521"/>
        <p:guide pos="5443"/>
        <p:guide orient="horz" pos="5239"/>
        <p:guide orient="horz" pos="3969"/>
        <p:guide orient="horz" pos="3062"/>
        <p:guide pos="44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00598553229627"/>
          <c:y val="0.36148890479599138"/>
          <c:w val="0.25730442993406311"/>
          <c:h val="0.37426098899500088"/>
        </c:manualLayout>
      </c:layout>
      <c:pieChart>
        <c:varyColors val="1"/>
        <c:ser>
          <c:idx val="0"/>
          <c:order val="0"/>
          <c:tx>
            <c:strRef>
              <c:f>презентация!$E$2</c:f>
              <c:strCache>
                <c:ptCount val="1"/>
                <c:pt idx="0">
                  <c:v>Объем гарантийной поддержки, млн рублей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60-4A8B-B60A-365399DE913C}"/>
              </c:ext>
            </c:extLst>
          </c:dPt>
          <c:dPt>
            <c:idx val="1"/>
            <c:bubble3D val="0"/>
            <c:spPr>
              <a:solidFill>
                <a:schemeClr val="accent1">
                  <a:shade val="5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60-4A8B-B60A-365399DE913C}"/>
              </c:ext>
            </c:extLst>
          </c:dPt>
          <c:dPt>
            <c:idx val="2"/>
            <c:bubble3D val="0"/>
            <c:spPr>
              <a:solidFill>
                <a:schemeClr val="accent1">
                  <a:shade val="6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60-4A8B-B60A-365399DE913C}"/>
              </c:ext>
            </c:extLst>
          </c:dPt>
          <c:dPt>
            <c:idx val="3"/>
            <c:bubble3D val="0"/>
            <c:spPr>
              <a:solidFill>
                <a:schemeClr val="accent1">
                  <a:shade val="7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60-4A8B-B60A-365399DE913C}"/>
              </c:ext>
            </c:extLst>
          </c:dPt>
          <c:dPt>
            <c:idx val="4"/>
            <c:bubble3D val="0"/>
            <c:spPr>
              <a:solidFill>
                <a:schemeClr val="accent1">
                  <a:shade val="8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60-4A8B-B60A-365399DE913C}"/>
              </c:ext>
            </c:extLst>
          </c:dPt>
          <c:dPt>
            <c:idx val="5"/>
            <c:bubble3D val="0"/>
            <c:spPr>
              <a:solidFill>
                <a:schemeClr val="accent1">
                  <a:shade val="9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A60-4A8B-B60A-365399DE913C}"/>
              </c:ext>
            </c:extLst>
          </c:dPt>
          <c:dPt>
            <c:idx val="6"/>
            <c:bubble3D val="0"/>
            <c:spPr>
              <a:solidFill>
                <a:schemeClr val="accent1">
                  <a:tint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A60-4A8B-B60A-365399DE913C}"/>
              </c:ext>
            </c:extLst>
          </c:dPt>
          <c:dPt>
            <c:idx val="7"/>
            <c:bubble3D val="0"/>
            <c:spPr>
              <a:solidFill>
                <a:schemeClr val="accent1">
                  <a:tint val="8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A60-4A8B-B60A-365399DE913C}"/>
              </c:ext>
            </c:extLst>
          </c:dPt>
          <c:dPt>
            <c:idx val="8"/>
            <c:bubble3D val="0"/>
            <c:spPr>
              <a:solidFill>
                <a:schemeClr val="accent1">
                  <a:tint val="7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A60-4A8B-B60A-365399DE913C}"/>
              </c:ext>
            </c:extLst>
          </c:dPt>
          <c:dPt>
            <c:idx val="9"/>
            <c:bubble3D val="0"/>
            <c:spPr>
              <a:solidFill>
                <a:schemeClr val="accent1">
                  <a:tint val="6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A60-4A8B-B60A-365399DE913C}"/>
              </c:ext>
            </c:extLst>
          </c:dPt>
          <c:dPt>
            <c:idx val="10"/>
            <c:bubble3D val="0"/>
            <c:spPr>
              <a:solidFill>
                <a:schemeClr val="accent1">
                  <a:tint val="5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A60-4A8B-B60A-365399DE913C}"/>
              </c:ext>
            </c:extLst>
          </c:dPt>
          <c:dPt>
            <c:idx val="11"/>
            <c:bubble3D val="0"/>
            <c:spPr>
              <a:solidFill>
                <a:schemeClr val="accent1">
                  <a:tint val="4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A60-4A8B-B60A-365399DE913C}"/>
              </c:ext>
            </c:extLst>
          </c:dPt>
          <c:dPt>
            <c:idx val="12"/>
            <c:bubble3D val="0"/>
            <c:spPr>
              <a:solidFill>
                <a:schemeClr val="accent1">
                  <a:tint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9A60-4A8B-B60A-365399DE913C}"/>
              </c:ext>
            </c:extLst>
          </c:dPt>
          <c:dPt>
            <c:idx val="13"/>
            <c:bubble3D val="0"/>
            <c:spPr>
              <a:solidFill>
                <a:schemeClr val="accent1">
                  <a:tint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9A60-4A8B-B60A-365399DE913C}"/>
              </c:ext>
            </c:extLst>
          </c:dPt>
          <c:dPt>
            <c:idx val="14"/>
            <c:bubble3D val="0"/>
            <c:spPr>
              <a:solidFill>
                <a:schemeClr val="accent1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9A60-4A8B-B60A-365399DE913C}"/>
              </c:ext>
            </c:extLst>
          </c:dPt>
          <c:dPt>
            <c:idx val="15"/>
            <c:bubble3D val="0"/>
            <c:spPr>
              <a:solidFill>
                <a:schemeClr val="accent1">
                  <a:tint val="4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9A60-4A8B-B60A-365399DE913C}"/>
              </c:ext>
            </c:extLst>
          </c:dPt>
          <c:dPt>
            <c:idx val="16"/>
            <c:bubble3D val="0"/>
            <c:spPr>
              <a:solidFill>
                <a:schemeClr val="accent1">
                  <a:tint val="3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9A60-4A8B-B60A-365399DE913C}"/>
              </c:ext>
            </c:extLst>
          </c:dPt>
          <c:dLbls>
            <c:dLbl>
              <c:idx val="0"/>
              <c:layout>
                <c:manualLayout>
                  <c:x val="0.14319769861084439"/>
                  <c:y val="0.117864995256967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45333205300554"/>
                      <c:h val="0.122608829906491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A60-4A8B-B60A-365399DE913C}"/>
                </c:ext>
              </c:extLst>
            </c:dLbl>
            <c:dLbl>
              <c:idx val="1"/>
              <c:layout>
                <c:manualLayout>
                  <c:x val="0.16312447986684575"/>
                  <c:y val="-1.172268100633762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2256897765828"/>
                      <c:h val="8.51492454795700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A60-4A8B-B60A-365399DE913C}"/>
                </c:ext>
              </c:extLst>
            </c:dLbl>
            <c:dLbl>
              <c:idx val="2"/>
              <c:layout>
                <c:manualLayout>
                  <c:x val="0.18805726265924061"/>
                  <c:y val="-1.63779527559055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8517060367454"/>
                      <c:h val="7.38211382113821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A60-4A8B-B60A-365399DE913C}"/>
                </c:ext>
              </c:extLst>
            </c:dLbl>
            <c:dLbl>
              <c:idx val="3"/>
              <c:layout>
                <c:manualLayout>
                  <c:x val="0.18395077139747776"/>
                  <c:y val="-1.960530986841830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30487804878048"/>
                      <c:h val="7.38211382113821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A60-4A8B-B60A-365399DE913C}"/>
                </c:ext>
              </c:extLst>
            </c:dLbl>
            <c:dLbl>
              <c:idx val="4"/>
              <c:layout>
                <c:manualLayout>
                  <c:x val="0.15929710005761474"/>
                  <c:y val="2.63151584987573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20731707317073"/>
                      <c:h val="7.38211382113821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A60-4A8B-B60A-365399DE913C}"/>
                </c:ext>
              </c:extLst>
            </c:dLbl>
            <c:dLbl>
              <c:idx val="5"/>
              <c:layout>
                <c:manualLayout>
                  <c:x val="2.9159864925420834E-2"/>
                  <c:y val="7.694304287352107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46536713398628"/>
                      <c:h val="7.38211382113821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9A60-4A8B-B60A-365399DE913C}"/>
                </c:ext>
              </c:extLst>
            </c:dLbl>
            <c:dLbl>
              <c:idx val="6"/>
              <c:layout>
                <c:manualLayout>
                  <c:x val="-4.2555614237244736E-2"/>
                  <c:y val="7.43847152143665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549788745918954"/>
                      <c:h val="7.38211382113821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A60-4A8B-B60A-365399DE913C}"/>
                </c:ext>
              </c:extLst>
            </c:dLbl>
            <c:dLbl>
              <c:idx val="7"/>
              <c:layout>
                <c:manualLayout>
                  <c:x val="-8.6434447218487948E-2"/>
                  <c:y val="2.420331604890852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9A60-4A8B-B60A-365399DE913C}"/>
                </c:ext>
              </c:extLst>
            </c:dLbl>
            <c:dLbl>
              <c:idx val="8"/>
              <c:layout>
                <c:manualLayout>
                  <c:x val="-0.11037753664938224"/>
                  <c:y val="4.77182813345671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78861788617886"/>
                      <c:h val="7.38211382113821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9A60-4A8B-B60A-365399DE913C}"/>
                </c:ext>
              </c:extLst>
            </c:dLbl>
            <c:dLbl>
              <c:idx val="9"/>
              <c:layout>
                <c:manualLayout>
                  <c:x val="-0.13106187183919082"/>
                  <c:y val="4.848717635351013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9A60-4A8B-B60A-365399DE913C}"/>
                </c:ext>
              </c:extLst>
            </c:dLbl>
            <c:dLbl>
              <c:idx val="10"/>
              <c:layout>
                <c:manualLayout>
                  <c:x val="-0.15848881313616286"/>
                  <c:y val="1.50133561464462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34959349593493"/>
                      <c:h val="7.38211382113821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9A60-4A8B-B60A-365399DE913C}"/>
                </c:ext>
              </c:extLst>
            </c:dLbl>
            <c:dLbl>
              <c:idx val="11"/>
              <c:layout>
                <c:manualLayout>
                  <c:x val="-0.16226233915882465"/>
                  <c:y val="-5.09973171313674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70325203252035"/>
                      <c:h val="7.38211382113821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9A60-4A8B-B60A-365399DE913C}"/>
                </c:ext>
              </c:extLst>
            </c:dLbl>
            <c:dLbl>
              <c:idx val="12"/>
              <c:layout>
                <c:manualLayout>
                  <c:x val="-0.15693153447282504"/>
                  <c:y val="-2.44593816016900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89024390243901"/>
                      <c:h val="7.97339246119733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9A60-4A8B-B60A-365399DE913C}"/>
                </c:ext>
              </c:extLst>
            </c:dLbl>
            <c:dLbl>
              <c:idx val="13"/>
              <c:layout>
                <c:manualLayout>
                  <c:x val="-0.1308227706292811"/>
                  <c:y val="-2.591942082627698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1341463414634"/>
                      <c:h val="7.38211382113821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9A60-4A8B-B60A-365399DE913C}"/>
                </c:ext>
              </c:extLst>
            </c:dLbl>
            <c:dLbl>
              <c:idx val="14"/>
              <c:layout>
                <c:manualLayout>
                  <c:x val="4.0237340759234366E-2"/>
                  <c:y val="-1.6987854345257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9A60-4A8B-B60A-365399DE913C}"/>
                </c:ext>
              </c:extLst>
            </c:dLbl>
            <c:dLbl>
              <c:idx val="15"/>
              <c:layout>
                <c:manualLayout>
                  <c:x val="0.15853658536585366"/>
                  <c:y val="-2.0741309775302476E-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8780487804878"/>
                      <c:h val="8.27790096082779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F-9A60-4A8B-B60A-365399DE913C}"/>
                </c:ext>
              </c:extLst>
            </c:dLbl>
            <c:dLbl>
              <c:idx val="16"/>
              <c:layout>
                <c:manualLayout>
                  <c:x val="0.33794347352922349"/>
                  <c:y val="4.05700950352381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9A60-4A8B-B60A-365399DE91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презентация!$H$3:$H$19</c:f>
              <c:strCache>
                <c:ptCount val="17"/>
                <c:pt idx="0">
                  <c:v> Москва и Московская обл., 1450 млн рублей </c:v>
                </c:pt>
                <c:pt idx="1">
                  <c:v> Орловская обл., 631 млн рублей </c:v>
                </c:pt>
                <c:pt idx="2">
                  <c:v> Тамбовская обл., 375 млн рублей </c:v>
                </c:pt>
                <c:pt idx="3">
                  <c:v> Белгородская обл., 375 млн рублей </c:v>
                </c:pt>
                <c:pt idx="4">
                  <c:v> Тверская обл., 330 млн рублей </c:v>
                </c:pt>
                <c:pt idx="5">
                  <c:v> Калужская обл., 297 млн рублей </c:v>
                </c:pt>
                <c:pt idx="6">
                  <c:v> Липецкая обл., 227 млн рублей </c:v>
                </c:pt>
                <c:pt idx="7">
                  <c:v> Ленинградская обл., 792 млн рублей </c:v>
                </c:pt>
                <c:pt idx="8">
                  <c:v> Самарская обл., 395 млн рублей </c:v>
                </c:pt>
                <c:pt idx="9">
                  <c:v> Нижегородская обл., 295 млн рублей </c:v>
                </c:pt>
                <c:pt idx="10">
                  <c:v> Кировская обл., 47 млн рублей </c:v>
                </c:pt>
                <c:pt idx="11">
                  <c:v> Пермский край, 50 млн рублей </c:v>
                </c:pt>
                <c:pt idx="12">
                  <c:v> Приморский край, 874 млн рублей </c:v>
                </c:pt>
                <c:pt idx="13">
                  <c:v> Хабаровский край, 104 млн рублей </c:v>
                </c:pt>
                <c:pt idx="14">
                  <c:v> Краснодарский край, 499 млн рублей </c:v>
                </c:pt>
                <c:pt idx="15">
                  <c:v> Свердловская обл., 50 млн рублей </c:v>
                </c:pt>
                <c:pt idx="16">
                  <c:v> Новосибирская обл., 28 млн рублей </c:v>
                </c:pt>
              </c:strCache>
            </c:strRef>
          </c:cat>
          <c:val>
            <c:numRef>
              <c:f>презентация!$E$3:$E$19</c:f>
              <c:numCache>
                <c:formatCode>_-* #\ ##0_р_._-;\-* #\ ##0_р_._-;_-* "-"??_р_._-;_-@_-</c:formatCode>
                <c:ptCount val="17"/>
                <c:pt idx="0">
                  <c:v>1449.9265</c:v>
                </c:pt>
                <c:pt idx="1">
                  <c:v>630.70000000000005</c:v>
                </c:pt>
                <c:pt idx="2">
                  <c:v>375</c:v>
                </c:pt>
                <c:pt idx="3">
                  <c:v>375</c:v>
                </c:pt>
                <c:pt idx="4">
                  <c:v>330</c:v>
                </c:pt>
                <c:pt idx="5">
                  <c:v>297</c:v>
                </c:pt>
                <c:pt idx="6">
                  <c:v>227</c:v>
                </c:pt>
                <c:pt idx="7">
                  <c:v>792</c:v>
                </c:pt>
                <c:pt idx="8">
                  <c:v>395.10399999999993</c:v>
                </c:pt>
                <c:pt idx="9">
                  <c:v>295</c:v>
                </c:pt>
                <c:pt idx="10">
                  <c:v>47.073999999999998</c:v>
                </c:pt>
                <c:pt idx="11">
                  <c:v>49.95</c:v>
                </c:pt>
                <c:pt idx="12">
                  <c:v>873.8</c:v>
                </c:pt>
                <c:pt idx="13">
                  <c:v>103.67</c:v>
                </c:pt>
                <c:pt idx="14">
                  <c:v>499</c:v>
                </c:pt>
                <c:pt idx="15">
                  <c:v>49.95</c:v>
                </c:pt>
                <c:pt idx="16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9A60-4A8B-B60A-365399DE91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F4E79"/>
          </a:solidFill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D71B2-C074-4B13-AB67-B32509399B4C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3FB5-6A54-469C-AF8A-E30B739F1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374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A145-E748-45E6-9541-8C569DD64A2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1425"/>
            <a:ext cx="48831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FF0B7-6C7A-444D-BC86-99C02D584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369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1pPr>
    <a:lvl2pPr marL="4739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2pPr>
    <a:lvl3pPr marL="947867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3pPr>
    <a:lvl4pPr marL="14218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4pPr>
    <a:lvl5pPr marL="18957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5pPr>
    <a:lvl6pPr marL="23696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6pPr>
    <a:lvl7pPr marL="28436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7pPr>
    <a:lvl8pPr marL="3317535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8pPr>
    <a:lvl9pPr marL="37914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466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47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978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4674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170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18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844799" y="228781"/>
            <a:ext cx="9409903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800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319663"/>
            <a:ext cx="11903353" cy="7257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" tIns="36000" rIns="36000" bIns="36000"/>
          <a:lstStyle>
            <a:lvl1pPr marL="0" indent="0">
              <a:buNone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0" y="69717"/>
            <a:ext cx="2235200" cy="101681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353264" y="1123564"/>
            <a:ext cx="1189116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51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05E221-E10C-40C7-8143-48F6241B283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0320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2844799" y="228781"/>
            <a:ext cx="9409903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800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319663"/>
            <a:ext cx="11903353" cy="7257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" tIns="36000" rIns="36000" bIns="36000"/>
          <a:lstStyle>
            <a:lvl1pPr marL="0" indent="0">
              <a:buNone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0" y="69717"/>
            <a:ext cx="2235200" cy="1016815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353264" y="1123564"/>
            <a:ext cx="1189116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51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05E221-E10C-40C7-8143-48F6241B283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3952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91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23" r:id="rId2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mailto:info@corpmsp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pashkovskiy@corpmsp.ru" TargetMode="External"/><Relationship Id="rId5" Type="http://schemas.openxmlformats.org/officeDocument/2006/relationships/hyperlink" Target="mailto:avaraksina@corpmsp.ru" TargetMode="External"/><Relationship Id="rId4" Type="http://schemas.openxmlformats.org/officeDocument/2006/relationships/hyperlink" Target="mailto:amarulev@corpmsp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orpmsp.ru/informatsionno-marketingovaya-podderzhka/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corpmsp.ru/obespechenie-dostupa-k-goszakupka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s://corpmsp.ru/finansovaya-podderzhka/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corpmsp.ru/pravovaya-podderzhka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corpmsp.ru/imushchestvennaya-podderzhka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orpmsp.ru/bankam/trebovania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83557"/>
            <a:ext cx="12599988" cy="410296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36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субъектов малого и среднего предпринимательства,</a:t>
            </a:r>
          </a:p>
          <a:p>
            <a:pPr algn="ctr"/>
            <a:r>
              <a:rPr lang="ru-RU" sz="36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реализующих стартап-проекты</a:t>
            </a:r>
            <a:endParaRPr lang="ru-RU" sz="36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229506"/>
            <a:ext cx="6624713" cy="30136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68864" y="7786404"/>
            <a:ext cx="1462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F4E79"/>
                </a:solidFill>
                <a:latin typeface="Arial Narrow" panose="020B0606020202030204" pitchFamily="34" charset="0"/>
              </a:rPr>
              <a:t>Москва, </a:t>
            </a:r>
            <a:r>
              <a:rPr lang="ru-RU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2019 </a:t>
            </a:r>
            <a:endParaRPr lang="ru-RU" dirty="0">
              <a:solidFill>
                <a:srgbClr val="1F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89412" y="36513"/>
            <a:ext cx="9586725" cy="1086667"/>
          </a:xfrm>
          <a:noFill/>
        </p:spPr>
        <p:txBody>
          <a:bodyPr wrap="square" lIns="72000" tIns="36000" rIns="0" bIns="36000" rtlCol="0" anchor="ctr" anchorCtr="0">
            <a:noAutofit/>
          </a:bodyPr>
          <a:lstStyle/>
          <a:p>
            <a:pPr defTabSz="457200"/>
            <a:r>
              <a:rPr lang="ru-RU" dirty="0" smtClean="0">
                <a:solidFill>
                  <a:srgbClr val="1F4E79"/>
                </a:solidFill>
                <a:cs typeface="Arial" pitchFamily="34" charset="0"/>
              </a:rPr>
              <a:t>Контакты</a:t>
            </a:r>
            <a:endParaRPr lang="ru-RU" sz="2400" b="0" dirty="0">
              <a:solidFill>
                <a:srgbClr val="5B9BD5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4976" y="5457053"/>
            <a:ext cx="11841162" cy="311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24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Акционерное общество «Федеральная корпорация </a:t>
            </a:r>
            <a:br>
              <a:rPr lang="ru-RU" sz="24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</a:br>
            <a:r>
              <a:rPr lang="ru-RU" sz="24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по развитию малого и среднего предпринимательства»</a:t>
            </a:r>
          </a:p>
          <a:p>
            <a:pPr algn="ctr" defTabSz="914400">
              <a:defRPr/>
            </a:pPr>
            <a:endParaRPr lang="ru-RU" sz="2400" dirty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algn="ctr" defTabSz="914400">
              <a:defRPr/>
            </a:pPr>
            <a:r>
              <a:rPr lang="ru-RU" sz="24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Москва, Славянская площадь, д. 4, стр. 1, тел. +7 495 698 98 00</a:t>
            </a:r>
          </a:p>
          <a:p>
            <a:pPr algn="ctr" defTabSz="914400">
              <a:defRPr/>
            </a:pPr>
            <a:r>
              <a:rPr lang="en-US" sz="24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www.corpmsp.ru</a:t>
            </a:r>
            <a:r>
              <a:rPr lang="ru-RU" sz="24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, </a:t>
            </a:r>
            <a:r>
              <a:rPr lang="en-US" sz="2400" u="sng" dirty="0">
                <a:solidFill>
                  <a:srgbClr val="1F4E79"/>
                </a:solidFill>
                <a:hlinkClick r:id="rId2"/>
              </a:rPr>
              <a:t>info</a:t>
            </a:r>
            <a:r>
              <a:rPr lang="ru-RU" sz="2400" u="sng" dirty="0">
                <a:solidFill>
                  <a:srgbClr val="1F4E79"/>
                </a:solidFill>
                <a:hlinkClick r:id="rId2"/>
              </a:rPr>
              <a:t>@</a:t>
            </a:r>
            <a:r>
              <a:rPr lang="en-US" sz="2400" u="sng" dirty="0" err="1">
                <a:solidFill>
                  <a:srgbClr val="1F4E79"/>
                </a:solidFill>
                <a:hlinkClick r:id="rId2"/>
              </a:rPr>
              <a:t>corpmsp</a:t>
            </a:r>
            <a:r>
              <a:rPr lang="ru-RU" sz="2400" u="sng" dirty="0">
                <a:solidFill>
                  <a:srgbClr val="1F4E79"/>
                </a:solidFill>
                <a:hlinkClick r:id="rId2"/>
              </a:rPr>
              <a:t>.</a:t>
            </a:r>
            <a:r>
              <a:rPr lang="en-US" sz="2400" u="sng" dirty="0" err="1">
                <a:solidFill>
                  <a:srgbClr val="1F4E79"/>
                </a:solidFill>
                <a:hlinkClick r:id="rId2"/>
              </a:rPr>
              <a:t>ru</a:t>
            </a:r>
            <a:r>
              <a:rPr lang="ru-RU" sz="2400" dirty="0">
                <a:solidFill>
                  <a:srgbClr val="1F4E79"/>
                </a:solidFill>
              </a:rPr>
              <a:t>.</a:t>
            </a:r>
            <a:endParaRPr lang="en-GB" sz="2400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6406713" y="1492009"/>
            <a:ext cx="4350124" cy="2119455"/>
          </a:xfrm>
          <a:custGeom>
            <a:avLst/>
            <a:gdLst/>
            <a:ahLst/>
            <a:cxnLst/>
            <a:rect l="l" t="t" r="r" b="b"/>
            <a:pathLst>
              <a:path w="4604385" h="2368550">
                <a:moveTo>
                  <a:pt x="0" y="2368295"/>
                </a:moveTo>
                <a:lnTo>
                  <a:pt x="4604004" y="2368295"/>
                </a:lnTo>
                <a:lnTo>
                  <a:pt x="4604004" y="0"/>
                </a:lnTo>
                <a:lnTo>
                  <a:pt x="0" y="0"/>
                </a:lnTo>
                <a:lnTo>
                  <a:pt x="0" y="2368295"/>
                </a:lnTo>
                <a:close/>
              </a:path>
            </a:pathLst>
          </a:custGeom>
          <a:ln w="3175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6550596" y="1591272"/>
            <a:ext cx="1801189" cy="776336"/>
          </a:xfrm>
          <a:prstGeom prst="rect">
            <a:avLst/>
          </a:prstGeom>
          <a:blipFill>
            <a:blip r:embed="rId3" cstate="print"/>
            <a:srcRect/>
            <a:stretch>
              <a:fillRect l="-9232" t="-1523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6657456" y="2423087"/>
            <a:ext cx="1737361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72415">
              <a:lnSpc>
                <a:spcPct val="100000"/>
              </a:lnSpc>
            </a:pPr>
            <a:r>
              <a:rPr lang="ru-RU" sz="1600" b="1" spc="10" dirty="0" smtClean="0">
                <a:solidFill>
                  <a:srgbClr val="1F4E79"/>
                </a:solidFill>
                <a:latin typeface="Arial"/>
                <a:cs typeface="Arial"/>
              </a:rPr>
              <a:t>Марулев Андрей Васильевич</a:t>
            </a:r>
            <a:endParaRPr sz="1600" dirty="0">
              <a:solidFill>
                <a:srgbClr val="1F4E79"/>
              </a:solidFill>
              <a:latin typeface="Arial"/>
              <a:cs typeface="Arial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8321922" y="2509755"/>
            <a:ext cx="216204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spc="-5" dirty="0">
                <a:solidFill>
                  <a:srgbClr val="1F4E79"/>
                </a:solidFill>
                <a:latin typeface="Arial"/>
                <a:cs typeface="Arial"/>
              </a:rPr>
              <a:t>+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7 </a:t>
            </a:r>
            <a:r>
              <a:rPr sz="1400" spc="5" dirty="0">
                <a:solidFill>
                  <a:srgbClr val="1F4E79"/>
                </a:solidFill>
                <a:latin typeface="Arial"/>
                <a:cs typeface="Arial"/>
              </a:rPr>
              <a:t>4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95</a:t>
            </a:r>
            <a:r>
              <a:rPr sz="1400" spc="-3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698</a:t>
            </a:r>
            <a:r>
              <a:rPr sz="1400" spc="-2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98 00</a:t>
            </a:r>
            <a:r>
              <a:rPr sz="1400" spc="-2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F4E79"/>
                </a:solidFill>
                <a:latin typeface="Arial"/>
                <a:cs typeface="Arial"/>
              </a:rPr>
              <a:t>д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о</a:t>
            </a:r>
            <a:r>
              <a:rPr sz="1400" spc="-5" dirty="0">
                <a:solidFill>
                  <a:srgbClr val="1F4E79"/>
                </a:solidFill>
                <a:latin typeface="Arial"/>
                <a:cs typeface="Arial"/>
              </a:rPr>
              <a:t>б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. </a:t>
            </a:r>
            <a:r>
              <a:rPr lang="ru-RU" sz="1400" dirty="0" smtClean="0">
                <a:solidFill>
                  <a:srgbClr val="1F4E79"/>
                </a:solidFill>
                <a:latin typeface="Arial"/>
                <a:cs typeface="Arial"/>
              </a:rPr>
              <a:t>212</a:t>
            </a:r>
            <a:endParaRPr sz="1400" dirty="0">
              <a:solidFill>
                <a:srgbClr val="1F4E79"/>
              </a:solidFill>
              <a:latin typeface="Arial"/>
              <a:cs typeface="Arial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8332680" y="2907539"/>
            <a:ext cx="216204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"/>
              </a:lnSpc>
            </a:pPr>
            <a:r>
              <a:rPr lang="en-US" sz="1400" spc="-15" dirty="0" smtClean="0">
                <a:latin typeface="Arial"/>
                <a:cs typeface="Arial"/>
                <a:hlinkClick r:id="rId4"/>
              </a:rPr>
              <a:t>amarulev</a:t>
            </a:r>
            <a:r>
              <a:rPr sz="1400" dirty="0" smtClean="0">
                <a:latin typeface="Arial"/>
                <a:cs typeface="Arial"/>
                <a:hlinkClick r:id="rId4"/>
              </a:rPr>
              <a:t>@co</a:t>
            </a:r>
            <a:r>
              <a:rPr sz="1400" spc="-5" dirty="0" smtClean="0">
                <a:latin typeface="Arial"/>
                <a:cs typeface="Arial"/>
                <a:hlinkClick r:id="rId4"/>
              </a:rPr>
              <a:t>r</a:t>
            </a:r>
            <a:r>
              <a:rPr sz="1400" spc="-10" dirty="0" smtClean="0">
                <a:latin typeface="Arial"/>
                <a:cs typeface="Arial"/>
                <a:hlinkClick r:id="rId4"/>
              </a:rPr>
              <a:t>p</a:t>
            </a:r>
            <a:r>
              <a:rPr sz="1400" dirty="0" smtClean="0">
                <a:latin typeface="Arial"/>
                <a:cs typeface="Arial"/>
                <a:hlinkClick r:id="rId4"/>
              </a:rPr>
              <a:t>ms</a:t>
            </a:r>
            <a:r>
              <a:rPr sz="1400" spc="-10" dirty="0" smtClean="0">
                <a:latin typeface="Arial"/>
                <a:cs typeface="Arial"/>
                <a:hlinkClick r:id="rId4"/>
              </a:rPr>
              <a:t>p</a:t>
            </a:r>
            <a:r>
              <a:rPr sz="1400" dirty="0" smtClean="0">
                <a:latin typeface="Arial"/>
                <a:cs typeface="Arial"/>
                <a:hlinkClick r:id="rId4"/>
              </a:rPr>
              <a:t>.ru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9"/>
          <p:cNvSpPr/>
          <p:nvPr/>
        </p:nvSpPr>
        <p:spPr>
          <a:xfrm>
            <a:off x="6406713" y="3786495"/>
            <a:ext cx="4350124" cy="2119455"/>
          </a:xfrm>
          <a:custGeom>
            <a:avLst/>
            <a:gdLst/>
            <a:ahLst/>
            <a:cxnLst/>
            <a:rect l="l" t="t" r="r" b="b"/>
            <a:pathLst>
              <a:path w="4604384" h="2368550">
                <a:moveTo>
                  <a:pt x="0" y="2368295"/>
                </a:moveTo>
                <a:lnTo>
                  <a:pt x="4604004" y="2368295"/>
                </a:lnTo>
                <a:lnTo>
                  <a:pt x="4604004" y="0"/>
                </a:lnTo>
                <a:lnTo>
                  <a:pt x="0" y="0"/>
                </a:lnTo>
                <a:lnTo>
                  <a:pt x="0" y="2368295"/>
                </a:lnTo>
                <a:close/>
              </a:path>
            </a:pathLst>
          </a:custGeom>
          <a:ln w="3175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6583675" y="3872757"/>
            <a:ext cx="1789620" cy="790233"/>
          </a:xfrm>
          <a:prstGeom prst="rect">
            <a:avLst/>
          </a:prstGeom>
          <a:blipFill>
            <a:blip r:embed="rId3" cstate="print"/>
            <a:srcRect/>
            <a:stretch>
              <a:fillRect l="-9937" t="-13206" r="-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 txBox="1"/>
          <p:nvPr/>
        </p:nvSpPr>
        <p:spPr>
          <a:xfrm>
            <a:off x="6679222" y="4706269"/>
            <a:ext cx="173746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pc="-15" dirty="0" smtClean="0">
                <a:solidFill>
                  <a:srgbClr val="1F4E79"/>
                </a:solidFill>
                <a:latin typeface="Arial"/>
                <a:cs typeface="Arial"/>
              </a:rPr>
              <a:t>Вараксина Анжелика Викторовна</a:t>
            </a:r>
            <a:endParaRPr sz="1600" dirty="0">
              <a:solidFill>
                <a:srgbClr val="1F4E79"/>
              </a:solidFill>
              <a:latin typeface="Arial"/>
              <a:cs typeface="Arial"/>
            </a:endParaRPr>
          </a:p>
        </p:txBody>
      </p:sp>
      <p:sp>
        <p:nvSpPr>
          <p:cNvPr id="14" name="object 12"/>
          <p:cNvSpPr txBox="1"/>
          <p:nvPr/>
        </p:nvSpPr>
        <p:spPr>
          <a:xfrm>
            <a:off x="8343815" y="4792938"/>
            <a:ext cx="2161668" cy="394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spc="-5" dirty="0">
                <a:solidFill>
                  <a:srgbClr val="1F4E79"/>
                </a:solidFill>
                <a:latin typeface="Arial"/>
                <a:cs typeface="Arial"/>
              </a:rPr>
              <a:t>+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7 </a:t>
            </a:r>
            <a:r>
              <a:rPr sz="1400" spc="5" dirty="0">
                <a:solidFill>
                  <a:srgbClr val="1F4E79"/>
                </a:solidFill>
                <a:latin typeface="Arial"/>
                <a:cs typeface="Arial"/>
              </a:rPr>
              <a:t>4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95</a:t>
            </a:r>
            <a:r>
              <a:rPr sz="1400" spc="-3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698</a:t>
            </a:r>
            <a:r>
              <a:rPr sz="1400" spc="-2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98 00</a:t>
            </a:r>
            <a:r>
              <a:rPr sz="1400" spc="-2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F4E79"/>
                </a:solidFill>
                <a:latin typeface="Arial"/>
                <a:cs typeface="Arial"/>
              </a:rPr>
              <a:t>д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о</a:t>
            </a:r>
            <a:r>
              <a:rPr sz="1400" spc="-5" dirty="0">
                <a:solidFill>
                  <a:srgbClr val="1F4E79"/>
                </a:solidFill>
                <a:latin typeface="Arial"/>
                <a:cs typeface="Arial"/>
              </a:rPr>
              <a:t>б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.</a:t>
            </a:r>
            <a:r>
              <a:rPr sz="1400" spc="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lang="ru-RU" sz="1400" dirty="0" smtClean="0">
                <a:solidFill>
                  <a:srgbClr val="1F4E79"/>
                </a:solidFill>
                <a:latin typeface="Arial"/>
                <a:cs typeface="Arial"/>
              </a:rPr>
              <a:t>743</a:t>
            </a:r>
            <a:endParaRPr lang="ru-RU" sz="1400" dirty="0" smtClean="0">
              <a:solidFill>
                <a:srgbClr val="1F4E79"/>
              </a:solidFill>
              <a:latin typeface="Arial"/>
              <a:cs typeface="Arial"/>
            </a:endParaRPr>
          </a:p>
          <a:p>
            <a:pPr>
              <a:lnSpc>
                <a:spcPts val="1430"/>
              </a:lnSpc>
            </a:pPr>
            <a:endParaRPr sz="1400" dirty="0">
              <a:solidFill>
                <a:srgbClr val="1F4E79"/>
              </a:solidFill>
              <a:latin typeface="Arial"/>
              <a:cs typeface="Arial"/>
            </a:endParaRPr>
          </a:p>
        </p:txBody>
      </p:sp>
      <p:sp>
        <p:nvSpPr>
          <p:cNvPr id="15" name="object 13"/>
          <p:cNvSpPr txBox="1"/>
          <p:nvPr/>
        </p:nvSpPr>
        <p:spPr>
          <a:xfrm>
            <a:off x="8364341" y="5191223"/>
            <a:ext cx="215190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"/>
              </a:lnSpc>
            </a:pPr>
            <a:r>
              <a:rPr sz="1400" dirty="0" smtClean="0">
                <a:latin typeface="Arial"/>
                <a:cs typeface="Arial"/>
                <a:hlinkClick r:id="rId5"/>
              </a:rPr>
              <a:t>a</a:t>
            </a:r>
            <a:r>
              <a:rPr lang="en-US" sz="1400" dirty="0" smtClean="0">
                <a:latin typeface="Arial"/>
                <a:cs typeface="Arial"/>
                <a:hlinkClick r:id="rId5"/>
              </a:rPr>
              <a:t>varaksina</a:t>
            </a:r>
            <a:r>
              <a:rPr sz="1400" dirty="0" smtClean="0">
                <a:latin typeface="Arial"/>
                <a:cs typeface="Arial"/>
                <a:hlinkClick r:id="rId5"/>
              </a:rPr>
              <a:t>@c</a:t>
            </a:r>
            <a:r>
              <a:rPr sz="1400" spc="-10" dirty="0" smtClean="0">
                <a:latin typeface="Arial"/>
                <a:cs typeface="Arial"/>
                <a:hlinkClick r:id="rId5"/>
              </a:rPr>
              <a:t>o</a:t>
            </a:r>
            <a:r>
              <a:rPr sz="1400" dirty="0" smtClean="0">
                <a:latin typeface="Arial"/>
                <a:cs typeface="Arial"/>
                <a:hlinkClick r:id="rId5"/>
              </a:rPr>
              <a:t>rpms</a:t>
            </a:r>
            <a:r>
              <a:rPr sz="1400" spc="-10" dirty="0" smtClean="0">
                <a:latin typeface="Arial"/>
                <a:cs typeface="Arial"/>
                <a:hlinkClick r:id="rId5"/>
              </a:rPr>
              <a:t>p</a:t>
            </a:r>
            <a:r>
              <a:rPr sz="1400" dirty="0" smtClean="0">
                <a:latin typeface="Arial"/>
                <a:cs typeface="Arial"/>
                <a:hlinkClick r:id="rId5"/>
              </a:rPr>
              <a:t>.ru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6" name="object 3"/>
          <p:cNvSpPr/>
          <p:nvPr/>
        </p:nvSpPr>
        <p:spPr>
          <a:xfrm>
            <a:off x="1857043" y="1492009"/>
            <a:ext cx="4350124" cy="2119455"/>
          </a:xfrm>
          <a:custGeom>
            <a:avLst/>
            <a:gdLst/>
            <a:ahLst/>
            <a:cxnLst/>
            <a:rect l="l" t="t" r="r" b="b"/>
            <a:pathLst>
              <a:path w="4604385" h="2368550">
                <a:moveTo>
                  <a:pt x="0" y="2368295"/>
                </a:moveTo>
                <a:lnTo>
                  <a:pt x="4604004" y="2368295"/>
                </a:lnTo>
                <a:lnTo>
                  <a:pt x="4604004" y="0"/>
                </a:lnTo>
                <a:lnTo>
                  <a:pt x="0" y="0"/>
                </a:lnTo>
                <a:lnTo>
                  <a:pt x="0" y="2368295"/>
                </a:lnTo>
                <a:close/>
              </a:path>
            </a:pathLst>
          </a:custGeom>
          <a:ln w="3175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/>
          <p:cNvSpPr/>
          <p:nvPr/>
        </p:nvSpPr>
        <p:spPr>
          <a:xfrm>
            <a:off x="2000926" y="1538288"/>
            <a:ext cx="1801189" cy="776336"/>
          </a:xfrm>
          <a:prstGeom prst="rect">
            <a:avLst/>
          </a:prstGeom>
          <a:blipFill>
            <a:blip r:embed="rId3" cstate="print"/>
            <a:srcRect/>
            <a:stretch>
              <a:fillRect l="-9232" t="-1523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/>
          <p:cNvSpPr txBox="1"/>
          <p:nvPr/>
        </p:nvSpPr>
        <p:spPr>
          <a:xfrm>
            <a:off x="2107786" y="2423087"/>
            <a:ext cx="1737361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72415">
              <a:lnSpc>
                <a:spcPct val="100000"/>
              </a:lnSpc>
            </a:pPr>
            <a:r>
              <a:rPr lang="ru-RU" sz="1600" b="1" spc="10" dirty="0" smtClean="0">
                <a:solidFill>
                  <a:srgbClr val="1F4E79"/>
                </a:solidFill>
                <a:latin typeface="Arial"/>
                <a:cs typeface="Arial"/>
              </a:rPr>
              <a:t>Левин Михаил Юрьевич</a:t>
            </a:r>
            <a:endParaRPr sz="1600" dirty="0">
              <a:solidFill>
                <a:srgbClr val="1F4E79"/>
              </a:solidFill>
              <a:latin typeface="Arial"/>
              <a:cs typeface="Arial"/>
            </a:endParaRPr>
          </a:p>
        </p:txBody>
      </p:sp>
      <p:sp>
        <p:nvSpPr>
          <p:cNvPr id="19" name="object 6"/>
          <p:cNvSpPr txBox="1"/>
          <p:nvPr/>
        </p:nvSpPr>
        <p:spPr>
          <a:xfrm>
            <a:off x="3772252" y="2509755"/>
            <a:ext cx="216204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spc="-5" dirty="0">
                <a:solidFill>
                  <a:srgbClr val="1F4E79"/>
                </a:solidFill>
                <a:latin typeface="Arial"/>
                <a:cs typeface="Arial"/>
              </a:rPr>
              <a:t>+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7 </a:t>
            </a:r>
            <a:r>
              <a:rPr sz="1400" spc="5" dirty="0">
                <a:solidFill>
                  <a:srgbClr val="1F4E79"/>
                </a:solidFill>
                <a:latin typeface="Arial"/>
                <a:cs typeface="Arial"/>
              </a:rPr>
              <a:t>4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95</a:t>
            </a:r>
            <a:r>
              <a:rPr sz="1400" spc="-3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698</a:t>
            </a:r>
            <a:r>
              <a:rPr sz="1400" spc="-2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98 00</a:t>
            </a:r>
            <a:r>
              <a:rPr sz="1400" spc="-2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F4E79"/>
                </a:solidFill>
                <a:latin typeface="Arial"/>
                <a:cs typeface="Arial"/>
              </a:rPr>
              <a:t>д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о</a:t>
            </a:r>
            <a:r>
              <a:rPr sz="1400" spc="-5" dirty="0">
                <a:solidFill>
                  <a:srgbClr val="1F4E79"/>
                </a:solidFill>
                <a:latin typeface="Arial"/>
                <a:cs typeface="Arial"/>
              </a:rPr>
              <a:t>б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. </a:t>
            </a:r>
            <a:r>
              <a:rPr lang="en-US" sz="1400" dirty="0" smtClean="0">
                <a:solidFill>
                  <a:srgbClr val="1F4E79"/>
                </a:solidFill>
                <a:latin typeface="Arial"/>
                <a:cs typeface="Arial"/>
              </a:rPr>
              <a:t>414</a:t>
            </a:r>
            <a:endParaRPr sz="1400" dirty="0">
              <a:solidFill>
                <a:srgbClr val="1F4E79"/>
              </a:solidFill>
              <a:latin typeface="Arial"/>
              <a:cs typeface="Arial"/>
            </a:endParaRPr>
          </a:p>
        </p:txBody>
      </p:sp>
      <p:sp>
        <p:nvSpPr>
          <p:cNvPr id="20" name="object 7"/>
          <p:cNvSpPr txBox="1"/>
          <p:nvPr/>
        </p:nvSpPr>
        <p:spPr>
          <a:xfrm>
            <a:off x="3783010" y="2907539"/>
            <a:ext cx="216204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"/>
              </a:lnSpc>
            </a:pPr>
            <a:r>
              <a:rPr lang="en-US" sz="1400" spc="-15" dirty="0" smtClean="0">
                <a:latin typeface="Arial"/>
                <a:cs typeface="Arial"/>
                <a:hlinkClick r:id="rId4"/>
              </a:rPr>
              <a:t>mlevin</a:t>
            </a:r>
            <a:r>
              <a:rPr sz="1400" dirty="0" smtClean="0">
                <a:latin typeface="Arial"/>
                <a:cs typeface="Arial"/>
                <a:hlinkClick r:id="rId4"/>
              </a:rPr>
              <a:t>@co</a:t>
            </a:r>
            <a:r>
              <a:rPr sz="1400" spc="-5" dirty="0" smtClean="0">
                <a:latin typeface="Arial"/>
                <a:cs typeface="Arial"/>
                <a:hlinkClick r:id="rId4"/>
              </a:rPr>
              <a:t>r</a:t>
            </a:r>
            <a:r>
              <a:rPr sz="1400" spc="-10" dirty="0" smtClean="0">
                <a:latin typeface="Arial"/>
                <a:cs typeface="Arial"/>
                <a:hlinkClick r:id="rId4"/>
              </a:rPr>
              <a:t>p</a:t>
            </a:r>
            <a:r>
              <a:rPr sz="1400" dirty="0" smtClean="0">
                <a:latin typeface="Arial"/>
                <a:cs typeface="Arial"/>
                <a:hlinkClick r:id="rId4"/>
              </a:rPr>
              <a:t>ms</a:t>
            </a:r>
            <a:r>
              <a:rPr sz="1400" spc="-10" dirty="0" smtClean="0">
                <a:latin typeface="Arial"/>
                <a:cs typeface="Arial"/>
                <a:hlinkClick r:id="rId4"/>
              </a:rPr>
              <a:t>p</a:t>
            </a:r>
            <a:r>
              <a:rPr sz="1400" dirty="0" smtClean="0">
                <a:latin typeface="Arial"/>
                <a:cs typeface="Arial"/>
                <a:hlinkClick r:id="rId4"/>
              </a:rPr>
              <a:t>.ru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9"/>
          <p:cNvSpPr/>
          <p:nvPr/>
        </p:nvSpPr>
        <p:spPr>
          <a:xfrm>
            <a:off x="1857043" y="3786298"/>
            <a:ext cx="4350124" cy="2119455"/>
          </a:xfrm>
          <a:custGeom>
            <a:avLst/>
            <a:gdLst/>
            <a:ahLst/>
            <a:cxnLst/>
            <a:rect l="l" t="t" r="r" b="b"/>
            <a:pathLst>
              <a:path w="4604384" h="2368550">
                <a:moveTo>
                  <a:pt x="0" y="2368295"/>
                </a:moveTo>
                <a:lnTo>
                  <a:pt x="4604004" y="2368295"/>
                </a:lnTo>
                <a:lnTo>
                  <a:pt x="4604004" y="0"/>
                </a:lnTo>
                <a:lnTo>
                  <a:pt x="0" y="0"/>
                </a:lnTo>
                <a:lnTo>
                  <a:pt x="0" y="2368295"/>
                </a:lnTo>
                <a:close/>
              </a:path>
            </a:pathLst>
          </a:custGeom>
          <a:ln w="3175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0"/>
          <p:cNvSpPr/>
          <p:nvPr/>
        </p:nvSpPr>
        <p:spPr>
          <a:xfrm>
            <a:off x="2034005" y="3872560"/>
            <a:ext cx="1789620" cy="790233"/>
          </a:xfrm>
          <a:prstGeom prst="rect">
            <a:avLst/>
          </a:prstGeom>
          <a:blipFill>
            <a:blip r:embed="rId3" cstate="print"/>
            <a:srcRect/>
            <a:stretch>
              <a:fillRect l="-9937" t="-13206" r="-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1"/>
          <p:cNvSpPr txBox="1"/>
          <p:nvPr/>
        </p:nvSpPr>
        <p:spPr>
          <a:xfrm>
            <a:off x="2129552" y="4706072"/>
            <a:ext cx="173746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pc="-15" dirty="0" smtClean="0">
                <a:solidFill>
                  <a:srgbClr val="1F4E79"/>
                </a:solidFill>
                <a:latin typeface="Arial"/>
                <a:cs typeface="Arial"/>
              </a:rPr>
              <a:t>Пашковский Андрей Вячеславович</a:t>
            </a:r>
            <a:endParaRPr sz="1600" dirty="0">
              <a:solidFill>
                <a:srgbClr val="1F4E79"/>
              </a:solidFill>
              <a:latin typeface="Arial"/>
              <a:cs typeface="Arial"/>
            </a:endParaRPr>
          </a:p>
        </p:txBody>
      </p:sp>
      <p:sp>
        <p:nvSpPr>
          <p:cNvPr id="24" name="object 12"/>
          <p:cNvSpPr txBox="1"/>
          <p:nvPr/>
        </p:nvSpPr>
        <p:spPr>
          <a:xfrm>
            <a:off x="3794145" y="4792741"/>
            <a:ext cx="2161668" cy="394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spc="-5" dirty="0">
                <a:solidFill>
                  <a:srgbClr val="1F4E79"/>
                </a:solidFill>
                <a:latin typeface="Arial"/>
                <a:cs typeface="Arial"/>
              </a:rPr>
              <a:t>+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7 </a:t>
            </a:r>
            <a:r>
              <a:rPr sz="1400" spc="5" dirty="0">
                <a:solidFill>
                  <a:srgbClr val="1F4E79"/>
                </a:solidFill>
                <a:latin typeface="Arial"/>
                <a:cs typeface="Arial"/>
              </a:rPr>
              <a:t>4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95</a:t>
            </a:r>
            <a:r>
              <a:rPr sz="1400" spc="-3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698</a:t>
            </a:r>
            <a:r>
              <a:rPr sz="1400" spc="-2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98 00</a:t>
            </a:r>
            <a:r>
              <a:rPr sz="1400" spc="-2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F4E79"/>
                </a:solidFill>
                <a:latin typeface="Arial"/>
                <a:cs typeface="Arial"/>
              </a:rPr>
              <a:t>д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о</a:t>
            </a:r>
            <a:r>
              <a:rPr sz="1400" spc="-5" dirty="0">
                <a:solidFill>
                  <a:srgbClr val="1F4E79"/>
                </a:solidFill>
                <a:latin typeface="Arial"/>
                <a:cs typeface="Arial"/>
              </a:rPr>
              <a:t>б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.</a:t>
            </a:r>
            <a:r>
              <a:rPr sz="1400" spc="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lang="ru-RU" sz="1400" dirty="0" smtClean="0">
                <a:solidFill>
                  <a:srgbClr val="1F4E79"/>
                </a:solidFill>
                <a:latin typeface="Arial"/>
                <a:cs typeface="Arial"/>
              </a:rPr>
              <a:t>741</a:t>
            </a:r>
          </a:p>
          <a:p>
            <a:pPr>
              <a:lnSpc>
                <a:spcPts val="1430"/>
              </a:lnSpc>
            </a:pPr>
            <a:endParaRPr sz="1400" dirty="0">
              <a:solidFill>
                <a:srgbClr val="1F4E79"/>
              </a:solidFill>
              <a:latin typeface="Arial"/>
              <a:cs typeface="Arial"/>
            </a:endParaRPr>
          </a:p>
        </p:txBody>
      </p:sp>
      <p:sp>
        <p:nvSpPr>
          <p:cNvPr id="25" name="object 13"/>
          <p:cNvSpPr txBox="1"/>
          <p:nvPr/>
        </p:nvSpPr>
        <p:spPr>
          <a:xfrm>
            <a:off x="3814671" y="5191026"/>
            <a:ext cx="215190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"/>
              </a:lnSpc>
            </a:pPr>
            <a:r>
              <a:rPr sz="1400" dirty="0" smtClean="0">
                <a:latin typeface="Arial"/>
                <a:cs typeface="Arial"/>
                <a:hlinkClick r:id="rId6"/>
              </a:rPr>
              <a:t>a</a:t>
            </a:r>
            <a:r>
              <a:rPr lang="en-US" sz="1400" dirty="0" smtClean="0">
                <a:latin typeface="Arial"/>
                <a:cs typeface="Arial"/>
                <a:hlinkClick r:id="rId6"/>
              </a:rPr>
              <a:t>pashkovskiy</a:t>
            </a:r>
            <a:r>
              <a:rPr sz="1400" dirty="0" smtClean="0">
                <a:latin typeface="Arial"/>
                <a:cs typeface="Arial"/>
                <a:hlinkClick r:id="rId6"/>
              </a:rPr>
              <a:t>@c</a:t>
            </a:r>
            <a:r>
              <a:rPr sz="1400" spc="-10" dirty="0" smtClean="0">
                <a:latin typeface="Arial"/>
                <a:cs typeface="Arial"/>
                <a:hlinkClick r:id="rId6"/>
              </a:rPr>
              <a:t>o</a:t>
            </a:r>
            <a:r>
              <a:rPr sz="1400" dirty="0" smtClean="0">
                <a:latin typeface="Arial"/>
                <a:cs typeface="Arial"/>
                <a:hlinkClick r:id="rId6"/>
              </a:rPr>
              <a:t>rpms</a:t>
            </a:r>
            <a:r>
              <a:rPr sz="1400" spc="-10" dirty="0" smtClean="0">
                <a:latin typeface="Arial"/>
                <a:cs typeface="Arial"/>
                <a:hlinkClick r:id="rId6"/>
              </a:rPr>
              <a:t>p</a:t>
            </a:r>
            <a:r>
              <a:rPr sz="1400" dirty="0" smtClean="0">
                <a:latin typeface="Arial"/>
                <a:cs typeface="Arial"/>
                <a:hlinkClick r:id="rId6"/>
              </a:rPr>
              <a:t>.ru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723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0169" y="36513"/>
            <a:ext cx="9575969" cy="1068473"/>
          </a:xfrm>
          <a:noFill/>
        </p:spPr>
        <p:txBody>
          <a:bodyPr wrap="square" lIns="72000" tIns="36000" rIns="0" bIns="36000" rtlCol="0" anchor="ctr" anchorCtr="0">
            <a:noAutofit/>
          </a:bodyPr>
          <a:lstStyle/>
          <a:p>
            <a:pPr defTabSz="457200"/>
            <a:r>
              <a:rPr lang="ru-RU" dirty="0" smtClean="0">
                <a:solidFill>
                  <a:srgbClr val="1F4E79"/>
                </a:solidFill>
                <a:cs typeface="Arial" pitchFamily="34" charset="0"/>
              </a:rPr>
              <a:t>О Корпорации </a:t>
            </a:r>
            <a:r>
              <a:rPr lang="ru-RU" dirty="0" smtClean="0">
                <a:solidFill>
                  <a:srgbClr val="1F4E79"/>
                </a:solidFill>
                <a:cs typeface="Arial" pitchFamily="34" charset="0"/>
              </a:rPr>
              <a:t>МСП</a:t>
            </a:r>
            <a:endParaRPr lang="ru-RU" sz="2400" b="0" dirty="0">
              <a:solidFill>
                <a:srgbClr val="5B9BD5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74022" y="1786266"/>
            <a:ext cx="1603633" cy="2473780"/>
          </a:xfrm>
          <a:prstGeom prst="roundRect">
            <a:avLst>
              <a:gd name="adj" fmla="val 4144"/>
            </a:avLst>
          </a:prstGeom>
          <a:solidFill>
            <a:srgbClr val="1F4E7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1439863" marR="0" lvl="0" indent="0" defTabSz="9143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32093" y="4884266"/>
            <a:ext cx="5544000" cy="1368000"/>
          </a:xfrm>
          <a:prstGeom prst="roundRect">
            <a:avLst>
              <a:gd name="adj" fmla="val 4144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1F4E79"/>
              </a:solidFill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301894" y="1548927"/>
            <a:ext cx="11894570" cy="2920553"/>
            <a:chOff x="637353" y="2344326"/>
            <a:chExt cx="11894570" cy="2867022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2483896" y="2344326"/>
              <a:ext cx="10048027" cy="2867022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marL="285750" indent="-285750" algn="just" defTabSz="957263">
                <a:lnSpc>
                  <a:spcPct val="106000"/>
                </a:lnSpc>
                <a:spcBef>
                  <a:spcPts val="2400"/>
                </a:spcBef>
                <a:buFont typeface="Wingdings" panose="05000000000000000000" pitchFamily="2" charset="2"/>
                <a:buChar char="ü"/>
              </a:pPr>
              <a:r>
                <a:rPr lang="ru-RU" sz="1400" dirty="0" smtClean="0">
                  <a:solidFill>
                    <a:srgbClr val="1F4E79"/>
                  </a:solidFill>
                  <a:latin typeface="Arial Narrow" panose="020B0606020202030204" pitchFamily="34" charset="0"/>
                </a:rPr>
                <a:t>Корпорация МСП – </a:t>
              </a:r>
              <a:r>
                <a:rPr lang="ru-RU" sz="1400" b="1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институт развития </a:t>
              </a:r>
              <a:r>
                <a:rPr lang="ru-RU" sz="1400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в сфере малого и среднего </a:t>
              </a:r>
              <a:r>
                <a:rPr lang="ru-RU" sz="1400" dirty="0" smtClean="0">
                  <a:solidFill>
                    <a:srgbClr val="1F4E79"/>
                  </a:solidFill>
                  <a:latin typeface="Arial Narrow" panose="020B0606020202030204" pitchFamily="34" charset="0"/>
                </a:rPr>
                <a:t>предпринимательства, созданный на основании </a:t>
              </a:r>
              <a:r>
                <a:rPr lang="ru-RU" sz="1400" b="1" dirty="0" smtClean="0">
                  <a:solidFill>
                    <a:srgbClr val="1F4E79"/>
                  </a:solidFill>
                  <a:latin typeface="Arial Narrow" panose="020B0606020202030204" pitchFamily="34" charset="0"/>
                </a:rPr>
                <a:t>Указа Президента Российской Федерации от  05.06.2015 № 287 «О мерах по дальнейшему развитию малого и среднего предпринимательства» </a:t>
              </a:r>
              <a:r>
                <a:rPr lang="ru-RU" sz="1400" dirty="0" smtClean="0">
                  <a:solidFill>
                    <a:srgbClr val="1F4E79"/>
                  </a:solidFill>
                  <a:latin typeface="Arial Narrow" panose="020B0606020202030204" pitchFamily="34" charset="0"/>
                </a:rPr>
                <a:t>и осуществляющий деятельность в </a:t>
              </a:r>
              <a:r>
                <a:rPr lang="ru-RU" sz="1400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соответствии с </a:t>
              </a:r>
              <a:r>
                <a:rPr lang="ru-RU" sz="1400" b="1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Федеральным законом от 24.07.07 №209-ФЗ «О развитии малого и среднего предпринимательства в Российской Федерации</a:t>
              </a:r>
              <a:r>
                <a:rPr lang="ru-RU" sz="1400" b="1" dirty="0" smtClean="0">
                  <a:solidFill>
                    <a:srgbClr val="1F4E79"/>
                  </a:solidFill>
                  <a:latin typeface="Arial Narrow" panose="020B0606020202030204" pitchFamily="34" charset="0"/>
                </a:rPr>
                <a:t>»,</a:t>
              </a:r>
              <a:r>
                <a:rPr lang="ru-RU" sz="1400" dirty="0" smtClean="0">
                  <a:solidFill>
                    <a:srgbClr val="1F4E79"/>
                  </a:solidFill>
                  <a:latin typeface="Arial Narrow" panose="020B0606020202030204" pitchFamily="34" charset="0"/>
                </a:rPr>
                <a:t> в новом формате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1400" b="1" kern="0" dirty="0">
                  <a:solidFill>
                    <a:srgbClr val="ED7D31"/>
                  </a:solidFill>
                  <a:latin typeface="Arial Narrow" panose="020B0606020202030204" pitchFamily="34" charset="0"/>
                </a:rPr>
                <a:t>начал работу с ноября 2015 </a:t>
              </a:r>
              <a:r>
                <a:rPr lang="ru-RU" sz="1400" b="1" kern="0" dirty="0" smtClean="0">
                  <a:solidFill>
                    <a:srgbClr val="ED7D31"/>
                  </a:solidFill>
                  <a:latin typeface="Arial Narrow" panose="020B0606020202030204" pitchFamily="34" charset="0"/>
                </a:rPr>
                <a:t>года*</a:t>
              </a:r>
              <a:endParaRPr lang="ru-RU" sz="1400" b="1" kern="0" dirty="0">
                <a:solidFill>
                  <a:srgbClr val="ED7D31"/>
                </a:solidFill>
                <a:latin typeface="Arial Narrow" panose="020B0606020202030204" pitchFamily="34" charset="0"/>
              </a:endParaRPr>
            </a:p>
            <a:p>
              <a:pPr marL="285750" indent="-285750" algn="just" defTabSz="957263">
                <a:lnSpc>
                  <a:spcPct val="106000"/>
                </a:lnSpc>
                <a:spcBef>
                  <a:spcPts val="1200"/>
                </a:spcBef>
                <a:buFont typeface="Wingdings" panose="05000000000000000000" pitchFamily="2" charset="2"/>
                <a:buChar char="ü"/>
              </a:pPr>
              <a:r>
                <a:rPr lang="ru-RU" sz="1400" dirty="0" smtClean="0">
                  <a:solidFill>
                    <a:srgbClr val="1F4E79"/>
                  </a:solidFill>
                  <a:latin typeface="Arial Narrow" panose="020B0606020202030204" pitchFamily="34" charset="0"/>
                </a:rPr>
                <a:t>Акционерами Корпорации МСП являются </a:t>
              </a:r>
              <a:r>
                <a:rPr lang="ru-RU" sz="1400" b="1" dirty="0" smtClean="0">
                  <a:solidFill>
                    <a:srgbClr val="1F4E79"/>
                  </a:solidFill>
                  <a:latin typeface="Arial Narrow" panose="020B0606020202030204" pitchFamily="34" charset="0"/>
                </a:rPr>
                <a:t>Российская Федерация </a:t>
              </a:r>
              <a:r>
                <a:rPr lang="ru-RU" sz="1400" dirty="0" smtClean="0">
                  <a:solidFill>
                    <a:srgbClr val="1F4E79"/>
                  </a:solidFill>
                  <a:latin typeface="Arial Narrow" panose="020B0606020202030204" pitchFamily="34" charset="0"/>
                </a:rPr>
                <a:t>(в </a:t>
              </a:r>
              <a:r>
                <a:rPr lang="ru-RU" sz="1400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лице Федерального агентства по управлению государственным </a:t>
              </a:r>
              <a:r>
                <a:rPr lang="ru-RU" sz="1400" dirty="0" smtClean="0">
                  <a:solidFill>
                    <a:srgbClr val="1F4E79"/>
                  </a:solidFill>
                  <a:latin typeface="Arial Narrow" panose="020B0606020202030204" pitchFamily="34" charset="0"/>
                </a:rPr>
                <a:t>имуществом) и </a:t>
              </a:r>
              <a:r>
                <a:rPr lang="ru-RU" sz="1400" b="1" dirty="0" smtClean="0">
                  <a:solidFill>
                    <a:srgbClr val="1F4E79"/>
                  </a:solidFill>
                  <a:latin typeface="Arial Narrow" panose="020B0606020202030204" pitchFamily="34" charset="0"/>
                </a:rPr>
                <a:t>государственная корпорация «Банк </a:t>
              </a:r>
              <a:r>
                <a:rPr lang="ru-RU" sz="1400" b="1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развития и внешнеэкономической </a:t>
              </a:r>
              <a:r>
                <a:rPr lang="ru-RU" sz="1400" b="1" dirty="0" smtClean="0">
                  <a:solidFill>
                    <a:srgbClr val="1F4E79"/>
                  </a:solidFill>
                  <a:latin typeface="Arial Narrow" panose="020B0606020202030204" pitchFamily="34" charset="0"/>
                </a:rPr>
                <a:t>деятельности (Внешэкономбанк)»</a:t>
              </a:r>
            </a:p>
            <a:p>
              <a:pPr marL="285750" indent="-285750" algn="just" defTabSz="957263">
                <a:lnSpc>
                  <a:spcPct val="106000"/>
                </a:lnSpc>
                <a:spcBef>
                  <a:spcPts val="1200"/>
                </a:spcBef>
                <a:buFont typeface="Wingdings" panose="05000000000000000000" pitchFamily="2" charset="2"/>
                <a:buChar char="ü"/>
              </a:pPr>
              <a:r>
                <a:rPr lang="ru-RU" sz="1400" dirty="0" smtClean="0">
                  <a:solidFill>
                    <a:srgbClr val="1F4E79"/>
                  </a:solidFill>
                  <a:latin typeface="Arial Narrow" panose="020B0606020202030204" pitchFamily="34" charset="0"/>
                </a:rPr>
                <a:t>Акционерное общество «Российский Банк поддержки малого и среднего предпринимательства</a:t>
              </a:r>
              <a:r>
                <a:rPr lang="ru-RU" sz="1400" b="1" dirty="0" smtClean="0">
                  <a:solidFill>
                    <a:srgbClr val="1F4E79"/>
                  </a:solidFill>
                  <a:latin typeface="Arial Narrow" panose="020B0606020202030204" pitchFamily="34" charset="0"/>
                </a:rPr>
                <a:t>»  (АО «МСП Банк») </a:t>
              </a:r>
              <a:r>
                <a:rPr lang="ru-RU" sz="1400" dirty="0" smtClean="0">
                  <a:solidFill>
                    <a:srgbClr val="1F4E79"/>
                  </a:solidFill>
                  <a:latin typeface="Arial Narrow" panose="020B0606020202030204" pitchFamily="34" charset="0"/>
                </a:rPr>
                <a:t>является                                     </a:t>
              </a:r>
              <a:r>
                <a:rPr lang="ru-RU" sz="1400" b="1" dirty="0" smtClean="0">
                  <a:solidFill>
                    <a:srgbClr val="1F4E79"/>
                  </a:solidFill>
                  <a:latin typeface="Arial Narrow" panose="020B0606020202030204" pitchFamily="34" charset="0"/>
                </a:rPr>
                <a:t>дочерним обществом Корпорации МСП  </a:t>
              </a:r>
              <a:endParaRPr lang="ru-RU" sz="1400" b="1" dirty="0">
                <a:solidFill>
                  <a:srgbClr val="1F4E79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37353" y="2638930"/>
              <a:ext cx="1709204" cy="61308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/>
              <a:r>
                <a:rPr lang="ru-RU" b="1" kern="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Ключевые факты</a:t>
              </a:r>
            </a:p>
          </p:txBody>
        </p:sp>
      </p:grpSp>
      <p:grpSp>
        <p:nvGrpSpPr>
          <p:cNvPr id="50" name="Group 632"/>
          <p:cNvGrpSpPr/>
          <p:nvPr/>
        </p:nvGrpSpPr>
        <p:grpSpPr>
          <a:xfrm>
            <a:off x="686879" y="2762352"/>
            <a:ext cx="933696" cy="1231619"/>
            <a:chOff x="10260013" y="4238625"/>
            <a:chExt cx="482600" cy="636588"/>
          </a:xfrm>
          <a:solidFill>
            <a:sysClr val="window" lastClr="FFFFFF"/>
          </a:solidFill>
        </p:grpSpPr>
        <p:sp>
          <p:nvSpPr>
            <p:cNvPr id="51" name="Freeform 859"/>
            <p:cNvSpPr>
              <a:spLocks noEditPoints="1"/>
            </p:cNvSpPr>
            <p:nvPr/>
          </p:nvSpPr>
          <p:spPr bwMode="auto">
            <a:xfrm>
              <a:off x="10260013" y="4238625"/>
              <a:ext cx="482600" cy="636588"/>
            </a:xfrm>
            <a:custGeom>
              <a:avLst/>
              <a:gdLst>
                <a:gd name="T0" fmla="*/ 149 w 165"/>
                <a:gd name="T1" fmla="*/ 218 h 218"/>
                <a:gd name="T2" fmla="*/ 17 w 165"/>
                <a:gd name="T3" fmla="*/ 218 h 218"/>
                <a:gd name="T4" fmla="*/ 0 w 165"/>
                <a:gd name="T5" fmla="*/ 202 h 218"/>
                <a:gd name="T6" fmla="*/ 0 w 165"/>
                <a:gd name="T7" fmla="*/ 16 h 218"/>
                <a:gd name="T8" fmla="*/ 17 w 165"/>
                <a:gd name="T9" fmla="*/ 0 h 218"/>
                <a:gd name="T10" fmla="*/ 149 w 165"/>
                <a:gd name="T11" fmla="*/ 0 h 218"/>
                <a:gd name="T12" fmla="*/ 165 w 165"/>
                <a:gd name="T13" fmla="*/ 16 h 218"/>
                <a:gd name="T14" fmla="*/ 165 w 165"/>
                <a:gd name="T15" fmla="*/ 202 h 218"/>
                <a:gd name="T16" fmla="*/ 149 w 165"/>
                <a:gd name="T17" fmla="*/ 218 h 218"/>
                <a:gd name="T18" fmla="*/ 17 w 165"/>
                <a:gd name="T19" fmla="*/ 12 h 218"/>
                <a:gd name="T20" fmla="*/ 12 w 165"/>
                <a:gd name="T21" fmla="*/ 16 h 218"/>
                <a:gd name="T22" fmla="*/ 12 w 165"/>
                <a:gd name="T23" fmla="*/ 202 h 218"/>
                <a:gd name="T24" fmla="*/ 17 w 165"/>
                <a:gd name="T25" fmla="*/ 206 h 218"/>
                <a:gd name="T26" fmla="*/ 149 w 165"/>
                <a:gd name="T27" fmla="*/ 206 h 218"/>
                <a:gd name="T28" fmla="*/ 153 w 165"/>
                <a:gd name="T29" fmla="*/ 202 h 218"/>
                <a:gd name="T30" fmla="*/ 153 w 165"/>
                <a:gd name="T31" fmla="*/ 16 h 218"/>
                <a:gd name="T32" fmla="*/ 149 w 165"/>
                <a:gd name="T33" fmla="*/ 12 h 218"/>
                <a:gd name="T34" fmla="*/ 17 w 165"/>
                <a:gd name="T35" fmla="*/ 1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8">
                  <a:moveTo>
                    <a:pt x="149" y="218"/>
                  </a:moveTo>
                  <a:cubicBezTo>
                    <a:pt x="17" y="218"/>
                    <a:pt x="17" y="218"/>
                    <a:pt x="17" y="218"/>
                  </a:cubicBezTo>
                  <a:cubicBezTo>
                    <a:pt x="8" y="218"/>
                    <a:pt x="0" y="211"/>
                    <a:pt x="0" y="20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8" y="0"/>
                    <a:pt x="165" y="7"/>
                    <a:pt x="165" y="1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5" y="211"/>
                    <a:pt x="158" y="218"/>
                    <a:pt x="149" y="218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202"/>
                    <a:pt x="12" y="202"/>
                    <a:pt x="12" y="202"/>
                  </a:cubicBezTo>
                  <a:cubicBezTo>
                    <a:pt x="12" y="204"/>
                    <a:pt x="14" y="206"/>
                    <a:pt x="17" y="206"/>
                  </a:cubicBezTo>
                  <a:cubicBezTo>
                    <a:pt x="149" y="206"/>
                    <a:pt x="149" y="206"/>
                    <a:pt x="149" y="206"/>
                  </a:cubicBezTo>
                  <a:cubicBezTo>
                    <a:pt x="151" y="206"/>
                    <a:pt x="153" y="204"/>
                    <a:pt x="153" y="202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4"/>
                    <a:pt x="151" y="12"/>
                    <a:pt x="149" y="12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2083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52" name="Freeform 860"/>
            <p:cNvSpPr>
              <a:spLocks/>
            </p:cNvSpPr>
            <p:nvPr/>
          </p:nvSpPr>
          <p:spPr bwMode="auto">
            <a:xfrm>
              <a:off x="10344150" y="45196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2083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53" name="Freeform 861"/>
            <p:cNvSpPr>
              <a:spLocks/>
            </p:cNvSpPr>
            <p:nvPr/>
          </p:nvSpPr>
          <p:spPr bwMode="auto">
            <a:xfrm>
              <a:off x="10344150" y="4451350"/>
              <a:ext cx="312738" cy="36513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2083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54" name="Freeform 862"/>
            <p:cNvSpPr>
              <a:spLocks/>
            </p:cNvSpPr>
            <p:nvPr/>
          </p:nvSpPr>
          <p:spPr bwMode="auto">
            <a:xfrm>
              <a:off x="10344150" y="4384675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2083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57" name="Freeform 863"/>
            <p:cNvSpPr>
              <a:spLocks/>
            </p:cNvSpPr>
            <p:nvPr/>
          </p:nvSpPr>
          <p:spPr bwMode="auto">
            <a:xfrm>
              <a:off x="10344150" y="45831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2083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58" name="Freeform 864"/>
            <p:cNvSpPr>
              <a:spLocks/>
            </p:cNvSpPr>
            <p:nvPr/>
          </p:nvSpPr>
          <p:spPr bwMode="auto">
            <a:xfrm>
              <a:off x="10344150" y="4651375"/>
              <a:ext cx="176213" cy="34925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0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2083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</p:grpSp>
      <p:sp>
        <p:nvSpPr>
          <p:cNvPr id="59" name="Скругленный прямоугольник 58"/>
          <p:cNvSpPr/>
          <p:nvPr/>
        </p:nvSpPr>
        <p:spPr>
          <a:xfrm>
            <a:off x="526772" y="6604166"/>
            <a:ext cx="5544000" cy="1368000"/>
          </a:xfrm>
          <a:prstGeom prst="roundRect">
            <a:avLst>
              <a:gd name="adj" fmla="val 4144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1F4E79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6649236" y="4876864"/>
            <a:ext cx="5544000" cy="1368000"/>
          </a:xfrm>
          <a:prstGeom prst="roundRect">
            <a:avLst>
              <a:gd name="adj" fmla="val 4144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1F4E79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259910" y="6737456"/>
            <a:ext cx="3810862" cy="813069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/>
            <a:r>
              <a:rPr lang="ru-RU" sz="20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Маркетинговая </a:t>
            </a:r>
          </a:p>
          <a:p>
            <a:pPr defTabSz="957263"/>
            <a:r>
              <a:rPr lang="ru-RU" sz="20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и информационная поддержка</a:t>
            </a:r>
            <a:endParaRPr lang="ru-RU" sz="2000" b="1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304906" y="4972851"/>
            <a:ext cx="3888330" cy="828778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/>
            <a:r>
              <a:rPr lang="ru-RU" sz="20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Финансовая и гарантийная </a:t>
            </a:r>
            <a:r>
              <a:rPr lang="ru-RU" sz="2000" b="1" dirty="0">
                <a:solidFill>
                  <a:srgbClr val="1F4E79"/>
                </a:solidFill>
                <a:latin typeface="Arial Narrow" panose="020B0606020202030204" pitchFamily="34" charset="0"/>
              </a:rPr>
              <a:t>поддержка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259909" y="4995256"/>
            <a:ext cx="3821506" cy="813069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/>
            <a:r>
              <a:rPr lang="ru-RU" sz="2000" b="1" dirty="0">
                <a:solidFill>
                  <a:srgbClr val="1F4E79"/>
                </a:solidFill>
                <a:latin typeface="Arial Narrow" panose="020B0606020202030204" pitchFamily="34" charset="0"/>
              </a:rPr>
              <a:t>Расширение доступа </a:t>
            </a:r>
            <a:r>
              <a:rPr lang="ru-RU" sz="20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к закупкам компаний с государственным участием</a:t>
            </a:r>
            <a:endParaRPr lang="ru-RU" sz="2000" b="1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437969" y="4720226"/>
            <a:ext cx="11772000" cy="1706"/>
          </a:xfrm>
          <a:prstGeom prst="line">
            <a:avLst/>
          </a:prstGeom>
          <a:noFill/>
          <a:ln w="6350" cap="flat" cmpd="sng" algn="ctr">
            <a:solidFill>
              <a:srgbClr val="1F4E79"/>
            </a:solidFill>
            <a:prstDash val="solid"/>
            <a:miter lim="800000"/>
          </a:ln>
          <a:effectLst/>
        </p:spPr>
      </p:cxnSp>
      <p:sp>
        <p:nvSpPr>
          <p:cNvPr id="65" name="Текст 2"/>
          <p:cNvSpPr txBox="1">
            <a:spLocks/>
          </p:cNvSpPr>
          <p:nvPr/>
        </p:nvSpPr>
        <p:spPr>
          <a:xfrm>
            <a:off x="464968" y="4284219"/>
            <a:ext cx="11884195" cy="369865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/>
          </a:bodyPr>
          <a:lstStyle>
            <a:lvl1pPr marL="0" indent="0" algn="l" defTabSz="1152144" rtl="0" eaLnBrk="1" latinLnBrk="0" hangingPunct="1">
              <a:lnSpc>
                <a:spcPct val="90000"/>
              </a:lnSpc>
              <a:spcBef>
                <a:spcPts val="126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2962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6432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391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396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468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612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3">
              <a:spcBef>
                <a:spcPts val="0"/>
              </a:spcBef>
            </a:pPr>
            <a:r>
              <a:rPr lang="ru-RU" b="1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Основные виды поддержки субъектов МСП, оказываемые Корпорацией МСП</a:t>
            </a: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7" t="12391" r="18534" b="27112"/>
          <a:stretch/>
        </p:blipFill>
        <p:spPr>
          <a:xfrm>
            <a:off x="641810" y="6848942"/>
            <a:ext cx="1307179" cy="584790"/>
          </a:xfrm>
          <a:prstGeom prst="rect">
            <a:avLst/>
          </a:prstGeom>
        </p:spPr>
      </p:pic>
      <p:sp>
        <p:nvSpPr>
          <p:cNvPr id="68" name="Скругленный прямоугольник 67"/>
          <p:cNvSpPr/>
          <p:nvPr/>
        </p:nvSpPr>
        <p:spPr>
          <a:xfrm>
            <a:off x="6649236" y="6604165"/>
            <a:ext cx="5544000" cy="1368000"/>
          </a:xfrm>
          <a:prstGeom prst="roundRect">
            <a:avLst>
              <a:gd name="adj" fmla="val 4144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1F4E79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8304905" y="6686966"/>
            <a:ext cx="3888332" cy="828778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/>
            <a:r>
              <a:rPr lang="ru-RU" sz="20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Имущественная</a:t>
            </a:r>
            <a:r>
              <a:rPr lang="ru-RU" sz="2000" b="1" dirty="0">
                <a:solidFill>
                  <a:srgbClr val="1F4E79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и консультационная поддержка, программы обучения </a:t>
            </a:r>
            <a:endParaRPr lang="ru-RU" sz="2000" b="1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75706" y="5086417"/>
            <a:ext cx="1227111" cy="636310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2833" y="5077699"/>
            <a:ext cx="1226231" cy="645028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75706" y="6792903"/>
            <a:ext cx="1227111" cy="57918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75142" y="8004777"/>
            <a:ext cx="11974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* Подробная информация о деятельности Корпорации представлена на официальном сайте в сети Интернет:</a:t>
            </a:r>
            <a:r>
              <a:rPr lang="en-US" sz="12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www.corpmsp.ru</a:t>
            </a:r>
            <a:r>
              <a:rPr lang="ru-RU" sz="1200" b="1" dirty="0" smtClean="0">
                <a:solidFill>
                  <a:srgbClr val="1F4E79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6772" y="5974371"/>
            <a:ext cx="5543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hlinkClick r:id="rId7"/>
              </a:rPr>
              <a:t>corpmsp.ru/</a:t>
            </a:r>
            <a:r>
              <a:rPr lang="en-US" sz="1400" dirty="0" err="1" smtClean="0">
                <a:hlinkClick r:id="rId7"/>
              </a:rPr>
              <a:t>obespechenie</a:t>
            </a:r>
            <a:r>
              <a:rPr lang="en-US" sz="1400" dirty="0" smtClean="0">
                <a:hlinkClick r:id="rId7"/>
              </a:rPr>
              <a:t>-</a:t>
            </a:r>
            <a:r>
              <a:rPr lang="en-US" sz="1400" dirty="0" err="1" smtClean="0">
                <a:hlinkClick r:id="rId7"/>
              </a:rPr>
              <a:t>dostupa</a:t>
            </a:r>
            <a:r>
              <a:rPr lang="en-US" sz="1400" dirty="0" smtClean="0">
                <a:hlinkClick r:id="rId7"/>
              </a:rPr>
              <a:t>-k-</a:t>
            </a:r>
            <a:r>
              <a:rPr lang="en-US" sz="1400" dirty="0" err="1" smtClean="0">
                <a:hlinkClick r:id="rId7"/>
              </a:rPr>
              <a:t>goszakupkam</a:t>
            </a:r>
            <a:r>
              <a:rPr lang="en-US" sz="1400" dirty="0">
                <a:hlinkClick r:id="rId7"/>
              </a:rPr>
              <a:t>/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6773" y="7674953"/>
            <a:ext cx="55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hlinkClick r:id="rId8"/>
              </a:rPr>
              <a:t>corpmsp.ru/</a:t>
            </a:r>
            <a:r>
              <a:rPr lang="en-US" sz="1400" dirty="0" err="1" smtClean="0">
                <a:hlinkClick r:id="rId8"/>
              </a:rPr>
              <a:t>informatsionno-marketingovaya-podderzhka</a:t>
            </a:r>
            <a:r>
              <a:rPr lang="en-US" sz="1400" dirty="0">
                <a:hlinkClick r:id="rId8"/>
              </a:rPr>
              <a:t>/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49235" y="7524611"/>
            <a:ext cx="55440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hlinkClick r:id="rId9"/>
              </a:rPr>
              <a:t>corpmsp.ru/</a:t>
            </a:r>
            <a:r>
              <a:rPr lang="en-US" sz="1400" dirty="0" err="1" smtClean="0">
                <a:hlinkClick r:id="rId9"/>
              </a:rPr>
              <a:t>imushchestvennaya-podderzhka</a:t>
            </a:r>
            <a:r>
              <a:rPr lang="en-US" sz="1400" dirty="0">
                <a:hlinkClick r:id="rId9"/>
              </a:rPr>
              <a:t>/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59990" y="7707227"/>
            <a:ext cx="55440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hlinkClick r:id="rId10"/>
              </a:rPr>
              <a:t>corpmsp.ru/</a:t>
            </a:r>
            <a:r>
              <a:rPr lang="en-US" sz="1400" dirty="0" err="1" smtClean="0">
                <a:hlinkClick r:id="rId10"/>
              </a:rPr>
              <a:t>pravovaya-podderzhka</a:t>
            </a:r>
            <a:r>
              <a:rPr lang="en-US" sz="1400" dirty="0">
                <a:hlinkClick r:id="rId10"/>
              </a:rPr>
              <a:t>/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59990" y="5953393"/>
            <a:ext cx="55440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hlinkClick r:id="rId11"/>
              </a:rPr>
              <a:t>corpmsp.ru/</a:t>
            </a:r>
            <a:r>
              <a:rPr lang="en-US" sz="1400" dirty="0" err="1" smtClean="0">
                <a:hlinkClick r:id="rId11"/>
              </a:rPr>
              <a:t>finansovaya-podderzhka</a:t>
            </a:r>
            <a:r>
              <a:rPr lang="en-US" sz="1400" dirty="0">
                <a:hlinkClick r:id="rId11"/>
              </a:rPr>
              <a:t>/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55686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0169" y="41012"/>
            <a:ext cx="9575969" cy="1088693"/>
          </a:xfrm>
          <a:noFill/>
        </p:spPr>
        <p:txBody>
          <a:bodyPr wrap="square" lIns="72000" tIns="36000" rIns="0" bIns="36000" rtlCol="0" anchor="ctr" anchorCtr="0">
            <a:noAutofit/>
          </a:bodyPr>
          <a:lstStyle/>
          <a:p>
            <a:pPr defTabSz="457200"/>
            <a:r>
              <a:rPr lang="ru-RU" dirty="0">
                <a:solidFill>
                  <a:srgbClr val="1F4E79"/>
                </a:solidFill>
                <a:cs typeface="Arial" pitchFamily="34" charset="0"/>
              </a:rPr>
              <a:t>Финансовая поддержка высокотехнологичных </a:t>
            </a:r>
            <a:r>
              <a:rPr lang="ru-RU" dirty="0" smtClean="0">
                <a:solidFill>
                  <a:srgbClr val="1F4E79"/>
                </a:solidFill>
                <a:cs typeface="Arial" pitchFamily="34" charset="0"/>
              </a:rPr>
              <a:t>и инновационных субъектов </a:t>
            </a:r>
            <a:r>
              <a:rPr lang="ru-RU" dirty="0">
                <a:solidFill>
                  <a:srgbClr val="1F4E79"/>
                </a:solidFill>
                <a:cs typeface="Arial" pitchFamily="34" charset="0"/>
              </a:rPr>
              <a:t>МСП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225916" y="2045766"/>
            <a:ext cx="2997847" cy="141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400" dirty="0" smtClean="0"/>
              <a:t>Гарантийная поддержка по кредитам, займам выданным субъектам МСП</a:t>
            </a:r>
          </a:p>
          <a:p>
            <a:r>
              <a:rPr lang="ru-RU" sz="1400" dirty="0" smtClean="0"/>
              <a:t>(Прямая гарантия для </a:t>
            </a:r>
            <a:r>
              <a:rPr lang="ru-RU" sz="1400" dirty="0" smtClean="0">
                <a:solidFill>
                  <a:srgbClr val="ED7D31"/>
                </a:solidFill>
              </a:rPr>
              <a:t>стартапов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Прямая гарантия для </a:t>
            </a:r>
            <a:r>
              <a:rPr lang="ru-RU" sz="1400" dirty="0" smtClean="0">
                <a:solidFill>
                  <a:srgbClr val="ED7D31"/>
                </a:solidFill>
              </a:rPr>
              <a:t>быстрорастущих инновационных, высокотехнологичных предприятий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18" name="Овал 17"/>
          <p:cNvSpPr/>
          <p:nvPr/>
        </p:nvSpPr>
        <p:spPr>
          <a:xfrm>
            <a:off x="580909" y="2507277"/>
            <a:ext cx="441064" cy="441064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1223190" y="4230053"/>
            <a:ext cx="2854266" cy="143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 smtClean="0"/>
              <a:t>Кредиты для </a:t>
            </a:r>
            <a:r>
              <a:rPr lang="ru-RU" sz="1600" dirty="0" smtClean="0">
                <a:solidFill>
                  <a:srgbClr val="ED7D31"/>
                </a:solidFill>
              </a:rPr>
              <a:t>стартапов;</a:t>
            </a:r>
          </a:p>
          <a:p>
            <a:r>
              <a:rPr lang="ru-RU" sz="1500" dirty="0"/>
              <a:t>Кредиты для </a:t>
            </a:r>
            <a:r>
              <a:rPr lang="ru-RU" sz="1600" dirty="0">
                <a:solidFill>
                  <a:srgbClr val="ED7D31"/>
                </a:solidFill>
              </a:rPr>
              <a:t>быстрорастущих инновационных, высокотехнологичных предприятий</a:t>
            </a:r>
            <a:endParaRPr lang="ru-RU" sz="1500" dirty="0"/>
          </a:p>
        </p:txBody>
      </p:sp>
      <p:sp>
        <p:nvSpPr>
          <p:cNvPr id="20" name="Овал 19"/>
          <p:cNvSpPr/>
          <p:nvPr/>
        </p:nvSpPr>
        <p:spPr>
          <a:xfrm>
            <a:off x="580711" y="4664030"/>
            <a:ext cx="441064" cy="441064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1226099" y="6332927"/>
            <a:ext cx="2854266" cy="143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ru-RU" sz="1500" dirty="0" smtClean="0"/>
              <a:t>Предоставление долгосрочных инвестиционных займов, покупка  долей (акций) в уставном </a:t>
            </a:r>
            <a:r>
              <a:rPr lang="ru-RU" sz="1500" dirty="0"/>
              <a:t>капитале </a:t>
            </a:r>
            <a:r>
              <a:rPr lang="ru-RU" sz="1500" dirty="0">
                <a:solidFill>
                  <a:srgbClr val="ED7D31"/>
                </a:solidFill>
              </a:rPr>
              <a:t>высокотехнологичных, инновационных субъектов МСП </a:t>
            </a:r>
          </a:p>
        </p:txBody>
      </p:sp>
      <p:sp>
        <p:nvSpPr>
          <p:cNvPr id="22" name="Овал 21"/>
          <p:cNvSpPr/>
          <p:nvPr/>
        </p:nvSpPr>
        <p:spPr>
          <a:xfrm>
            <a:off x="576907" y="6813993"/>
            <a:ext cx="441064" cy="441064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39707" y="2299216"/>
            <a:ext cx="1965603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3" fontAlgn="auto">
              <a:spcBef>
                <a:spcPts val="0"/>
              </a:spcBef>
              <a:spcAft>
                <a:spcPts val="1200"/>
              </a:spcAft>
            </a:pPr>
            <a:r>
              <a:rPr lang="ru-RU" sz="16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Срок гарантии </a:t>
            </a:r>
            <a:r>
              <a:rPr lang="ru-RU" sz="1600" b="1" kern="0" dirty="0">
                <a:solidFill>
                  <a:srgbClr val="1F4E79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</a:t>
            </a:r>
            <a:endParaRPr lang="ru-RU" sz="1600" b="1" kern="0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Размер гарантийного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покрытия </a:t>
            </a:r>
            <a:r>
              <a:rPr lang="ru-RU" sz="1600" b="1" kern="0" dirty="0" smtClean="0">
                <a:solidFill>
                  <a:srgbClr val="1F4E79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</a:t>
            </a:r>
            <a:endParaRPr lang="ru-RU" sz="1600" b="1" kern="0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60" y="2332047"/>
            <a:ext cx="288000" cy="28800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7268024" y="2197367"/>
            <a:ext cx="1016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3" fontAlgn="auto">
              <a:spcBef>
                <a:spcPts val="0"/>
              </a:spcBef>
              <a:spcAft>
                <a:spcPts val="1200"/>
              </a:spcAft>
            </a:pPr>
            <a:r>
              <a:rPr lang="ru-RU" sz="15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до </a:t>
            </a:r>
            <a:r>
              <a:rPr lang="ru-RU" sz="24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15</a:t>
            </a:r>
            <a:r>
              <a:rPr lang="ru-RU" sz="15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 лет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272459" y="2695535"/>
            <a:ext cx="1031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3" fontAlgn="auto">
              <a:spcBef>
                <a:spcPts val="0"/>
              </a:spcBef>
              <a:spcAft>
                <a:spcPts val="1200"/>
              </a:spcAft>
            </a:pPr>
            <a:r>
              <a:rPr lang="ru-RU" sz="15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до </a:t>
            </a:r>
            <a:r>
              <a:rPr lang="ru-RU" sz="24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100</a:t>
            </a:r>
            <a:r>
              <a:rPr lang="ru-RU" sz="15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 %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947527" y="4489357"/>
            <a:ext cx="2390398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Процентная ставка </a:t>
            </a:r>
            <a:endParaRPr lang="ru-RU" sz="1600" b="1" kern="0" dirty="0" smtClean="0">
              <a:solidFill>
                <a:srgbClr val="1F4E79"/>
              </a:solidFill>
              <a:latin typeface="Arial Narrow" panose="020B0606020202030204" pitchFamily="34" charset="0"/>
              <a:sym typeface="Symbol" panose="05050102010706020507" pitchFamily="18" charset="2"/>
            </a:endParaRPr>
          </a:p>
          <a:p>
            <a:pPr marL="177800" indent="-177800" defTabSz="91437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rgbClr val="1F4E79"/>
                </a:solidFill>
                <a:latin typeface="Arial Narrow" panose="020B0606020202030204" pitchFamily="34" charset="0"/>
              </a:rPr>
              <a:t>для</a:t>
            </a:r>
            <a:r>
              <a:rPr lang="ru-RU" sz="1400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 </a:t>
            </a:r>
            <a:r>
              <a:rPr lang="ru-RU" sz="1400" kern="0" dirty="0">
                <a:solidFill>
                  <a:srgbClr val="1F4E79"/>
                </a:solidFill>
                <a:latin typeface="Arial Narrow" panose="020B0606020202030204" pitchFamily="34" charset="0"/>
              </a:rPr>
              <a:t>малого </a:t>
            </a:r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бизнеса</a:t>
            </a:r>
          </a:p>
          <a:p>
            <a:pPr marL="177800" indent="-177800" defTabSz="91437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для среднего бизнеса</a:t>
            </a:r>
          </a:p>
          <a:p>
            <a:pPr marL="177800" indent="-177800" defTabSz="91437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rgbClr val="1F4E79"/>
                </a:solidFill>
                <a:latin typeface="Arial Narrow" panose="020B0606020202030204" pitchFamily="34" charset="0"/>
              </a:rPr>
              <a:t>л</a:t>
            </a:r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ьготная ставка по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Программе Минэкономразвития</a:t>
            </a:r>
            <a:endParaRPr lang="ru-RU" sz="1400" kern="0" dirty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endParaRPr lang="ru-RU" sz="1600" kern="0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603913" y="4594435"/>
            <a:ext cx="288000" cy="288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%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247554" y="4682531"/>
            <a:ext cx="790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10,6 </a:t>
            </a:r>
            <a:r>
              <a:rPr lang="ru-RU" sz="15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%</a:t>
            </a:r>
            <a:endParaRPr lang="ru-RU" sz="1500" kern="0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259598" y="5680236"/>
            <a:ext cx="2392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3" fontAlgn="auto">
              <a:spcBef>
                <a:spcPts val="0"/>
              </a:spcBef>
              <a:spcAft>
                <a:spcPts val="1200"/>
              </a:spcAft>
            </a:pPr>
            <a:r>
              <a:rPr lang="ru-RU" sz="15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от </a:t>
            </a:r>
            <a:r>
              <a:rPr lang="ru-RU" sz="2400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3</a:t>
            </a:r>
            <a:r>
              <a:rPr lang="ru-RU" sz="15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 млн до </a:t>
            </a:r>
            <a:r>
              <a:rPr lang="ru-RU" sz="2400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1</a:t>
            </a:r>
            <a:r>
              <a:rPr lang="ru-RU" sz="15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 млрд рублей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936769" y="5791304"/>
            <a:ext cx="157607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3" fontAlgn="auto">
              <a:spcBef>
                <a:spcPts val="0"/>
              </a:spcBef>
              <a:spcAft>
                <a:spcPts val="1200"/>
              </a:spcAft>
            </a:pPr>
            <a:r>
              <a:rPr lang="ru-RU" sz="15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Размер кредита </a:t>
            </a:r>
            <a:r>
              <a:rPr lang="ru-RU" sz="1500" b="1" kern="0" dirty="0" smtClean="0">
                <a:solidFill>
                  <a:srgbClr val="1F4E79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</a:t>
            </a:r>
            <a:endParaRPr lang="ru-RU" sz="1500" b="1" kern="0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23" y="7348372"/>
            <a:ext cx="288000" cy="28800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7415725" y="7252415"/>
            <a:ext cx="108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3" fontAlgn="auto">
              <a:spcBef>
                <a:spcPts val="0"/>
              </a:spcBef>
              <a:spcAft>
                <a:spcPts val="1200"/>
              </a:spcAft>
            </a:pPr>
            <a:r>
              <a:rPr lang="ru-RU" sz="24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3 </a:t>
            </a:r>
            <a:r>
              <a:rPr lang="ru-RU" sz="2400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– </a:t>
            </a:r>
            <a:r>
              <a:rPr lang="ru-RU" sz="24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5 </a:t>
            </a:r>
            <a:r>
              <a:rPr lang="ru-RU" sz="15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лет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258112" y="5009073"/>
            <a:ext cx="673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9,6 </a:t>
            </a:r>
            <a:r>
              <a:rPr lang="ru-RU" sz="15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%</a:t>
            </a:r>
            <a:endParaRPr lang="ru-RU" sz="1500" kern="0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959085" y="6955318"/>
            <a:ext cx="2357324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3" fontAlgn="auto">
              <a:spcBef>
                <a:spcPts val="0"/>
              </a:spcBef>
              <a:spcAft>
                <a:spcPts val="1200"/>
              </a:spcAft>
            </a:pPr>
            <a:r>
              <a:rPr lang="ru-RU" sz="1500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 </a:t>
            </a:r>
          </a:p>
          <a:p>
            <a:pPr defTabSz="914373" fontAlgn="auto">
              <a:spcBef>
                <a:spcPts val="0"/>
              </a:spcBef>
              <a:spcAft>
                <a:spcPts val="1200"/>
              </a:spcAft>
            </a:pPr>
            <a:r>
              <a:rPr lang="ru-RU" sz="16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Срок инвестиций </a:t>
            </a:r>
            <a:r>
              <a:rPr lang="ru-RU" sz="1600" b="1" kern="0" dirty="0" smtClean="0">
                <a:solidFill>
                  <a:srgbClr val="1F4E79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</a:t>
            </a:r>
          </a:p>
          <a:p>
            <a:pPr defTabSz="914373" fontAlgn="auto">
              <a:spcBef>
                <a:spcPts val="0"/>
              </a:spcBef>
              <a:spcAft>
                <a:spcPts val="1200"/>
              </a:spcAft>
            </a:pPr>
            <a:r>
              <a:rPr lang="ru-RU" sz="16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Размер инвестиций  </a:t>
            </a:r>
            <a:r>
              <a:rPr lang="ru-RU" sz="1600" b="1" kern="0" dirty="0" smtClean="0">
                <a:solidFill>
                  <a:srgbClr val="1F4E79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</a:t>
            </a:r>
            <a:endParaRPr lang="ru-RU" sz="1600" b="1" kern="0" dirty="0">
              <a:solidFill>
                <a:srgbClr val="1F4E79"/>
              </a:solidFill>
              <a:latin typeface="Arial Narrow" panose="020B0606020202030204" pitchFamily="34" charset="0"/>
              <a:sym typeface="Symbol" panose="05050102010706020507" pitchFamily="18" charset="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947527" y="3726175"/>
            <a:ext cx="2892138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Цель:</a:t>
            </a:r>
          </a:p>
          <a:p>
            <a:pPr marL="285750" indent="-285750" defTabSz="91437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Инвестиционное кредитование</a:t>
            </a:r>
          </a:p>
          <a:p>
            <a:pPr marL="285750" indent="-285750" defTabSz="91437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На пополнение оборотных средств</a:t>
            </a:r>
          </a:p>
          <a:p>
            <a:pPr marL="285750" indent="-285750" defTabSz="91437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1400" kern="0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775700" y="2582894"/>
            <a:ext cx="22060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16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АО «Корпорация «МСП»</a:t>
            </a:r>
            <a:endParaRPr lang="ru-RU" sz="1600" b="1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9775700" y="4712209"/>
            <a:ext cx="1547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16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АО «МСП Банк» </a:t>
            </a:r>
            <a:endParaRPr lang="ru-RU" sz="1600" b="1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730706" y="6885811"/>
            <a:ext cx="10438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16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АО «МИР»</a:t>
            </a:r>
            <a:endParaRPr lang="ru-RU" sz="1600" b="1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959085" y="6091492"/>
            <a:ext cx="41248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endParaRPr lang="ru-RU" sz="1400" kern="0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Цель: 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Инвестирование в проекты, получившие поддержку 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АО «Корпорации МСП», АО «МСП Банк», институтов развития</a:t>
            </a:r>
            <a:endParaRPr lang="ru-RU" sz="1200" kern="0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656576" y="7596748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3" fontAlgn="auto">
              <a:spcBef>
                <a:spcPts val="0"/>
              </a:spcBef>
              <a:spcAft>
                <a:spcPts val="1200"/>
              </a:spcAft>
            </a:pPr>
            <a:endParaRPr lang="ru-RU" sz="1500" b="1" kern="0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defTabSz="914373" fontAlgn="auto">
              <a:spcBef>
                <a:spcPts val="0"/>
              </a:spcBef>
              <a:spcAft>
                <a:spcPts val="1200"/>
              </a:spcAft>
            </a:pPr>
            <a:endParaRPr lang="ru-RU" sz="1500" b="1" kern="0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98" y="2813278"/>
            <a:ext cx="289327" cy="288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588" y="5865623"/>
            <a:ext cx="216000" cy="216000"/>
          </a:xfrm>
          <a:prstGeom prst="rect">
            <a:avLst/>
          </a:prstGeom>
        </p:spPr>
      </p:pic>
      <p:sp>
        <p:nvSpPr>
          <p:cNvPr id="52" name="Заголовок 1"/>
          <p:cNvSpPr txBox="1">
            <a:spLocks/>
          </p:cNvSpPr>
          <p:nvPr/>
        </p:nvSpPr>
        <p:spPr bwMode="auto">
          <a:xfrm>
            <a:off x="4894335" y="1121256"/>
            <a:ext cx="3593053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000" dirty="0" smtClean="0"/>
              <a:t>Условия</a:t>
            </a:r>
            <a:endParaRPr lang="ru-RU" sz="2000" dirty="0"/>
          </a:p>
        </p:txBody>
      </p:sp>
      <p:sp>
        <p:nvSpPr>
          <p:cNvPr id="53" name="Заголовок 1"/>
          <p:cNvSpPr txBox="1">
            <a:spLocks/>
          </p:cNvSpPr>
          <p:nvPr/>
        </p:nvSpPr>
        <p:spPr bwMode="auto">
          <a:xfrm>
            <a:off x="8996139" y="1131402"/>
            <a:ext cx="3593053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ctr" defTabSz="914400"/>
            <a:r>
              <a:rPr lang="ru-RU" sz="2000" dirty="0" smtClean="0">
                <a:cs typeface="Arial" pitchFamily="34" charset="0"/>
              </a:rPr>
              <a:t>Центр компетенции</a:t>
            </a:r>
            <a:endParaRPr lang="ru-RU" sz="2000" dirty="0">
              <a:cs typeface="Arial" pitchFamily="34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 bwMode="auto">
          <a:xfrm>
            <a:off x="727985" y="1110940"/>
            <a:ext cx="3593053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000" dirty="0" smtClean="0"/>
              <a:t>Вид финансовой поддержки</a:t>
            </a:r>
            <a:endParaRPr lang="ru-RU" sz="20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7258294" y="5393335"/>
            <a:ext cx="721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8,5 %</a:t>
            </a:r>
            <a:endParaRPr lang="ru-RU" sz="2000" kern="0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934" y="3767990"/>
            <a:ext cx="288000" cy="28800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439" y="7796624"/>
            <a:ext cx="216000" cy="21600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88" y="6388963"/>
            <a:ext cx="288000" cy="288000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7415725" y="7637712"/>
            <a:ext cx="2356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3" fontAlgn="auto">
              <a:spcBef>
                <a:spcPts val="0"/>
              </a:spcBef>
              <a:spcAft>
                <a:spcPts val="1200"/>
              </a:spcAft>
            </a:pPr>
            <a:r>
              <a:rPr lang="ru-RU" sz="15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от </a:t>
            </a:r>
            <a:r>
              <a:rPr lang="ru-RU" sz="24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50</a:t>
            </a:r>
            <a:r>
              <a:rPr lang="ru-RU" sz="15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 до </a:t>
            </a:r>
            <a:r>
              <a:rPr lang="ru-RU" sz="24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200</a:t>
            </a:r>
            <a:r>
              <a:rPr lang="ru-RU" sz="15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 млн рублей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8033" y="1948010"/>
            <a:ext cx="11856669" cy="1613356"/>
          </a:xfrm>
          <a:prstGeom prst="roundRect">
            <a:avLst>
              <a:gd name="adj" fmla="val 25335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13809" y="3658123"/>
            <a:ext cx="11856669" cy="2546825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13897" y="6298524"/>
            <a:ext cx="11856669" cy="1858923"/>
          </a:xfrm>
          <a:prstGeom prst="roundRect">
            <a:avLst>
              <a:gd name="adj" fmla="val 21296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V="1">
            <a:off x="359569" y="1689622"/>
            <a:ext cx="11916000" cy="0"/>
          </a:xfrm>
          <a:prstGeom prst="line">
            <a:avLst/>
          </a:prstGeom>
          <a:ln w="1905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485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 txBox="1">
            <a:spLocks/>
          </p:cNvSpPr>
          <p:nvPr/>
        </p:nvSpPr>
        <p:spPr bwMode="auto">
          <a:xfrm>
            <a:off x="2700169" y="36513"/>
            <a:ext cx="9578452" cy="107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36000" rtlCol="0" anchor="ctr" anchorCtr="0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/>
            <a:r>
              <a:rPr lang="ru-RU" dirty="0">
                <a:solidFill>
                  <a:srgbClr val="5B9BD5">
                    <a:lumMod val="50000"/>
                  </a:srgbClr>
                </a:solidFill>
                <a:cs typeface="Arial" pitchFamily="34" charset="0"/>
              </a:rPr>
              <a:t>Основные условия 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  <a:cs typeface="Arial" pitchFamily="34" charset="0"/>
              </a:rPr>
              <a:t>специального продукта</a:t>
            </a:r>
          </a:p>
          <a:p>
            <a:pPr defTabSz="457200"/>
            <a:r>
              <a:rPr lang="ru-RU" dirty="0" smtClean="0">
                <a:solidFill>
                  <a:srgbClr val="5B9BD5">
                    <a:lumMod val="50000"/>
                  </a:srgbClr>
                </a:solidFill>
                <a:cs typeface="Arial" pitchFamily="34" charset="0"/>
              </a:rPr>
              <a:t>Прямая 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  <a:cs typeface="Arial" pitchFamily="34" charset="0"/>
              </a:rPr>
              <a:t>гарантия для стартапов</a:t>
            </a:r>
            <a:endParaRPr lang="ru-RU" dirty="0">
              <a:solidFill>
                <a:srgbClr val="1F4E79"/>
              </a:solidFill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81085" y="1689622"/>
            <a:ext cx="7200000" cy="0"/>
          </a:xfrm>
          <a:prstGeom prst="line">
            <a:avLst/>
          </a:prstGeom>
          <a:ln w="1905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1154" y="1281406"/>
            <a:ext cx="3683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Требования к заемщику</a:t>
            </a: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8121429" y="1689622"/>
            <a:ext cx="4154709" cy="0"/>
          </a:xfrm>
          <a:prstGeom prst="line">
            <a:avLst/>
          </a:prstGeom>
          <a:ln w="1905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8087555" y="1221056"/>
            <a:ext cx="3224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Условия</a:t>
            </a:r>
            <a:endParaRPr lang="ru-RU" sz="2000" b="1" dirty="0">
              <a:solidFill>
                <a:srgbClr val="1F4E79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48887" y="1682453"/>
            <a:ext cx="7116762" cy="1041038"/>
          </a:xfrm>
          <a:prstGeom prst="rect">
            <a:avLst/>
          </a:prstGeom>
        </p:spPr>
        <p:txBody>
          <a:bodyPr wrap="square" lIns="0" tIns="108000" rIns="0" bIns="0" anchor="t">
            <a:noAutofit/>
          </a:bodyPr>
          <a:lstStyle/>
          <a:p>
            <a:pPr marL="342900" indent="-342900" algn="just" defTabSz="957263" fontAlgn="base">
              <a:lnSpc>
                <a:spcPct val="106000"/>
              </a:lnSpc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Соответствие определению Стартапа согласно Правилам взаимодействия банков с АО «Корпорация «МСП</a:t>
            </a: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».</a:t>
            </a:r>
            <a:endParaRPr lang="ru-RU" sz="1400" dirty="0">
              <a:solidFill>
                <a:srgbClr val="1F4E79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342900" indent="-342900" algn="just" defTabSz="957263" fontAlgn="base">
              <a:lnSpc>
                <a:spcPct val="106000"/>
              </a:lnSpc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Доля </a:t>
            </a: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собственного участия не менее 10% от бюджета проекта без учета процентов на инвестиционной </a:t>
            </a: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фазе</a:t>
            </a: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092315" y="1888669"/>
            <a:ext cx="4186306" cy="5189864"/>
          </a:xfrm>
          <a:prstGeom prst="roundRect">
            <a:avLst>
              <a:gd name="adj" fmla="val 2995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1F4E79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57601" y="3409660"/>
            <a:ext cx="1883468" cy="36719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/>
            <a:r>
              <a:rPr lang="ru-RU" sz="1400" b="1" kern="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Срок </a:t>
            </a:r>
            <a:r>
              <a:rPr lang="ru-RU" sz="1400" b="1" kern="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гарантии</a:t>
            </a:r>
            <a:endParaRPr lang="ru-RU" sz="1400" b="1" kern="0" dirty="0">
              <a:solidFill>
                <a:srgbClr val="1F4E79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641069" y="3312612"/>
            <a:ext cx="2535595" cy="36719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/>
            <a:r>
              <a:rPr lang="ru-RU" kern="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до 15 лет </a:t>
            </a:r>
            <a:endParaRPr lang="ru-RU" kern="0" dirty="0" smtClean="0">
              <a:solidFill>
                <a:srgbClr val="1F4E79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9635343" y="3190181"/>
            <a:ext cx="0" cy="64800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757601" y="4136240"/>
            <a:ext cx="1883468" cy="7155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/>
            <a:r>
              <a:rPr lang="ru-RU" sz="1400" b="1" kern="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Вознаграждение за </a:t>
            </a:r>
            <a:r>
              <a:rPr lang="ru-RU" sz="1400" b="1" kern="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гарантию</a:t>
            </a:r>
            <a:endParaRPr lang="ru-RU" sz="1400" b="1" kern="0" dirty="0">
              <a:solidFill>
                <a:srgbClr val="1F4E79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647717" y="4073633"/>
            <a:ext cx="2528947" cy="7155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/>
            <a:r>
              <a:rPr lang="ru-RU" kern="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0,75</a:t>
            </a:r>
            <a:r>
              <a:rPr lang="ru-RU" kern="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%</a:t>
            </a:r>
            <a:r>
              <a:rPr lang="ru-RU" sz="1200" kern="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kern="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годовых</a:t>
            </a:r>
            <a:r>
              <a:rPr lang="ru-RU" sz="1200" kern="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endParaRPr lang="ru-RU" sz="1200" kern="0" dirty="0" smtClean="0">
              <a:solidFill>
                <a:srgbClr val="1F4E79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defTabSz="914373"/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от </a:t>
            </a:r>
            <a:r>
              <a:rPr lang="ru-RU" sz="1400" kern="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суммы гарантии за весь срок действия гарантии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9629781" y="4073633"/>
            <a:ext cx="0" cy="72000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745496" y="5153902"/>
            <a:ext cx="1883468" cy="53761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/>
            <a:r>
              <a:rPr lang="ru-RU" sz="1400" b="1" kern="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Порядок уплаты вознаграждения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641069" y="5104786"/>
            <a:ext cx="2535595" cy="53761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/>
            <a:r>
              <a:rPr lang="ru-RU" sz="1400" kern="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Единовременно / ежегодно / 1 раз в полгода / ежеквартально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9629781" y="5104785"/>
            <a:ext cx="0" cy="72000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7764249" y="2462665"/>
            <a:ext cx="1883468" cy="55215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/>
            <a:r>
              <a:rPr lang="ru-RU" sz="1400" b="1" kern="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Сумма </a:t>
            </a:r>
            <a:r>
              <a:rPr lang="ru-RU" sz="1400" b="1" kern="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гарантии</a:t>
            </a:r>
            <a:endParaRPr lang="ru-RU" sz="1400" b="1" kern="0" dirty="0">
              <a:solidFill>
                <a:srgbClr val="1F4E79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628963" y="2320183"/>
            <a:ext cx="2655652" cy="46175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/>
            <a:r>
              <a:rPr lang="ru-RU" kern="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н</a:t>
            </a:r>
            <a:r>
              <a:rPr lang="ru-RU" kern="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е более </a:t>
            </a:r>
            <a:r>
              <a:rPr lang="ru-RU" kern="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500 млн </a:t>
            </a:r>
            <a:r>
              <a:rPr lang="ru-RU" kern="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рублей</a:t>
            </a:r>
          </a:p>
          <a:p>
            <a:pPr defTabSz="914373"/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по </a:t>
            </a:r>
            <a:r>
              <a:rPr lang="ru-RU" sz="1400" kern="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обязательствам одного </a:t>
            </a:r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стартапа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9631380" y="2068924"/>
            <a:ext cx="0" cy="100800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745496" y="6235962"/>
            <a:ext cx="1883468" cy="36719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ctr"/>
          <a:lstStyle/>
          <a:p>
            <a:pPr algn="r" defTabSz="914373"/>
            <a:r>
              <a:rPr lang="ru-RU" sz="1400" b="1" kern="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Обеспечение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653603" y="6171804"/>
            <a:ext cx="2523061" cy="49551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/>
            <a:r>
              <a:rPr lang="ru-RU" sz="1400" kern="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Поручительства инициаторов проекта, залог имеющихся и создающихся в рамках реализации проекта активов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9636428" y="6080678"/>
            <a:ext cx="0" cy="719999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381085" y="4964591"/>
            <a:ext cx="7200000" cy="0"/>
          </a:xfrm>
          <a:prstGeom prst="line">
            <a:avLst/>
          </a:prstGeom>
          <a:ln w="1905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80786" y="4564481"/>
            <a:ext cx="3266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Объем обеспечения</a:t>
            </a:r>
            <a:endParaRPr lang="ru-RU" sz="2000" b="1" dirty="0">
              <a:solidFill>
                <a:srgbClr val="1F4E79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384624" y="3330876"/>
            <a:ext cx="7200000" cy="0"/>
          </a:xfrm>
          <a:prstGeom prst="line">
            <a:avLst/>
          </a:prstGeom>
          <a:ln w="1905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73427" y="2922660"/>
            <a:ext cx="3683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Целевое назначение гарантии</a:t>
            </a:r>
            <a:endParaRPr lang="ru-RU" sz="2000" b="1" dirty="0">
              <a:solidFill>
                <a:srgbClr val="1F4E79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40804" y="3318995"/>
            <a:ext cx="3608896" cy="1414328"/>
          </a:xfrm>
          <a:prstGeom prst="rect">
            <a:avLst/>
          </a:prstGeom>
        </p:spPr>
        <p:txBody>
          <a:bodyPr wrap="square" lIns="0" tIns="108000" rIns="0" bIns="0" anchor="t">
            <a:noAutofit/>
          </a:bodyPr>
          <a:lstStyle/>
          <a:p>
            <a:pPr algn="ctr" defTabSz="957263" fontAlgn="base">
              <a:lnSpc>
                <a:spcPct val="106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1400" u="sng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Формы кредитования:</a:t>
            </a:r>
          </a:p>
          <a:p>
            <a:pPr marL="627063" indent="-265113" algn="just" defTabSz="957263" fontAlgn="base">
              <a:lnSpc>
                <a:spcPct val="106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Кредит / заем</a:t>
            </a:r>
          </a:p>
          <a:p>
            <a:pPr marL="627063" indent="-265113" algn="just" defTabSz="957263" fontAlgn="base">
              <a:lnSpc>
                <a:spcPct val="106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Невозобновляемая кредитная линия</a:t>
            </a:r>
          </a:p>
          <a:p>
            <a:pPr marL="627063" indent="-265113" algn="just" defTabSz="957263" fontAlgn="base">
              <a:lnSpc>
                <a:spcPct val="106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Возобновляемая кредитная линия </a:t>
            </a:r>
            <a:endParaRPr lang="ru-RU" sz="1400" dirty="0" smtClean="0">
              <a:solidFill>
                <a:srgbClr val="1F4E79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053502" y="3322771"/>
            <a:ext cx="3608896" cy="1410552"/>
          </a:xfrm>
          <a:prstGeom prst="rect">
            <a:avLst/>
          </a:prstGeom>
        </p:spPr>
        <p:txBody>
          <a:bodyPr wrap="square" lIns="0" tIns="108000" rIns="0" bIns="0" anchor="t">
            <a:noAutofit/>
          </a:bodyPr>
          <a:lstStyle/>
          <a:p>
            <a:pPr lvl="0" algn="ctr" defTabSz="957263" fontAlgn="base">
              <a:lnSpc>
                <a:spcPct val="106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1400" u="sng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Целевое использование кредитных средств:</a:t>
            </a:r>
          </a:p>
          <a:p>
            <a:pPr marL="627063" lvl="0" indent="-265113" algn="just" defTabSz="957263" fontAlgn="base">
              <a:lnSpc>
                <a:spcPct val="106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Инвестиционные цели </a:t>
            </a:r>
          </a:p>
          <a:p>
            <a:pPr marL="627063" lvl="0" indent="-265113" algn="just" defTabSz="957263" fontAlgn="base">
              <a:lnSpc>
                <a:spcPct val="106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Пополнение оборотных </a:t>
            </a: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средств</a:t>
            </a:r>
            <a:endParaRPr lang="ru-RU" sz="1400" dirty="0">
              <a:solidFill>
                <a:srgbClr val="1F4E79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07271" y="4958336"/>
            <a:ext cx="1296000" cy="792000"/>
          </a:xfrm>
          <a:prstGeom prst="roundRect">
            <a:avLst>
              <a:gd name="adj" fmla="val 14473"/>
            </a:avLst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srgbClr val="ED7D31"/>
                </a:solidFill>
                <a:latin typeface="Arial Narrow" panose="020B0606020202030204" pitchFamily="34" charset="0"/>
              </a:rPr>
              <a:t>д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rPr>
              <a:t>о 70%</a:t>
            </a:r>
            <a:endParaRPr lang="ru-RU" sz="1200" dirty="0">
              <a:solidFill>
                <a:srgbClr val="ED7D3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06946" y="5679384"/>
            <a:ext cx="1296000" cy="792000"/>
          </a:xfrm>
          <a:prstGeom prst="roundRect">
            <a:avLst>
              <a:gd name="adj" fmla="val 14473"/>
            </a:avLst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/>
            <a:r>
              <a:rPr lang="ru-RU" sz="2000" b="1" kern="0" dirty="0">
                <a:solidFill>
                  <a:srgbClr val="ED7D31"/>
                </a:solidFill>
                <a:latin typeface="Arial Narrow" panose="020B0606020202030204" pitchFamily="34" charset="0"/>
              </a:rPr>
              <a:t>до 100%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62100" y="6231621"/>
            <a:ext cx="10692602" cy="2155098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285750" indent="-285750" defTabSz="91437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информационные технологии, биотехнологии, робототехника, фармацевтика</a:t>
            </a:r>
            <a:r>
              <a:rPr lang="ru-RU" sz="1400" kern="0" dirty="0">
                <a:solidFill>
                  <a:srgbClr val="1F4E79"/>
                </a:solidFill>
                <a:latin typeface="Arial Narrow" panose="020B0606020202030204" pitchFamily="34" charset="0"/>
              </a:rPr>
              <a:t>;</a:t>
            </a:r>
            <a:endParaRPr lang="ru-RU" sz="1400" kern="0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marL="285750" indent="-285750" defTabSz="91437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здравоохранение </a:t>
            </a:r>
            <a:r>
              <a:rPr lang="ru-RU" sz="1400" kern="0" dirty="0">
                <a:solidFill>
                  <a:srgbClr val="1F4E79"/>
                </a:solidFill>
                <a:latin typeface="Arial Narrow" panose="020B0606020202030204" pitchFamily="34" charset="0"/>
              </a:rPr>
              <a:t>с использованием высокотехнологичного медицинского </a:t>
            </a:r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оборудования</a:t>
            </a:r>
            <a:r>
              <a:rPr lang="ru-RU" sz="1400" kern="0" dirty="0">
                <a:solidFill>
                  <a:srgbClr val="1F4E79"/>
                </a:solidFill>
                <a:latin typeface="Arial Narrow" panose="020B0606020202030204" pitchFamily="34" charset="0"/>
              </a:rPr>
              <a:t>;</a:t>
            </a:r>
            <a:endParaRPr lang="ru-RU" sz="1400" kern="0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marL="285750" indent="-285750" defTabSz="91437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экология </a:t>
            </a:r>
            <a:r>
              <a:rPr lang="ru-RU" sz="1400" kern="0" dirty="0">
                <a:solidFill>
                  <a:srgbClr val="1F4E79"/>
                </a:solidFill>
                <a:latin typeface="Arial Narrow" panose="020B0606020202030204" pitchFamily="34" charset="0"/>
              </a:rPr>
              <a:t>(сбор, обработка и утилизация отходов; обработка вторичного сырья</a:t>
            </a:r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);</a:t>
            </a:r>
          </a:p>
          <a:p>
            <a:pPr marL="285750" indent="-285750" defTabSz="91437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машиностроение, авиастроение, автомобилестроение;</a:t>
            </a:r>
            <a:endParaRPr lang="ru-RU" sz="1400" kern="0" dirty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marL="285750" indent="-285750" defTabSz="91437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kern="0" dirty="0">
                <a:solidFill>
                  <a:srgbClr val="1F4E79"/>
                </a:solidFill>
                <a:latin typeface="Arial Narrow" panose="020B0606020202030204" pitchFamily="34" charset="0"/>
              </a:rPr>
              <a:t>станкостроение</a:t>
            </a:r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, </a:t>
            </a:r>
            <a:r>
              <a:rPr lang="ru-RU" sz="1400" kern="0" dirty="0">
                <a:solidFill>
                  <a:srgbClr val="1F4E79"/>
                </a:solidFill>
                <a:latin typeface="Arial Narrow" panose="020B0606020202030204" pitchFamily="34" charset="0"/>
              </a:rPr>
              <a:t>приборостроение</a:t>
            </a:r>
          </a:p>
          <a:p>
            <a:pPr marL="285750" indent="-285750" defTabSz="91437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kern="0" dirty="0">
                <a:solidFill>
                  <a:srgbClr val="1F4E79"/>
                </a:solidFill>
                <a:latin typeface="Arial Narrow" panose="020B0606020202030204" pitchFamily="34" charset="0"/>
              </a:rPr>
              <a:t>приоритетные направления развития науки, технологий и техники, а также критические </a:t>
            </a:r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технологии, </a:t>
            </a:r>
            <a:r>
              <a:rPr lang="ru-RU" sz="1400" kern="0" dirty="0">
                <a:solidFill>
                  <a:srgbClr val="1F4E79"/>
                </a:solidFill>
                <a:latin typeface="Arial Narrow" panose="020B0606020202030204" pitchFamily="34" charset="0"/>
              </a:rPr>
              <a:t>утвержденные Указом Президента Российской Федерации от </a:t>
            </a:r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7.07.2011 </a:t>
            </a:r>
            <a:r>
              <a:rPr lang="ru-RU" sz="1400" kern="0" dirty="0">
                <a:solidFill>
                  <a:srgbClr val="1F4E79"/>
                </a:solidFill>
                <a:latin typeface="Arial Narrow" panose="020B0606020202030204" pitchFamily="34" charset="0"/>
              </a:rPr>
              <a:t>г. № 899</a:t>
            </a:r>
          </a:p>
          <a:p>
            <a:pPr marL="285750" indent="-285750" defTabSz="91437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400" kern="0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2563" y="5217909"/>
            <a:ext cx="648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от суммы кредита / </a:t>
            </a: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займа, но </a:t>
            </a:r>
            <a:r>
              <a:rPr lang="ru-RU" sz="1400" b="1" u="sng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не более 500 млн рублей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52561" y="5926829"/>
            <a:ext cx="66314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от суммы кредита / </a:t>
            </a: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займа, но </a:t>
            </a:r>
            <a:r>
              <a:rPr lang="ru-RU" sz="1400" b="1" u="sng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не более 50 млн </a:t>
            </a:r>
            <a:r>
              <a:rPr lang="ru-RU" sz="1400" b="1" u="sng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рублей</a:t>
            </a: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 для проектов в следующих отраслях:</a:t>
            </a:r>
            <a:endParaRPr lang="ru-RU" sz="1400" dirty="0">
              <a:solidFill>
                <a:srgbClr val="1F4E79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015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0169" y="36513"/>
            <a:ext cx="9575970" cy="1079500"/>
          </a:xfrm>
          <a:noFill/>
        </p:spPr>
        <p:txBody>
          <a:bodyPr wrap="square" lIns="72000" tIns="36000" rIns="0" bIns="36000" rtlCol="0" anchor="ctr" anchorCtr="0">
            <a:noAutofit/>
          </a:bodyPr>
          <a:lstStyle/>
          <a:p>
            <a:pPr defTabSz="457200"/>
            <a:r>
              <a:rPr lang="ru-RU" dirty="0">
                <a:solidFill>
                  <a:srgbClr val="1F4E79"/>
                </a:solidFill>
                <a:cs typeface="Arial" pitchFamily="34" charset="0"/>
              </a:rPr>
              <a:t>Критерии отбора </a:t>
            </a:r>
            <a:r>
              <a:rPr lang="ru-RU" dirty="0" smtClean="0">
                <a:solidFill>
                  <a:srgbClr val="1F4E79"/>
                </a:solidFill>
                <a:cs typeface="Arial" pitchFamily="34" charset="0"/>
              </a:rPr>
              <a:t>стартап-проектов</a:t>
            </a:r>
            <a:endParaRPr lang="ru-RU" sz="2400" b="0" dirty="0">
              <a:solidFill>
                <a:srgbClr val="5B9BD5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3067" y="1249132"/>
            <a:ext cx="7504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Определение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Стартап-проекта*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/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359569" y="1689622"/>
            <a:ext cx="11916000" cy="0"/>
          </a:xfrm>
          <a:prstGeom prst="line">
            <a:avLst/>
          </a:prstGeom>
          <a:ln w="1905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358774" y="1682453"/>
            <a:ext cx="11668273" cy="3735610"/>
          </a:xfrm>
          <a:prstGeom prst="rect">
            <a:avLst/>
          </a:prstGeom>
        </p:spPr>
        <p:txBody>
          <a:bodyPr wrap="square" lIns="0" tIns="108000" rIns="0" bIns="0" anchor="t">
            <a:no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C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убъект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МСП, с даты регистрации которого на дату представления заявки на получение гарантии прошло не более 5 лет, или субъект МСП, который с даты государственной регистрации не осуществлял производство (реализацию услуги) или осуществлял 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незначительном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**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объеме;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Соответствие </a:t>
            </a: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одному из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следующих критериев: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  <a:p>
            <a:pPr marL="631825" marR="0" lvl="0" indent="-269875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Проект реализуется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в высокотехнологичных отраслях (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информационные технологии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, биотехнологии, робототехника, станкостроение,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фармацевтика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) 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(или) в отраслях экономики, в которых реализуются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приоритетные направления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развития науки, технологий 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техники,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а также критические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технологии Российской Федерации, утвержденные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Указом Президента Российской Федерации от 7 июля 2011 г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    № 899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; </a:t>
            </a:r>
          </a:p>
          <a:p>
            <a:pPr marL="631825" marR="0" lvl="0" indent="-269875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Проект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реализуется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в приоритетной отрасли экономики с использованием инноваций или высоких технологий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, позволяющих вывести на рынок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новый продукт или продукт с более высокими качественными характеристиками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по сравнению с существующими аналогичными продуктами на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рынке или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экспортно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ориентированный импортозамещающий продукт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;</a:t>
            </a:r>
          </a:p>
          <a:p>
            <a:pPr marL="631825" marR="0" lvl="0" indent="-269875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Проект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, реализуемый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в приоритетной отрасли экономики,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масштабируем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***; ежегодный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прирост выручки не менее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20% на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протяжении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последних трех лет или прогноз прироста выручки не менее 20% на протяжении не менее трех лет с момента завершения инвестиционной фазы проекта.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V="1">
            <a:off x="359569" y="6093210"/>
            <a:ext cx="11916000" cy="0"/>
          </a:xfrm>
          <a:prstGeom prst="line">
            <a:avLst/>
          </a:prstGeom>
          <a:ln w="1905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94598" y="5660826"/>
            <a:ext cx="3266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Требования к проектам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774" y="6131636"/>
            <a:ext cx="11668273" cy="169277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355600" marR="0" lvl="0" indent="-3556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Высокая стадия готовности проекта (наличие бизнес-плана, финансовой модели, проектно-сметной и разрешительной документации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);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наличие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проектной команды;</a:t>
            </a:r>
          </a:p>
          <a:p>
            <a:pPr marL="355600" marR="0" lvl="0" indent="-3556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Наличие документов, подтверждающих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предпосылки финансовой модели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(в том числе независимая маркетинговая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технологическая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экспертизы);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  <a:p>
            <a:pPr marL="355600" marR="0" lvl="0" indent="-3556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Погашение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кредитов осуществляется за счет денежного потока от реализации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проекта.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5142" y="7692804"/>
            <a:ext cx="11974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*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согласно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Правилам взаимодействия банков с АО «Корпорация «МСП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»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**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н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езначительный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объем производства (реализации услуги) определяется как доля менее 25% от максимального объема производства (реализации услуги), запланированного бизнес-планом проекта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***масштабируемость – возможность увеличения объемов бизнеса за счет его территориального расширения и (или) пропорционально вложенным ресурсам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9882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276954" y="1267196"/>
            <a:ext cx="415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Приоритетные отрасли экономики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95289" y="1750441"/>
            <a:ext cx="11880849" cy="6167187"/>
          </a:xfrm>
          <a:prstGeom prst="roundRect">
            <a:avLst>
              <a:gd name="adj" fmla="val 2012"/>
            </a:avLst>
          </a:prstGeom>
          <a:noFill/>
          <a:ln w="31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37882" y="1767682"/>
            <a:ext cx="11564471" cy="6149946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355600" marR="0" lvl="1" indent="-174625" algn="just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Сельское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хозяйство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, включая производство сельскохозяйственной продукции, а также предоставление услуг в этой отрасли экономики, в том числе в целях обеспечения импортозамещения и развития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несырьевого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экспорта</a:t>
            </a:r>
          </a:p>
          <a:p>
            <a:pPr marL="355600" marR="0" lvl="1" indent="-174625" algn="just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Обрабатывающее производство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, в том числе производство пищевых продуктов, первичная и последующая (промышленная) переработка сельскохозяйственной продукции, в том числе в целях обеспечения импортозамещения и развития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несырьевого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экспорта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7882" y="4794190"/>
            <a:ext cx="11564471" cy="3443242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355600" marR="0" lvl="1" indent="-174625" algn="just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Сбор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, обработка и утилизация отходов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, в том числе отсортированных материалов, а также переработка металлических и неметаллических отходов, мусора и прочих предметов во вторичное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сырье</a:t>
            </a:r>
          </a:p>
          <a:p>
            <a:pPr marL="355600" marR="0" lvl="1" indent="-174625" algn="just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О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трасли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экономики, в которых реализуются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приоритетные направления развития науки, технологий и техники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, а также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критические технологии Российской Федерации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, утвержденные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Указом Президента Российской Федерации от 7 июля 2011 г. № 899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;</a:t>
            </a:r>
          </a:p>
          <a:p>
            <a:pPr marL="355600" marR="0" lvl="1" indent="-174625" algn="just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Отрасли экономики,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предназначенные для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инновационного развития согласно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Стратегии инновационного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развития Российской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Федерации на период до 2020 года,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утвержденной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распоряжением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Правительства Российской Федерации от 8 декабря 2011 г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. №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2227-р </a:t>
            </a:r>
          </a:p>
          <a:p>
            <a:pPr marL="355600" marR="0" lvl="1" indent="-174625" algn="just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Приоритеты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и перспективы научно-технологического развития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Российской Федерации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, предусмотренные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Стратегией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научно-технологического развития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Российской Федерации,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утвержденной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Указом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Президента Российской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Федерации от 1 декабря 2016 г. №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642</a:t>
            </a:r>
          </a:p>
          <a:p>
            <a:pPr marL="355600" marR="0" lvl="1" indent="-174625" algn="just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оставка товаров, выполнение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работ, оказание услуг, включенных в перечни товаров,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работ, услуг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,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удовлетворяющих критериям отнесения к инновационной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продукции, высокотехнологичной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продукции,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утвержденные заказчиками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в соответствии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с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Федеральным законом от 18 июля 2011 г. № 223-ФЗ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«О закупках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товаров, работ, услуг отдельными видами юридических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лиц»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и размещенные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в единой информационной системе в сфере закупок.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7883" y="2829256"/>
            <a:ext cx="6121102" cy="5927466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355600" marR="0" lvl="1" indent="-174625" algn="just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Производство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и распределение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электроэнергии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,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газа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воды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  <a:p>
            <a:pPr marL="355600" marR="0" lvl="1" indent="-174625" algn="just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Строительство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, в том числе в рамках развития внутреннего туризма</a:t>
            </a:r>
          </a:p>
          <a:p>
            <a:pPr marL="355600" marR="0" lvl="1" indent="-174625" algn="just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Транспорт и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связь</a:t>
            </a:r>
          </a:p>
          <a:p>
            <a:pPr marL="355600" marR="0" lvl="1" indent="-174625" algn="just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Туристская деятельность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и деятельность в области туристской индустрии в целях развития внутреннего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туризма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  <a:p>
            <a:pPr marL="355600" marR="0" lvl="1" indent="-174625" algn="just" defTabSz="957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Здравоохранение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83387" y="3022899"/>
            <a:ext cx="3818965" cy="1439058"/>
          </a:xfrm>
          <a:prstGeom prst="roundRect">
            <a:avLst/>
          </a:prstGeom>
          <a:noFill/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b="1" dirty="0" smtClean="0">
                <a:solidFill>
                  <a:srgbClr val="ED7D31"/>
                </a:solidFill>
              </a:rPr>
              <a:t>Все приоритетные отрасли обладают высоким интеллектуальным / патентным потенциалом</a:t>
            </a:r>
            <a:endParaRPr lang="ru-RU" b="1" dirty="0">
              <a:solidFill>
                <a:srgbClr val="ED7D3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ED7D3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780" y="3774773"/>
            <a:ext cx="1155564" cy="1155564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700169" y="36513"/>
            <a:ext cx="9575970" cy="1079500"/>
          </a:xfrm>
          <a:noFill/>
        </p:spPr>
        <p:txBody>
          <a:bodyPr wrap="square" lIns="72000" tIns="36000" rIns="0" bIns="36000" rtlCol="0" anchor="ctr" anchorCtr="0">
            <a:noAutofit/>
          </a:bodyPr>
          <a:lstStyle/>
          <a:p>
            <a:pPr defTabSz="457200"/>
            <a:r>
              <a:rPr lang="ru-RU" dirty="0">
                <a:solidFill>
                  <a:srgbClr val="1F4E79"/>
                </a:solidFill>
                <a:cs typeface="Arial" pitchFamily="34" charset="0"/>
              </a:rPr>
              <a:t>Критерии отбора </a:t>
            </a:r>
            <a:r>
              <a:rPr lang="ru-RU" dirty="0" smtClean="0">
                <a:solidFill>
                  <a:srgbClr val="1F4E79"/>
                </a:solidFill>
                <a:cs typeface="Arial" pitchFamily="34" charset="0"/>
              </a:rPr>
              <a:t>стартап-проектов</a:t>
            </a:r>
            <a:endParaRPr lang="ru-RU" sz="2400" b="0" dirty="0">
              <a:solidFill>
                <a:srgbClr val="5B9BD5">
                  <a:lumMod val="50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99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86540" y="1754373"/>
            <a:ext cx="4860000" cy="6048000"/>
          </a:xfrm>
          <a:prstGeom prst="rect">
            <a:avLst/>
          </a:prstGeom>
          <a:solidFill>
            <a:srgbClr val="ECECE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 algn="just" defTabSz="1218602"/>
            <a:r>
              <a:rPr lang="ru-RU" sz="1400" b="1" dirty="0">
                <a:solidFill>
                  <a:srgbClr val="1F4E79"/>
                </a:solidFill>
                <a:latin typeface="Arial Narrow" panose="020B0606020202030204" pitchFamily="34" charset="0"/>
                <a:cs typeface="+mn-cs"/>
              </a:rPr>
              <a:t>Подтверждение соответствия критериям </a:t>
            </a:r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  <a:cs typeface="+mn-cs"/>
              </a:rPr>
              <a:t>стартапа*:</a:t>
            </a:r>
          </a:p>
          <a:p>
            <a:pPr algn="just" defTabSz="1218602"/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  <a:cs typeface="+mn-cs"/>
              </a:rPr>
              <a:t>получение </a:t>
            </a:r>
            <a:r>
              <a:rPr lang="ru-RU" sz="1200" dirty="0">
                <a:solidFill>
                  <a:srgbClr val="1F4E79"/>
                </a:solidFill>
                <a:latin typeface="Arial Narrow" panose="020B0606020202030204" pitchFamily="34" charset="0"/>
                <a:cs typeface="+mn-cs"/>
              </a:rPr>
              <a:t>заключения независимой экспертной </a:t>
            </a:r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  <a:cs typeface="+mn-cs"/>
              </a:rPr>
              <a:t>организации</a:t>
            </a:r>
          </a:p>
          <a:p>
            <a:pPr algn="just" defTabSz="1218602"/>
            <a:endParaRPr lang="ru-RU" sz="1400" dirty="0">
              <a:solidFill>
                <a:srgbClr val="1F4E79"/>
              </a:solidFill>
              <a:latin typeface="Arial Narrow" panose="020B0606020202030204" pitchFamily="34" charset="0"/>
              <a:cs typeface="+mn-cs"/>
            </a:endParaRPr>
          </a:p>
          <a:p>
            <a:pPr algn="just" defTabSz="1218602"/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  <a:cs typeface="+mn-cs"/>
              </a:rPr>
              <a:t>Оценка финансовой устойчивости проекта: </a:t>
            </a:r>
          </a:p>
          <a:p>
            <a:pPr algn="just" defTabSz="1218602"/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  <a:cs typeface="+mn-cs"/>
              </a:rPr>
              <a:t>оценка </a:t>
            </a:r>
            <a:r>
              <a:rPr lang="ru-RU" sz="1200" dirty="0">
                <a:solidFill>
                  <a:srgbClr val="1F4E79"/>
                </a:solidFill>
                <a:latin typeface="Arial Narrow" panose="020B0606020202030204" pitchFamily="34" charset="0"/>
                <a:cs typeface="+mn-cs"/>
              </a:rPr>
              <a:t>экономической целесообразности реализации </a:t>
            </a:r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  <a:cs typeface="+mn-cs"/>
              </a:rPr>
              <a:t>проекта</a:t>
            </a:r>
          </a:p>
          <a:p>
            <a:pPr algn="just" defTabSz="1218602"/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  <a:cs typeface="+mn-cs"/>
              </a:rPr>
              <a:t>оценка </a:t>
            </a:r>
            <a:r>
              <a:rPr lang="ru-RU" sz="1200" dirty="0">
                <a:solidFill>
                  <a:srgbClr val="1F4E79"/>
                </a:solidFill>
                <a:latin typeface="Arial Narrow" panose="020B0606020202030204" pitchFamily="34" charset="0"/>
                <a:cs typeface="+mn-cs"/>
              </a:rPr>
              <a:t>адекватности предпосылок, заложенных в финансовую модель </a:t>
            </a:r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  <a:cs typeface="+mn-cs"/>
              </a:rPr>
              <a:t>проекта</a:t>
            </a:r>
          </a:p>
          <a:p>
            <a:pPr algn="just" defTabSz="1218602"/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  <a:cs typeface="+mn-cs"/>
              </a:rPr>
              <a:t>подтверждение возможности обслуживания долга за счет потоков проекта </a:t>
            </a:r>
          </a:p>
          <a:p>
            <a:pPr algn="just" defTabSz="1218602"/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  <a:cs typeface="+mn-cs"/>
              </a:rPr>
              <a:t>подтверждение достаточности собственных средств</a:t>
            </a:r>
          </a:p>
          <a:p>
            <a:pPr algn="just" defTabSz="1218602"/>
            <a:endParaRPr lang="ru-RU" sz="1400" dirty="0">
              <a:solidFill>
                <a:srgbClr val="1F4E79"/>
              </a:solidFill>
              <a:latin typeface="Arial Narrow" panose="020B0606020202030204" pitchFamily="34" charset="0"/>
              <a:cs typeface="+mn-cs"/>
            </a:endParaRPr>
          </a:p>
          <a:p>
            <a:pPr algn="just" defTabSz="1218602"/>
            <a:r>
              <a:rPr lang="ru-RU" sz="1400" b="1" dirty="0">
                <a:solidFill>
                  <a:srgbClr val="1F4E79"/>
                </a:solidFill>
                <a:latin typeface="Arial Narrow" panose="020B0606020202030204" pitchFamily="34" charset="0"/>
              </a:rPr>
              <a:t>Оценка </a:t>
            </a:r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маркетингового окружения </a:t>
            </a:r>
            <a:r>
              <a:rPr lang="ru-RU" sz="1400" b="1" dirty="0">
                <a:solidFill>
                  <a:srgbClr val="1F4E79"/>
                </a:solidFill>
                <a:latin typeface="Arial Narrow" panose="020B0606020202030204" pitchFamily="34" charset="0"/>
              </a:rPr>
              <a:t>и подтверждение рынка сбыта</a:t>
            </a:r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: </a:t>
            </a:r>
          </a:p>
          <a:p>
            <a:pPr algn="just" defTabSz="1218602"/>
            <a:r>
              <a:rPr lang="ru-RU" sz="1200" dirty="0">
                <a:solidFill>
                  <a:srgbClr val="1F4E79"/>
                </a:solidFill>
                <a:latin typeface="Arial Narrow" panose="020B0606020202030204" pitchFamily="34" charset="0"/>
              </a:rPr>
              <a:t>подтверждение сбыта</a:t>
            </a:r>
          </a:p>
          <a:p>
            <a:pPr algn="just" defTabSz="1218602"/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динамика </a:t>
            </a:r>
            <a:r>
              <a:rPr lang="ru-RU" sz="1200" dirty="0">
                <a:solidFill>
                  <a:srgbClr val="1F4E79"/>
                </a:solidFill>
                <a:latin typeface="Arial Narrow" panose="020B0606020202030204" pitchFamily="34" charset="0"/>
              </a:rPr>
              <a:t>целевого </a:t>
            </a:r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рынка (</a:t>
            </a:r>
            <a:r>
              <a:rPr lang="ru-RU" sz="1200" dirty="0">
                <a:solidFill>
                  <a:srgbClr val="1F4E79"/>
                </a:solidFill>
                <a:latin typeface="Arial Narrow" panose="020B0606020202030204" pitchFamily="34" charset="0"/>
              </a:rPr>
              <a:t>при необходимости предоставление Инициатором отчета о независимой </a:t>
            </a:r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маркетинговой экспертизе проекта)</a:t>
            </a:r>
            <a:endParaRPr lang="ru-RU" sz="1200" dirty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algn="just" defTabSz="1218602"/>
            <a:r>
              <a:rPr lang="ru-RU" sz="1200" dirty="0">
                <a:solidFill>
                  <a:srgbClr val="1F4E79"/>
                </a:solidFill>
                <a:latin typeface="Arial Narrow" panose="020B0606020202030204" pitchFamily="34" charset="0"/>
              </a:rPr>
              <a:t>уровень </a:t>
            </a:r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конкуренции</a:t>
            </a:r>
          </a:p>
          <a:p>
            <a:pPr algn="just" defTabSz="1218602"/>
            <a:r>
              <a:rPr lang="ru-RU" sz="1200" dirty="0">
                <a:solidFill>
                  <a:srgbClr val="1F4E79"/>
                </a:solidFill>
                <a:latin typeface="Arial Narrow" panose="020B0606020202030204" pitchFamily="34" charset="0"/>
              </a:rPr>
              <a:t>возможность диверсификации клиентской базы</a:t>
            </a:r>
          </a:p>
          <a:p>
            <a:pPr algn="just" defTabSz="1218602"/>
            <a:endParaRPr lang="ru-RU" sz="1400" b="1" dirty="0">
              <a:solidFill>
                <a:srgbClr val="1F4E79"/>
              </a:solidFill>
              <a:latin typeface="Arial Narrow" panose="020B0606020202030204" pitchFamily="34" charset="0"/>
              <a:cs typeface="+mn-cs"/>
            </a:endParaRPr>
          </a:p>
          <a:p>
            <a:pPr algn="just" defTabSz="1218602"/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  <a:cs typeface="+mn-cs"/>
              </a:rPr>
              <a:t>Оценка технической реализуемости проекта: </a:t>
            </a:r>
          </a:p>
          <a:p>
            <a:pPr algn="just" defTabSz="1218602"/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  <a:cs typeface="+mn-cs"/>
              </a:rPr>
              <a:t>подтверждение технологии и достаточности бюджета (при необходимости предоставление Инициатором отчета о независимой технологической экспертизе проекта)</a:t>
            </a:r>
          </a:p>
          <a:p>
            <a:pPr algn="just" defTabSz="1218602"/>
            <a:endParaRPr lang="ru-RU" sz="1400" dirty="0" smtClean="0">
              <a:solidFill>
                <a:srgbClr val="1F4E79"/>
              </a:solidFill>
              <a:latin typeface="Arial Narrow" panose="020B0606020202030204" pitchFamily="34" charset="0"/>
              <a:cs typeface="+mn-cs"/>
            </a:endParaRPr>
          </a:p>
          <a:p>
            <a:pPr algn="just" defTabSz="1218602"/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Оценка обоснованности </a:t>
            </a:r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  <a:cs typeface="+mn-cs"/>
              </a:rPr>
              <a:t>бюджета: </a:t>
            </a:r>
          </a:p>
          <a:p>
            <a:pPr algn="just" defTabSz="1218602"/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  <a:cs typeface="+mn-cs"/>
              </a:rPr>
              <a:t>оценка инвестиционных затрат и ключевых договоров проекта</a:t>
            </a:r>
          </a:p>
          <a:p>
            <a:pPr algn="just" defTabSz="1218602"/>
            <a:endParaRPr lang="ru-RU" sz="1400" dirty="0" smtClean="0">
              <a:solidFill>
                <a:srgbClr val="1F4E79"/>
              </a:solidFill>
              <a:latin typeface="Arial Narrow" panose="020B0606020202030204" pitchFamily="34" charset="0"/>
              <a:cs typeface="+mn-cs"/>
            </a:endParaRPr>
          </a:p>
          <a:p>
            <a:pPr algn="just" defTabSz="1218602"/>
            <a:r>
              <a:rPr lang="ru-RU" sz="1400" b="1" dirty="0">
                <a:solidFill>
                  <a:srgbClr val="1F4E79"/>
                </a:solidFill>
                <a:latin typeface="Arial Narrow" panose="020B0606020202030204" pitchFamily="34" charset="0"/>
                <a:cs typeface="+mn-cs"/>
              </a:rPr>
              <a:t>Оценка опыта ключевых инициаторов и членов команды: </a:t>
            </a:r>
            <a:endParaRPr lang="ru-RU" sz="1400" b="1" dirty="0" smtClean="0">
              <a:solidFill>
                <a:srgbClr val="1F4E79"/>
              </a:solidFill>
              <a:latin typeface="Arial Narrow" panose="020B0606020202030204" pitchFamily="34" charset="0"/>
              <a:cs typeface="+mn-cs"/>
            </a:endParaRPr>
          </a:p>
          <a:p>
            <a:pPr algn="just" defTabSz="1218602"/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опыт </a:t>
            </a:r>
            <a:r>
              <a:rPr lang="ru-RU" sz="1200" dirty="0">
                <a:solidFill>
                  <a:srgbClr val="1F4E79"/>
                </a:solidFill>
                <a:latin typeface="Arial Narrow" panose="020B0606020202030204" pitchFamily="34" charset="0"/>
              </a:rPr>
              <a:t>работы в бизнесе и (или) отрасли реализации </a:t>
            </a:r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проекта</a:t>
            </a:r>
          </a:p>
          <a:p>
            <a:pPr algn="just" defTabSz="1218602"/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наличие </a:t>
            </a:r>
            <a:r>
              <a:rPr lang="ru-RU" sz="1200" dirty="0">
                <a:solidFill>
                  <a:srgbClr val="1F4E79"/>
                </a:solidFill>
                <a:latin typeface="Arial Narrow" panose="020B0606020202030204" pitchFamily="34" charset="0"/>
              </a:rPr>
              <a:t>опыта в реализации сопоставимых </a:t>
            </a:r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проектов</a:t>
            </a:r>
          </a:p>
          <a:p>
            <a:pPr algn="just" defTabSz="1218602"/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наличие </a:t>
            </a:r>
            <a:r>
              <a:rPr lang="ru-RU" sz="1200" dirty="0">
                <a:solidFill>
                  <a:srgbClr val="1F4E79"/>
                </a:solidFill>
                <a:latin typeface="Arial Narrow" panose="020B0606020202030204" pitchFamily="34" charset="0"/>
              </a:rPr>
              <a:t>ключевых специалистов в составе команды </a:t>
            </a:r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проекта</a:t>
            </a:r>
          </a:p>
          <a:p>
            <a:pPr algn="just" defTabSz="1218602"/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деловая репутация бенефициаров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67599" y="2521295"/>
            <a:ext cx="4680000" cy="1944000"/>
          </a:xfrm>
          <a:prstGeom prst="rect">
            <a:avLst/>
          </a:prstGeom>
          <a:solidFill>
            <a:srgbClr val="ECECE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 algn="just" defTabSz="1218602">
              <a:spcAft>
                <a:spcPts val="0"/>
              </a:spcAft>
            </a:pPr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Подтверждение </a:t>
            </a:r>
            <a:r>
              <a:rPr lang="ru-RU" sz="1400" b="1" dirty="0">
                <a:solidFill>
                  <a:srgbClr val="1F4E79"/>
                </a:solidFill>
                <a:latin typeface="Arial Narrow" panose="020B0606020202030204" pitchFamily="34" charset="0"/>
              </a:rPr>
              <a:t>соответствия критериям стартапа*: </a:t>
            </a:r>
            <a:endParaRPr lang="ru-RU" sz="1400" b="1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algn="just" defTabSz="1218602">
              <a:spcAft>
                <a:spcPts val="0"/>
              </a:spcAft>
            </a:pPr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получение </a:t>
            </a:r>
            <a:r>
              <a:rPr lang="ru-RU" sz="1200" dirty="0">
                <a:solidFill>
                  <a:srgbClr val="1F4E79"/>
                </a:solidFill>
                <a:latin typeface="Arial Narrow" panose="020B0606020202030204" pitchFamily="34" charset="0"/>
              </a:rPr>
              <a:t>заключения независимой экспертной организации</a:t>
            </a:r>
          </a:p>
          <a:p>
            <a:pPr algn="just" defTabSz="1218602">
              <a:spcAft>
                <a:spcPts val="0"/>
              </a:spcAft>
            </a:pPr>
            <a:endParaRPr lang="ru-RU" sz="1400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algn="just" defTabSz="1218602">
              <a:spcAft>
                <a:spcPts val="0"/>
              </a:spcAft>
            </a:pPr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Оценка </a:t>
            </a:r>
            <a:r>
              <a:rPr lang="ru-RU" sz="1400" b="1" dirty="0">
                <a:solidFill>
                  <a:srgbClr val="1F4E79"/>
                </a:solidFill>
                <a:latin typeface="Arial Narrow" panose="020B0606020202030204" pitchFamily="34" charset="0"/>
              </a:rPr>
              <a:t>потребности в оборотном капитале </a:t>
            </a:r>
            <a:endParaRPr lang="ru-RU" sz="1400" b="1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algn="just" defTabSz="1218602">
              <a:spcAft>
                <a:spcPts val="0"/>
              </a:spcAft>
            </a:pPr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на основании финансовой модели проекта</a:t>
            </a:r>
          </a:p>
          <a:p>
            <a:pPr algn="just" defTabSz="1218602">
              <a:spcAft>
                <a:spcPts val="0"/>
              </a:spcAft>
            </a:pPr>
            <a:endParaRPr lang="ru-RU" sz="1400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algn="just" defTabSz="1218602">
              <a:spcAft>
                <a:spcPts val="0"/>
              </a:spcAft>
            </a:pPr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Комплексная оценка проекта </a:t>
            </a:r>
          </a:p>
          <a:p>
            <a:pPr algn="just" defTabSz="1218602">
              <a:spcAft>
                <a:spcPts val="0"/>
              </a:spcAft>
            </a:pPr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аналогично подходу при финансировании на инвестиционные цели</a:t>
            </a:r>
            <a:endParaRPr lang="ru-RU" sz="1200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98921" y="1290438"/>
            <a:ext cx="5747620" cy="37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b="0" dirty="0" smtClean="0"/>
              <a:t>Инвестиционные цели</a:t>
            </a:r>
            <a:endParaRPr lang="ru-RU" b="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6588125" y="1281557"/>
            <a:ext cx="5666577" cy="37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b="0" dirty="0" smtClean="0"/>
              <a:t>Пополнение оборотных средств </a:t>
            </a:r>
            <a:endParaRPr lang="ru-RU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363538" y="7931888"/>
            <a:ext cx="11672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25759"/>
            <a:r>
              <a:rPr lang="ru-RU" sz="10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*согласно </a:t>
            </a:r>
            <a:r>
              <a:rPr lang="ru-RU" sz="1000" dirty="0">
                <a:solidFill>
                  <a:srgbClr val="1F4E79"/>
                </a:solidFill>
                <a:latin typeface="Arial Narrow" panose="020B0606020202030204" pitchFamily="34" charset="0"/>
              </a:rPr>
              <a:t>Правилам взаимодействия банков с АО «Корпорация «МСП</a:t>
            </a:r>
            <a:r>
              <a:rPr lang="ru-RU" sz="10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»</a:t>
            </a:r>
            <a:endParaRPr lang="en-US" sz="1000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8" y="6930886"/>
            <a:ext cx="504000" cy="504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8" y="6061666"/>
            <a:ext cx="504000" cy="4418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8" y="3880136"/>
            <a:ext cx="504000" cy="504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8" y="1730916"/>
            <a:ext cx="504000" cy="504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41" y="5123193"/>
            <a:ext cx="594493" cy="4683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21" y="2642001"/>
            <a:ext cx="504000" cy="3898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334" y="5453686"/>
            <a:ext cx="504000" cy="504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708" y="4043744"/>
            <a:ext cx="252000" cy="252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883" y="4024570"/>
            <a:ext cx="252000" cy="252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672" y="3691415"/>
            <a:ext cx="365594" cy="28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32" y="3732912"/>
            <a:ext cx="288000" cy="25247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334" y="6145448"/>
            <a:ext cx="504000" cy="504000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6542567" y="1872710"/>
            <a:ext cx="5731185" cy="2828261"/>
          </a:xfrm>
          <a:prstGeom prst="roundRect">
            <a:avLst>
              <a:gd name="adj" fmla="val 11789"/>
            </a:avLst>
          </a:prstGeom>
          <a:noFill/>
          <a:ln w="31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F4E79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504739" y="1902345"/>
            <a:ext cx="2039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8602"/>
            <a:r>
              <a:rPr lang="ru-RU" sz="1400" b="1" dirty="0">
                <a:solidFill>
                  <a:srgbClr val="1F4E79"/>
                </a:solidFill>
                <a:latin typeface="Arial Narrow" panose="020B0606020202030204" pitchFamily="34" charset="0"/>
              </a:rPr>
              <a:t>На инвестиционной </a:t>
            </a:r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фазе</a:t>
            </a:r>
          </a:p>
          <a:p>
            <a:pPr lvl="0" algn="ctr" defTabSz="1218602"/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(отсутствие </a:t>
            </a:r>
            <a:r>
              <a:rPr lang="ru-RU" sz="1400" b="1" dirty="0">
                <a:solidFill>
                  <a:srgbClr val="1F4E79"/>
                </a:solidFill>
                <a:latin typeface="Arial Narrow" panose="020B0606020202030204" pitchFamily="34" charset="0"/>
              </a:rPr>
              <a:t>выручки</a:t>
            </a:r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461250" y="5455875"/>
            <a:ext cx="4680000" cy="1944000"/>
          </a:xfrm>
          <a:prstGeom prst="rect">
            <a:avLst/>
          </a:prstGeom>
          <a:solidFill>
            <a:srgbClr val="ECECE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 algn="just" defTabSz="1218602">
              <a:spcAft>
                <a:spcPts val="0"/>
              </a:spcAft>
            </a:pPr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Подтверждение </a:t>
            </a:r>
            <a:r>
              <a:rPr lang="ru-RU" sz="1400" b="1" dirty="0">
                <a:solidFill>
                  <a:srgbClr val="1F4E79"/>
                </a:solidFill>
                <a:latin typeface="Arial Narrow" panose="020B0606020202030204" pitchFamily="34" charset="0"/>
              </a:rPr>
              <a:t>соответствия критериям стартапа*: </a:t>
            </a:r>
            <a:endParaRPr lang="ru-RU" sz="1400" b="1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algn="just" defTabSz="1218602">
              <a:spcAft>
                <a:spcPts val="0"/>
              </a:spcAft>
            </a:pPr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получение </a:t>
            </a:r>
            <a:r>
              <a:rPr lang="ru-RU" sz="1200" dirty="0">
                <a:solidFill>
                  <a:srgbClr val="1F4E79"/>
                </a:solidFill>
                <a:latin typeface="Arial Narrow" panose="020B0606020202030204" pitchFamily="34" charset="0"/>
              </a:rPr>
              <a:t>заключения независимой экспертной организации</a:t>
            </a:r>
          </a:p>
          <a:p>
            <a:pPr algn="just" defTabSz="1218602"/>
            <a:endParaRPr lang="ru-RU" sz="1400" b="1" dirty="0" smtClean="0">
              <a:solidFill>
                <a:srgbClr val="1F4E79"/>
              </a:solidFill>
              <a:latin typeface="Arial Narrow" panose="020B0606020202030204" pitchFamily="34" charset="0"/>
              <a:cs typeface="+mn-cs"/>
            </a:endParaRPr>
          </a:p>
          <a:p>
            <a:pPr algn="just" defTabSz="1218602"/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Оценка </a:t>
            </a:r>
            <a:r>
              <a:rPr lang="ru-RU" sz="1400" b="1" dirty="0">
                <a:solidFill>
                  <a:srgbClr val="1F4E79"/>
                </a:solidFill>
                <a:latin typeface="Arial Narrow" panose="020B0606020202030204" pitchFamily="34" charset="0"/>
              </a:rPr>
              <a:t>потребности в оборотном капитале </a:t>
            </a:r>
            <a:endParaRPr lang="ru-RU" sz="1400" b="1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algn="just" defTabSz="1218602"/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на </a:t>
            </a:r>
            <a:r>
              <a:rPr lang="ru-RU" sz="1200" dirty="0">
                <a:solidFill>
                  <a:srgbClr val="1F4E79"/>
                </a:solidFill>
                <a:latin typeface="Arial Narrow" panose="020B0606020202030204" pitchFamily="34" charset="0"/>
              </a:rPr>
              <a:t>основании финансовой модели проекта и фактических показателей деятельности </a:t>
            </a:r>
            <a:endParaRPr lang="ru-RU" sz="1200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algn="just" defTabSz="1218602"/>
            <a:endParaRPr lang="ru-RU" sz="1200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algn="just" defTabSz="1218602"/>
            <a:r>
              <a:rPr lang="ru-RU" sz="1400" b="1" dirty="0">
                <a:solidFill>
                  <a:srgbClr val="1F4E79"/>
                </a:solidFill>
                <a:latin typeface="Arial Narrow" panose="020B0606020202030204" pitchFamily="34" charset="0"/>
              </a:rPr>
              <a:t>Оценка финансовой устойчивости </a:t>
            </a:r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компании </a:t>
            </a:r>
          </a:p>
          <a:p>
            <a:pPr algn="just" defTabSz="1218602"/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на основании </a:t>
            </a:r>
            <a:r>
              <a:rPr lang="ru-RU" sz="1200" dirty="0">
                <a:solidFill>
                  <a:srgbClr val="1F4E79"/>
                </a:solidFill>
                <a:latin typeface="Arial Narrow" panose="020B0606020202030204" pitchFamily="34" charset="0"/>
              </a:rPr>
              <a:t>фактических показателей </a:t>
            </a:r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деятельности</a:t>
            </a:r>
            <a:endParaRPr lang="ru-RU" sz="1200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42567" y="4828561"/>
            <a:ext cx="5731185" cy="2828261"/>
          </a:xfrm>
          <a:prstGeom prst="roundRect">
            <a:avLst>
              <a:gd name="adj" fmla="val 11789"/>
            </a:avLst>
          </a:prstGeom>
          <a:noFill/>
          <a:ln w="31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F4E79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821401" y="4829843"/>
            <a:ext cx="341311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8602"/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На </a:t>
            </a:r>
            <a:r>
              <a:rPr lang="ru-RU" sz="1400" b="1" dirty="0">
                <a:solidFill>
                  <a:srgbClr val="1F4E79"/>
                </a:solidFill>
                <a:latin typeface="Arial Narrow" panose="020B0606020202030204" pitchFamily="34" charset="0"/>
              </a:rPr>
              <a:t>эксплуатационной </a:t>
            </a:r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фазе</a:t>
            </a:r>
          </a:p>
          <a:p>
            <a:pPr lvl="0" algn="ctr" defTabSz="1218602"/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(наличие выручки и истории деятельности)</a:t>
            </a:r>
          </a:p>
          <a:p>
            <a:pPr lvl="0" algn="ctr" defTabSz="1218602"/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 </a:t>
            </a:r>
            <a:endParaRPr lang="ru-RU" sz="1400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66" y="2494826"/>
            <a:ext cx="504000" cy="504000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6480711" y="1701910"/>
            <a:ext cx="5796000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olid"/>
            <a:miter lim="800000"/>
          </a:ln>
          <a:effectLst/>
        </p:spPr>
      </p:cxnSp>
      <p:cxnSp>
        <p:nvCxnSpPr>
          <p:cNvPr id="31" name="Прямая соединительная линия 30"/>
          <p:cNvCxnSpPr/>
          <p:nvPr/>
        </p:nvCxnSpPr>
        <p:spPr>
          <a:xfrm>
            <a:off x="366646" y="1701006"/>
            <a:ext cx="5761297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olid"/>
            <a:miter lim="800000"/>
          </a:ln>
          <a:effectLst/>
        </p:spPr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120" y="6846437"/>
            <a:ext cx="504000" cy="38982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66" y="3103878"/>
            <a:ext cx="504000" cy="504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084" y="4058925"/>
            <a:ext cx="288000" cy="222759"/>
          </a:xfrm>
          <a:prstGeom prst="rect">
            <a:avLst/>
          </a:prstGeom>
        </p:spPr>
      </p:pic>
      <p:sp>
        <p:nvSpPr>
          <p:cNvPr id="35" name="Заголовок 1"/>
          <p:cNvSpPr txBox="1">
            <a:spLocks/>
          </p:cNvSpPr>
          <p:nvPr/>
        </p:nvSpPr>
        <p:spPr bwMode="auto">
          <a:xfrm>
            <a:off x="2700169" y="36513"/>
            <a:ext cx="957597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36000" rtlCol="0" anchor="ctr" anchorCtr="0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/>
            <a:r>
              <a:rPr lang="ru-RU" dirty="0" smtClean="0">
                <a:solidFill>
                  <a:srgbClr val="1F4E79"/>
                </a:solidFill>
                <a:cs typeface="Arial" pitchFamily="34" charset="0"/>
              </a:rPr>
              <a:t>Оценка стартап-проектов</a:t>
            </a:r>
            <a:endParaRPr lang="ru-RU" sz="2400" b="0" dirty="0">
              <a:solidFill>
                <a:srgbClr val="5B9BD5">
                  <a:lumMod val="50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2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89412" y="36513"/>
            <a:ext cx="9604215" cy="1080318"/>
          </a:xfrm>
          <a:noFill/>
        </p:spPr>
        <p:txBody>
          <a:bodyPr wrap="square" lIns="72000" tIns="36000" rIns="0" bIns="36000" rtlCol="0" anchor="ctr" anchorCtr="0">
            <a:noAutofit/>
          </a:bodyPr>
          <a:lstStyle/>
          <a:p>
            <a:pPr defTabSz="457200"/>
            <a:r>
              <a:rPr lang="ru-RU" dirty="0">
                <a:solidFill>
                  <a:srgbClr val="1F4E79"/>
                </a:solidFill>
                <a:cs typeface="Arial" pitchFamily="34" charset="0"/>
              </a:rPr>
              <a:t>Порядок обращения в Корпорацию </a:t>
            </a:r>
            <a:r>
              <a:rPr lang="ru-RU" dirty="0" smtClean="0">
                <a:solidFill>
                  <a:srgbClr val="1F4E79"/>
                </a:solidFill>
                <a:cs typeface="Arial" pitchFamily="34" charset="0"/>
              </a:rPr>
              <a:t>МСП</a:t>
            </a:r>
            <a:endParaRPr lang="ru-RU" sz="2400" b="0" dirty="0">
              <a:solidFill>
                <a:srgbClr val="5B9BD5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067" y="1249132"/>
            <a:ext cx="75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Порядок обращения в Корпорацию МСП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59569" y="1689622"/>
            <a:ext cx="11916000" cy="0"/>
          </a:xfrm>
          <a:prstGeom prst="line">
            <a:avLst/>
          </a:prstGeom>
          <a:ln w="1905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48209" y="6198684"/>
            <a:ext cx="5806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Первичный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пакет документов для прямого обращения в Корпорацию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9873" y="7013759"/>
            <a:ext cx="5719696" cy="54834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just" defTabSz="9144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Актуальные формы документов размещены на официальном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 сайте Корпорации </a:t>
            </a:r>
            <a:r>
              <a:rPr lang="en-US" sz="1400" dirty="0">
                <a:latin typeface="Arial Narrow" panose="020B0606020202030204" pitchFamily="34" charset="0"/>
                <a:hlinkClick r:id="rId2"/>
              </a:rPr>
              <a:t>https://corpmsp.ru/bankam/trebovania/</a:t>
            </a:r>
            <a:endParaRPr lang="ru-RU" sz="1400" dirty="0">
              <a:solidFill>
                <a:srgbClr val="1F4E79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lvl="0" algn="just" defTabSz="914400" fontAlgn="base">
              <a:spcBef>
                <a:spcPts val="600"/>
              </a:spcBef>
              <a:spcAft>
                <a:spcPct val="0"/>
              </a:spcAft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2450" y="1845104"/>
            <a:ext cx="51363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8602"/>
            <a:r>
              <a:rPr lang="ru-RU" sz="1600" b="1" u="sng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Вариант 1</a:t>
            </a:r>
            <a:r>
              <a:rPr lang="ru-RU" sz="16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: через </a:t>
            </a:r>
            <a:r>
              <a:rPr lang="ru-RU" sz="1600" b="1" dirty="0">
                <a:solidFill>
                  <a:srgbClr val="1F4E79"/>
                </a:solidFill>
                <a:latin typeface="Arial Narrow" panose="020B0606020202030204" pitchFamily="34" charset="0"/>
              </a:rPr>
              <a:t>Банк-партнер или О</a:t>
            </a:r>
            <a:r>
              <a:rPr lang="ru-RU" sz="16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рганизацию-партнера</a:t>
            </a:r>
            <a:endParaRPr lang="ru-RU" sz="1600" b="1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48210" y="1815469"/>
            <a:ext cx="5832000" cy="5768672"/>
          </a:xfrm>
          <a:prstGeom prst="roundRect">
            <a:avLst>
              <a:gd name="adj" fmla="val 4112"/>
            </a:avLst>
          </a:prstGeom>
          <a:noFill/>
          <a:ln w="31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F4E79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642051" y="1816751"/>
            <a:ext cx="37337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8602"/>
            <a:r>
              <a:rPr lang="ru-RU" sz="1600" b="1" u="sng" dirty="0">
                <a:solidFill>
                  <a:srgbClr val="1F4E79"/>
                </a:solidFill>
                <a:latin typeface="Arial Narrow" panose="020B0606020202030204" pitchFamily="34" charset="0"/>
              </a:rPr>
              <a:t>Вариант </a:t>
            </a:r>
            <a:r>
              <a:rPr lang="ru-RU" sz="1600" b="1" u="sng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2</a:t>
            </a:r>
            <a:r>
              <a:rPr lang="ru-RU" sz="16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: напрямую </a:t>
            </a:r>
            <a:r>
              <a:rPr lang="ru-RU" sz="1600" b="1" dirty="0">
                <a:solidFill>
                  <a:srgbClr val="1F4E79"/>
                </a:solidFill>
                <a:latin typeface="Arial Narrow" panose="020B0606020202030204" pitchFamily="34" charset="0"/>
              </a:rPr>
              <a:t>в Корпорацию </a:t>
            </a:r>
            <a:r>
              <a:rPr lang="ru-RU" sz="16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МСП*</a:t>
            </a:r>
            <a:endParaRPr lang="ru-RU" sz="1600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5142" y="7639014"/>
            <a:ext cx="11974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*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согласно Правилам взаимодействия банков с АО «Корпорация «МСП</a:t>
            </a:r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» (</a:t>
            </a:r>
            <a:r>
              <a:rPr lang="en-US" sz="120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  <a:hlinkClick r:id="rId2"/>
              </a:rPr>
              <a:t>https://corpmsp.ru/bankam/trebovania</a:t>
            </a:r>
            <a:r>
              <a:rPr lang="en-US" sz="12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  <a:hlinkClick r:id="rId2"/>
              </a:rPr>
              <a:t>/</a:t>
            </a:r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) направление заявки на получение Независимой гарантии в Корпорацию непосредственно Заемщиком возможно в случае, если объем финансирования предполагается в размере более 200 млн рублей, а также если Заемщик соответствует критериям стартапа или быстрорастущего инновационного, высокотехнологичного предприятия («газели»).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**Определяется Банком / Организацией-партнером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406261" y="2223581"/>
            <a:ext cx="1152000" cy="720000"/>
            <a:chOff x="603738" y="1258490"/>
            <a:chExt cx="1869688" cy="743513"/>
          </a:xfrm>
          <a:solidFill>
            <a:srgbClr val="1F4E79"/>
          </a:solidFill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603738" y="1258490"/>
              <a:ext cx="1869688" cy="743513"/>
            </a:xfrm>
            <a:prstGeom prst="roundRect">
              <a:avLst>
                <a:gd name="adj" fmla="val 10000"/>
              </a:avLst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 txBox="1"/>
            <p:nvPr/>
          </p:nvSpPr>
          <p:spPr>
            <a:xfrm>
              <a:off x="625515" y="1280267"/>
              <a:ext cx="1826134" cy="69995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Заемщик</a:t>
              </a:r>
              <a:endParaRPr lang="ru-RU" sz="1400" b="1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06261" y="4862113"/>
            <a:ext cx="1152000" cy="720000"/>
            <a:chOff x="603738" y="1258490"/>
            <a:chExt cx="1869688" cy="743513"/>
          </a:xfrm>
          <a:solidFill>
            <a:srgbClr val="1F4E79"/>
          </a:solidFill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603738" y="1258490"/>
              <a:ext cx="1869688" cy="743513"/>
            </a:xfrm>
            <a:prstGeom prst="roundRect">
              <a:avLst>
                <a:gd name="adj" fmla="val 10000"/>
              </a:avLst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Скругленный прямоугольник 4"/>
            <p:cNvSpPr txBox="1"/>
            <p:nvPr/>
          </p:nvSpPr>
          <p:spPr>
            <a:xfrm>
              <a:off x="625515" y="1280267"/>
              <a:ext cx="1826134" cy="69995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Корпорация </a:t>
              </a:r>
              <a:r>
                <a:rPr lang="ru-RU" sz="14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МСП</a:t>
              </a:r>
              <a:endPara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06261" y="3540368"/>
            <a:ext cx="1152000" cy="720000"/>
            <a:chOff x="603738" y="1258490"/>
            <a:chExt cx="1869688" cy="743513"/>
          </a:xfrm>
          <a:solidFill>
            <a:srgbClr val="1F4E79"/>
          </a:solidFill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603738" y="1258490"/>
              <a:ext cx="1869688" cy="743513"/>
            </a:xfrm>
            <a:prstGeom prst="roundRect">
              <a:avLst>
                <a:gd name="adj" fmla="val 10000"/>
              </a:avLst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кругленный прямоугольник 4"/>
            <p:cNvSpPr txBox="1"/>
            <p:nvPr/>
          </p:nvSpPr>
          <p:spPr>
            <a:xfrm>
              <a:off x="625515" y="1280267"/>
              <a:ext cx="1826134" cy="69995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Банк / </a:t>
              </a:r>
              <a:r>
                <a:rPr lang="ru-RU" sz="14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Организация- партнер</a:t>
              </a:r>
              <a:endPara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1615525" y="2240183"/>
            <a:ext cx="4573284" cy="70339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171450" indent="-171450">
              <a:buFont typeface="Symbol" panose="05050102010706020507" pitchFamily="18" charset="2"/>
              <a:buChar char="-"/>
            </a:pP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Обращается в </a:t>
            </a: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Банк /Организацию-партнер </a:t>
            </a: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 заявкой на получение </a:t>
            </a: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кредита / займа</a:t>
            </a:r>
            <a:endParaRPr lang="ru-RU" sz="1400" dirty="0">
              <a:solidFill>
                <a:srgbClr val="1F4E7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609317" y="3540367"/>
            <a:ext cx="4566074" cy="698912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Принимает решение о </a:t>
            </a: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предоставлении </a:t>
            </a: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кредита </a:t>
            </a: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/ займа</a:t>
            </a:r>
            <a:endParaRPr lang="ru-RU" sz="1400" dirty="0">
              <a:solidFill>
                <a:srgbClr val="1F4E7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Направляет пакет </a:t>
            </a: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документов Заемщика в Корпорацию</a:t>
            </a:r>
            <a:r>
              <a:rPr lang="en-US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для рассмотрения вопроса о предоставлении </a:t>
            </a: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гарантии</a:t>
            </a:r>
            <a:endParaRPr lang="ru-RU" sz="1400" dirty="0">
              <a:solidFill>
                <a:srgbClr val="1F4E7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30833" y="4862113"/>
            <a:ext cx="4544558" cy="720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171450" indent="-171450">
              <a:buFont typeface="Symbol" panose="05050102010706020507" pitchFamily="18" charset="2"/>
              <a:buChar char="-"/>
            </a:pP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Принимает решение о предоставлении гарантии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6506455" y="2228296"/>
            <a:ext cx="1152000" cy="720000"/>
            <a:chOff x="603738" y="1258490"/>
            <a:chExt cx="1869688" cy="743513"/>
          </a:xfrm>
          <a:solidFill>
            <a:srgbClr val="1F4E79"/>
          </a:solidFill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603738" y="1258490"/>
              <a:ext cx="1869688" cy="743513"/>
            </a:xfrm>
            <a:prstGeom prst="roundRect">
              <a:avLst>
                <a:gd name="adj" fmla="val 10000"/>
              </a:avLst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Скругленный прямоугольник 4"/>
            <p:cNvSpPr txBox="1"/>
            <p:nvPr/>
          </p:nvSpPr>
          <p:spPr>
            <a:xfrm>
              <a:off x="625515" y="1280267"/>
              <a:ext cx="1826134" cy="69995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Заемщик</a:t>
              </a:r>
              <a:endParaRPr lang="ru-RU" sz="1400" b="1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6506455" y="3541125"/>
            <a:ext cx="1152000" cy="720000"/>
            <a:chOff x="603738" y="1258490"/>
            <a:chExt cx="1869688" cy="743513"/>
          </a:xfrm>
          <a:solidFill>
            <a:srgbClr val="1F4E79"/>
          </a:solidFill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603738" y="1258490"/>
              <a:ext cx="1869688" cy="743513"/>
            </a:xfrm>
            <a:prstGeom prst="roundRect">
              <a:avLst>
                <a:gd name="adj" fmla="val 10000"/>
              </a:avLst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Скругленный прямоугольник 4"/>
            <p:cNvSpPr txBox="1"/>
            <p:nvPr/>
          </p:nvSpPr>
          <p:spPr>
            <a:xfrm>
              <a:off x="625515" y="1280267"/>
              <a:ext cx="1826134" cy="69995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Корпорация МСП</a:t>
              </a:r>
              <a:endPara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7715718" y="2234140"/>
            <a:ext cx="4577910" cy="710324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171450" indent="-171450">
              <a:buFont typeface="Symbol" panose="05050102010706020507" pitchFamily="18" charset="2"/>
              <a:buChar char="-"/>
            </a:pP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Обращается в </a:t>
            </a: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Корпорацию с </a:t>
            </a: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заявкой на получение </a:t>
            </a: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гарантии</a:t>
            </a:r>
            <a:endParaRPr lang="ru-RU" sz="1400" dirty="0">
              <a:solidFill>
                <a:srgbClr val="1F4E7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714902" y="3212924"/>
            <a:ext cx="4565307" cy="135413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Проверяет субъекта МСП на соответствие требованиям Корпорации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Оказывает </a:t>
            </a:r>
            <a:r>
              <a:rPr lang="ru-RU" sz="1400" b="1" dirty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консультационную поддержку </a:t>
            </a: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этапе формирования пакета документов для финансирования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Проводит </a:t>
            </a:r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предварительное и/или параллельное с Банком / Организацией-партнером </a:t>
            </a:r>
            <a:r>
              <a:rPr lang="ru-RU" sz="1400" b="1" dirty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структурирование</a:t>
            </a: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сделки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Направляет информацию о проекте в Банки и организации-партнеры Корпорации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7717562" y="4862113"/>
            <a:ext cx="4576065" cy="720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171450" indent="-171450">
              <a:buFont typeface="Symbol" panose="05050102010706020507" pitchFamily="18" charset="2"/>
              <a:buChar char="-"/>
            </a:pP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Принимает решение о предоставлении </a:t>
            </a: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кредита / займа</a:t>
            </a:r>
            <a:endParaRPr lang="ru-RU" sz="1400" dirty="0">
              <a:solidFill>
                <a:srgbClr val="1F4E7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6519873" y="4862113"/>
            <a:ext cx="1152000" cy="720000"/>
            <a:chOff x="603738" y="1258490"/>
            <a:chExt cx="1869688" cy="743513"/>
          </a:xfrm>
          <a:solidFill>
            <a:srgbClr val="1F4E79"/>
          </a:solidFill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603738" y="1258490"/>
              <a:ext cx="1869688" cy="743513"/>
            </a:xfrm>
            <a:prstGeom prst="roundRect">
              <a:avLst>
                <a:gd name="adj" fmla="val 10000"/>
              </a:avLst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Скругленный прямоугольник 4"/>
            <p:cNvSpPr txBox="1"/>
            <p:nvPr/>
          </p:nvSpPr>
          <p:spPr>
            <a:xfrm>
              <a:off x="625515" y="1280267"/>
              <a:ext cx="1826134" cy="69995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Банк / </a:t>
              </a:r>
              <a:r>
                <a:rPr lang="ru-RU" sz="14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Организация- партнер</a:t>
              </a:r>
              <a:endPara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9" name="Стрелка вниз 78"/>
          <p:cNvSpPr/>
          <p:nvPr/>
        </p:nvSpPr>
        <p:spPr>
          <a:xfrm>
            <a:off x="6949438" y="3119704"/>
            <a:ext cx="278400" cy="300379"/>
          </a:xfrm>
          <a:prstGeom prst="down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трелка вниз 79"/>
          <p:cNvSpPr/>
          <p:nvPr/>
        </p:nvSpPr>
        <p:spPr>
          <a:xfrm>
            <a:off x="6953363" y="4431126"/>
            <a:ext cx="278400" cy="300379"/>
          </a:xfrm>
          <a:prstGeom prst="down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трелка вниз 81"/>
          <p:cNvSpPr/>
          <p:nvPr/>
        </p:nvSpPr>
        <p:spPr>
          <a:xfrm>
            <a:off x="847228" y="3119704"/>
            <a:ext cx="278400" cy="300379"/>
          </a:xfrm>
          <a:prstGeom prst="down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трелка вниз 82"/>
          <p:cNvSpPr/>
          <p:nvPr/>
        </p:nvSpPr>
        <p:spPr>
          <a:xfrm>
            <a:off x="851153" y="4431126"/>
            <a:ext cx="278400" cy="300379"/>
          </a:xfrm>
          <a:prstGeom prst="down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/>
          <p:cNvSpPr txBox="1"/>
          <p:nvPr/>
        </p:nvSpPr>
        <p:spPr>
          <a:xfrm>
            <a:off x="6533291" y="5624668"/>
            <a:ext cx="5721411" cy="38015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lvl="0" algn="just" defTabSz="9144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0" lang="ru-RU" sz="1400" i="0" u="sng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Итоговое решение Корпорации о предоставлении</a:t>
            </a:r>
            <a:r>
              <a:rPr kumimoji="0" lang="ru-RU" sz="1400" i="0" u="sng" strike="noStrike" kern="1200" cap="none" spc="0" normalizeH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гарантии принимается после принятия решения Банком / Организацией-партнером</a:t>
            </a:r>
            <a:endParaRPr kumimoji="0" lang="ru-RU" sz="1400" i="0" u="sng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343391" y="1815469"/>
            <a:ext cx="5832000" cy="5768672"/>
          </a:xfrm>
          <a:prstGeom prst="roundRect">
            <a:avLst>
              <a:gd name="adj" fmla="val 4112"/>
            </a:avLst>
          </a:prstGeom>
          <a:noFill/>
          <a:ln w="31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F4E79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29973" y="6195637"/>
            <a:ext cx="5806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Пакет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документов для получения гарантии Корпорации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548170" y="6463863"/>
            <a:ext cx="2890408" cy="54834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182563" lvl="0" indent="-182563" algn="just" defTabSz="914400" fontAlgn="base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Заявка на получение гарантии</a:t>
            </a:r>
          </a:p>
          <a:p>
            <a:pPr marL="182563" lvl="0" indent="-182563" algn="just" defTabSz="914400" fontAlgn="base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Резюме проекта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9623695" y="6465473"/>
            <a:ext cx="2631007" cy="54834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182563" lvl="0" indent="-182563" algn="just" defTabSz="914400" fontAlgn="base">
              <a:spcBef>
                <a:spcPts val="60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Чек-лист</a:t>
            </a:r>
          </a:p>
          <a:p>
            <a:pPr marL="182563" lvl="0" indent="-182563" algn="just" defTabSz="914400" fontAlgn="base">
              <a:spcBef>
                <a:spcPts val="60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Анкета проекта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06260" y="6463429"/>
            <a:ext cx="5502531" cy="54834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182563" lvl="0" indent="-182563" algn="just" defTabSz="914400" fontAlgn="base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Заявка на получение гарантии</a:t>
            </a:r>
          </a:p>
          <a:p>
            <a:pPr marL="182563" lvl="0" indent="-182563" algn="just" defTabSz="914400" fontAlgn="base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Комплект документов, предоставленный в Банк / Организацию-партнер </a:t>
            </a: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для получения </a:t>
            </a: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кредита / займа**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71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Диаграмма 1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495594"/>
              </p:ext>
            </p:extLst>
          </p:nvPr>
        </p:nvGraphicFramePr>
        <p:xfrm>
          <a:off x="6351095" y="1249084"/>
          <a:ext cx="6248400" cy="429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0169" y="36513"/>
            <a:ext cx="9575969" cy="1058996"/>
          </a:xfrm>
          <a:noFill/>
        </p:spPr>
        <p:txBody>
          <a:bodyPr wrap="square" lIns="72000" tIns="36000" rIns="0" bIns="36000" rtlCol="0" anchor="ctr" anchorCtr="0">
            <a:noAutofit/>
          </a:bodyPr>
          <a:lstStyle/>
          <a:p>
            <a:pPr defTabSz="457200"/>
            <a:r>
              <a:rPr lang="ru-RU" dirty="0" smtClean="0">
                <a:solidFill>
                  <a:srgbClr val="1F4E79"/>
                </a:solidFill>
                <a:cs typeface="Arial" pitchFamily="34" charset="0"/>
              </a:rPr>
              <a:t>Финансовая поддержка </a:t>
            </a:r>
            <a:r>
              <a:rPr lang="ru-RU" dirty="0" smtClean="0">
                <a:solidFill>
                  <a:srgbClr val="1F4E79"/>
                </a:solidFill>
                <a:cs typeface="Arial" pitchFamily="34" charset="0"/>
              </a:rPr>
              <a:t>стартап-проектов: итоги 2017-2019</a:t>
            </a:r>
            <a:endParaRPr lang="ru-RU" sz="2400" b="0" dirty="0">
              <a:solidFill>
                <a:srgbClr val="5B9BD5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614" y="1894144"/>
            <a:ext cx="5866337" cy="49500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rtlCol="0">
            <a:spAutoFit/>
          </a:bodyPr>
          <a:lstStyle/>
          <a:p>
            <a:pPr marL="11903" marR="0" lvl="0" indent="0" algn="l" defTabSz="457200" rtl="0" eaLnBrk="1" fontAlgn="base" latinLnBrk="0" hangingPunct="1">
              <a:lnSpc>
                <a:spcPts val="166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41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Поддержка, оказанная стартап-проектам</a:t>
            </a:r>
          </a:p>
          <a:p>
            <a:pPr marL="0" marR="0" lvl="0" indent="0" algn="l" defTabSz="914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по состоянию на </a:t>
            </a:r>
            <a:r>
              <a:rPr lang="ru-RU" sz="1200" kern="0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9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октября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2019 г.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60956" y="4721616"/>
            <a:ext cx="5603434" cy="529504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pPr marL="0" marR="0" lvl="0" indent="0" algn="l" defTabSz="914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41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Отраслевая специализация стартап-проектов</a:t>
            </a:r>
          </a:p>
          <a:p>
            <a:pPr lvl="0" defTabSz="914451"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по состоянию </a:t>
            </a:r>
            <a:r>
              <a:rPr lang="ru-RU" sz="1200" kern="0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на </a:t>
            </a:r>
            <a:r>
              <a:rPr lang="ru-RU" sz="1200" kern="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9 </a:t>
            </a:r>
            <a:r>
              <a:rPr lang="ru-RU" sz="1200" kern="0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октября 2019 г.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19449" y="1040491"/>
            <a:ext cx="11988000" cy="864000"/>
            <a:chOff x="313824" y="539280"/>
            <a:chExt cx="14701039" cy="97153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13824" y="613631"/>
              <a:ext cx="14665429" cy="843203"/>
            </a:xfrm>
            <a:prstGeom prst="roundRect">
              <a:avLst>
                <a:gd name="adj" fmla="val 7540"/>
              </a:avLst>
            </a:prstGeom>
            <a:solidFill>
              <a:srgbClr val="5B9BD5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147027" y="539280"/>
              <a:ext cx="1839313" cy="971534"/>
            </a:xfrm>
            <a:prstGeom prst="rect">
              <a:avLst/>
            </a:prstGeom>
          </p:spPr>
          <p:txBody>
            <a:bodyPr wrap="none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Calibri" panose="020F0502020204030204" pitchFamily="34" charset="0"/>
                  <a:cs typeface="Arial" pitchFamily="34" charset="0"/>
                </a:rPr>
                <a:t>2017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pitchFamily="34" charset="0"/>
                </a:rPr>
                <a:t>2018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pitchFamily="34" charset="0"/>
                </a:rPr>
                <a:t>2019 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937011" y="629275"/>
              <a:ext cx="13077852" cy="794901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marL="285766" marR="0" lvl="0" indent="-285766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Calibri" panose="020F0502020204030204" pitchFamily="34" charset="0"/>
                  <a:cs typeface="Arial" pitchFamily="34" charset="0"/>
                </a:rPr>
                <a:t>Активное развитие направления поддержки высокотехнологичных стартап-проектов </a:t>
              </a:r>
            </a:p>
            <a:p>
              <a:pPr marL="285766" marR="0" lvl="0" indent="-285766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Calibri" panose="020F0502020204030204" pitchFamily="34" charset="0"/>
                  <a:cs typeface="Arial" pitchFamily="34" charset="0"/>
                </a:rPr>
                <a:t>Специальный гарантийный продукт для высокотехнологичных </a:t>
              </a: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Calibri" panose="020F0502020204030204" pitchFamily="34" charset="0"/>
                  <a:cs typeface="Arial" pitchFamily="34" charset="0"/>
                </a:rPr>
                <a:t>стартапов</a:t>
              </a:r>
            </a:p>
            <a:p>
              <a:pPr marL="285766" marR="0" lvl="0" indent="-285766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Calibri" panose="020F0502020204030204" pitchFamily="34" charset="0"/>
                  <a:cs typeface="Arial" pitchFamily="34" charset="0"/>
                </a:rPr>
                <a:t>Поддержка стартапов – приоритетное направление деятельности АО «Корпорация «МСП</a:t>
              </a: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Calibri" panose="020F0502020204030204" pitchFamily="34" charset="0"/>
                  <a:cs typeface="Arial" pitchFamily="34" charset="0"/>
                </a:rPr>
                <a:t>»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itchFamily="34" charset="0"/>
              </a:endParaRPr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>
            <a:off x="6491181" y="5264064"/>
            <a:ext cx="5796000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olid"/>
            <a:miter lim="800000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05418" y="4718650"/>
            <a:ext cx="5993980" cy="52950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41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Поддержка проектов по федеральным округам </a:t>
            </a:r>
            <a:endParaRPr kumimoji="0" lang="ru-RU" sz="1641" b="1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по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состоянию на </a:t>
            </a:r>
            <a:r>
              <a:rPr lang="ru-RU" sz="1200" kern="0" noProof="0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9</a:t>
            </a:r>
            <a:r>
              <a:rPr lang="ru-RU" sz="1200" kern="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 октября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2019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г.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1601" y="3419155"/>
            <a:ext cx="5760000" cy="1111487"/>
          </a:xfrm>
          <a:prstGeom prst="roundRect">
            <a:avLst>
              <a:gd name="adj" fmla="val 14473"/>
            </a:avLst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tIns="0" bIns="0" rtlCol="0" anchor="b"/>
          <a:lstStyle/>
          <a:p>
            <a:pPr marL="0" marR="0" lvl="0" indent="0" algn="ctr" defTabSz="72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7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План поддержки стартап-проектов на 2019 </a:t>
            </a:r>
            <a:r>
              <a:rPr kumimoji="0" lang="ru-RU" sz="127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год: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не менее 3 400 млн рублей</a:t>
            </a:r>
            <a:endParaRPr kumimoji="0" lang="ru-RU" sz="148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43828" y="2618603"/>
            <a:ext cx="1188000" cy="34287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0" marR="0" lvl="0" indent="0" algn="just" defTabSz="52895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1 454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rebuchet MS"/>
              </a:rPr>
              <a:t>млн рублей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rebuchet MS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589517" y="2603987"/>
            <a:ext cx="4028853" cy="360000"/>
          </a:xfrm>
          <a:prstGeom prst="rightArrow">
            <a:avLst>
              <a:gd name="adj1" fmla="val 100000"/>
              <a:gd name="adj2" fmla="val 32068"/>
            </a:avLst>
          </a:prstGeom>
          <a:solidFill>
            <a:srgbClr val="DEEBF7"/>
          </a:solidFill>
          <a:ln>
            <a:solidFill>
              <a:srgbClr val="25406F"/>
            </a:solidFill>
          </a:ln>
        </p:spPr>
        <p:txBody>
          <a:bodyPr wrap="square" lIns="46875" tIns="0" rIns="0" bIns="0" rtlCol="0" anchor="ctr"/>
          <a:lstStyle/>
          <a:p>
            <a:pPr marL="0" marR="0" lvl="0" indent="0" algn="l" defTabSz="595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Выдано гарантий в 2017 году: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44793" y="3031122"/>
            <a:ext cx="1188000" cy="34287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0" marR="0" lvl="0" indent="0" algn="just" defTabSz="52895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3 196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rebuchet MS"/>
              </a:rPr>
              <a:t>млн рублей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rebuchet MS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587985" y="3016506"/>
            <a:ext cx="4028093" cy="360000"/>
          </a:xfrm>
          <a:prstGeom prst="rightArrow">
            <a:avLst>
              <a:gd name="adj1" fmla="val 100000"/>
              <a:gd name="adj2" fmla="val 32068"/>
            </a:avLst>
          </a:prstGeom>
          <a:solidFill>
            <a:srgbClr val="DEEBF7"/>
          </a:solidFill>
          <a:ln>
            <a:solidFill>
              <a:srgbClr val="25406F"/>
            </a:solidFill>
          </a:ln>
        </p:spPr>
        <p:txBody>
          <a:bodyPr wrap="square" lIns="46875" tIns="0" rIns="0" bIns="0" rtlCol="0" anchor="ctr"/>
          <a:lstStyle/>
          <a:p>
            <a:pPr marL="0" marR="0" lvl="0" indent="0" algn="l" defTabSz="595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Выдано гарантий в 2018 году: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98633" y="5263160"/>
            <a:ext cx="5761297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olid"/>
            <a:miter lim="800000"/>
          </a:ln>
          <a:effectLst/>
        </p:spPr>
      </p:cxnSp>
      <p:sp>
        <p:nvSpPr>
          <p:cNvPr id="78" name="Прямоугольник 77"/>
          <p:cNvSpPr/>
          <p:nvPr/>
        </p:nvSpPr>
        <p:spPr>
          <a:xfrm>
            <a:off x="4755709" y="3485169"/>
            <a:ext cx="1188000" cy="34287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0" marR="0" lvl="0" indent="0" algn="just" defTabSz="52895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2 168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rebuchet MS"/>
              </a:rPr>
              <a:t>млн рублей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rebuchet MS"/>
            </a:endParaRPr>
          </a:p>
        </p:txBody>
      </p:sp>
      <p:sp>
        <p:nvSpPr>
          <p:cNvPr id="79" name="Стрелка вправо 78"/>
          <p:cNvSpPr/>
          <p:nvPr/>
        </p:nvSpPr>
        <p:spPr>
          <a:xfrm>
            <a:off x="601398" y="3459795"/>
            <a:ext cx="4028853" cy="360000"/>
          </a:xfrm>
          <a:prstGeom prst="rightArrow">
            <a:avLst>
              <a:gd name="adj1" fmla="val 100000"/>
              <a:gd name="adj2" fmla="val 32068"/>
            </a:avLst>
          </a:prstGeom>
          <a:solidFill>
            <a:srgbClr val="DEEBF7"/>
          </a:solidFill>
          <a:ln>
            <a:solidFill>
              <a:srgbClr val="25406F"/>
            </a:solidFill>
          </a:ln>
        </p:spPr>
        <p:txBody>
          <a:bodyPr wrap="square" lIns="46875" tIns="0" rIns="0" bIns="0" rtlCol="0" anchor="ctr"/>
          <a:lstStyle/>
          <a:p>
            <a:pPr marL="0" marR="0" lvl="0" indent="0" algn="l" defTabSz="595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Выдано гарантий в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2019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году: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756674" y="3876172"/>
            <a:ext cx="1188000" cy="34287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0" marR="0" lvl="0" indent="0" algn="just" defTabSz="52895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5 169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rebuchet MS"/>
              </a:rPr>
              <a:t>млн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rebuchet MS"/>
              </a:rPr>
              <a:t>рублей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rebuchet MS"/>
            </a:endParaRPr>
          </a:p>
        </p:txBody>
      </p:sp>
      <p:sp>
        <p:nvSpPr>
          <p:cNvPr id="81" name="Стрелка вправо 80"/>
          <p:cNvSpPr/>
          <p:nvPr/>
        </p:nvSpPr>
        <p:spPr>
          <a:xfrm>
            <a:off x="599866" y="3861556"/>
            <a:ext cx="4028093" cy="360000"/>
          </a:xfrm>
          <a:prstGeom prst="rightArrow">
            <a:avLst>
              <a:gd name="adj1" fmla="val 100000"/>
              <a:gd name="adj2" fmla="val 32068"/>
            </a:avLst>
          </a:prstGeom>
          <a:solidFill>
            <a:srgbClr val="DEEBF7"/>
          </a:solidFill>
          <a:ln>
            <a:solidFill>
              <a:srgbClr val="25406F"/>
            </a:solidFill>
          </a:ln>
        </p:spPr>
        <p:txBody>
          <a:bodyPr wrap="square" lIns="46875" tIns="0" rIns="0" bIns="0" rtlCol="0" anchor="ctr"/>
          <a:lstStyle/>
          <a:p>
            <a:pPr marL="0" marR="0" lvl="0" indent="0" algn="l" defTabSz="595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Проекты в работе: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480711" y="2401158"/>
            <a:ext cx="5796000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olid"/>
            <a:miter lim="800000"/>
          </a:ln>
          <a:effectLst/>
        </p:spPr>
      </p:cxnSp>
      <p:cxnSp>
        <p:nvCxnSpPr>
          <p:cNvPr id="83" name="Прямая соединительная линия 82"/>
          <p:cNvCxnSpPr/>
          <p:nvPr/>
        </p:nvCxnSpPr>
        <p:spPr>
          <a:xfrm>
            <a:off x="398920" y="2400254"/>
            <a:ext cx="5761297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olid"/>
            <a:miter lim="800000"/>
          </a:ln>
          <a:effectLst/>
        </p:spPr>
      </p:cxnSp>
      <p:sp>
        <p:nvSpPr>
          <p:cNvPr id="84" name="TextBox 83"/>
          <p:cNvSpPr txBox="1"/>
          <p:nvPr/>
        </p:nvSpPr>
        <p:spPr>
          <a:xfrm>
            <a:off x="6482435" y="1869429"/>
            <a:ext cx="5993980" cy="52950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41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Поддержка проектов по </a:t>
            </a:r>
            <a:r>
              <a:rPr lang="ru-RU" sz="1641" b="1" kern="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областям</a:t>
            </a:r>
            <a:endParaRPr kumimoji="0" lang="ru-RU" sz="1641" b="1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  <a:p>
            <a:pPr lvl="0" defTabSz="914451"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по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состоянию </a:t>
            </a:r>
            <a:r>
              <a:rPr lang="ru-RU" sz="1200" kern="0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на </a:t>
            </a:r>
            <a:r>
              <a:rPr lang="ru-RU" sz="1200" kern="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9 </a:t>
            </a:r>
            <a:r>
              <a:rPr lang="ru-RU" sz="1200" kern="0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октября 2019 г.</a:t>
            </a:r>
          </a:p>
        </p:txBody>
      </p:sp>
      <p:graphicFrame>
        <p:nvGraphicFramePr>
          <p:cNvPr id="86" name="Таблица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940855"/>
              </p:ext>
            </p:extLst>
          </p:nvPr>
        </p:nvGraphicFramePr>
        <p:xfrm>
          <a:off x="6491180" y="5297054"/>
          <a:ext cx="5784958" cy="2835919"/>
        </p:xfrm>
        <a:graphic>
          <a:graphicData uri="http://schemas.openxmlformats.org/drawingml/2006/table">
            <a:tbl>
              <a:tblPr firstRow="1" bandRow="1"/>
              <a:tblGrid>
                <a:gridCol w="2688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8354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152144" rtl="0" eaLnBrk="1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Отраслевая специализация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1152144" rtl="0" eaLnBrk="1" fontAlgn="ctr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Объем гарантийной поддержки</a:t>
                      </a:r>
                    </a:p>
                    <a:p>
                      <a:pPr marL="0" algn="ctr" defTabSz="1152144" rtl="0" eaLnBrk="1" fontAlgn="ctr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млн рублей</a:t>
                      </a:r>
                    </a:p>
                  </a:txBody>
                  <a:tcPr marL="45720" marR="4572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Привлеченное финансирование,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млн рублей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617">
                <a:tc>
                  <a:txBody>
                    <a:bodyPr/>
                    <a:lstStyle/>
                    <a:p>
                      <a:pPr marL="0" algn="l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Обрабатывающее производство</a:t>
                      </a:r>
                      <a:endParaRPr lang="ru-RU" sz="1200" kern="1200" dirty="0">
                        <a:solidFill>
                          <a:srgbClr val="1F4E79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Raavi" panose="020B0502040204020203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4 290</a:t>
                      </a:r>
                      <a:endParaRPr lang="ru-RU" sz="1200" kern="1200" dirty="0">
                        <a:solidFill>
                          <a:srgbClr val="1F4E79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Raavi" panose="020B0502040204020203" pitchFamily="34" charset="0"/>
                      </a:endParaRPr>
                    </a:p>
                  </a:txBody>
                  <a:tcPr marL="45720" marR="45720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8 728</a:t>
                      </a:r>
                      <a:endParaRPr lang="ru-RU" sz="1200" kern="1200" dirty="0">
                        <a:solidFill>
                          <a:srgbClr val="1F4E79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Raavi" panose="020B0502040204020203" pitchFamily="34" charset="0"/>
                      </a:endParaRPr>
                    </a:p>
                  </a:txBody>
                  <a:tcPr marL="45720" marR="45720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617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Химическая промышленность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790</a:t>
                      </a:r>
                    </a:p>
                  </a:txBody>
                  <a:tcPr marL="45720" marR="45720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1 </a:t>
                      </a: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226</a:t>
                      </a:r>
                      <a:endParaRPr lang="ru-RU" sz="1200" kern="1200" dirty="0">
                        <a:solidFill>
                          <a:srgbClr val="1F4E79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Raavi" panose="020B0502040204020203" pitchFamily="34" charset="0"/>
                      </a:endParaRPr>
                    </a:p>
                  </a:txBody>
                  <a:tcPr marL="45720" marR="45720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809">
                <a:tc>
                  <a:txBody>
                    <a:bodyPr/>
                    <a:lstStyle/>
                    <a:p>
                      <a:pPr marL="0" algn="l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ИТ</a:t>
                      </a:r>
                      <a:r>
                        <a:rPr lang="ru-RU" sz="1200" kern="1200" baseline="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 и т</a:t>
                      </a: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елекоммуникационные технологии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519</a:t>
                      </a:r>
                      <a:endParaRPr lang="ru-RU" sz="1200" kern="1200" dirty="0">
                        <a:solidFill>
                          <a:srgbClr val="1F4E79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Raavi" panose="020B0502040204020203" pitchFamily="34" charset="0"/>
                      </a:endParaRPr>
                    </a:p>
                  </a:txBody>
                  <a:tcPr marL="45720" marR="45720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720</a:t>
                      </a:r>
                      <a:endParaRPr lang="ru-RU" sz="1200" kern="1200" dirty="0">
                        <a:solidFill>
                          <a:srgbClr val="1F4E79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Raavi" panose="020B0502040204020203" pitchFamily="34" charset="0"/>
                      </a:endParaRPr>
                    </a:p>
                  </a:txBody>
                  <a:tcPr marL="45720" marR="45720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Сельское хозяйство</a:t>
                      </a:r>
                      <a:endParaRPr lang="ru-RU" sz="1200" kern="1200" dirty="0">
                        <a:solidFill>
                          <a:srgbClr val="1F4E79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Raavi" panose="020B0502040204020203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499</a:t>
                      </a:r>
                      <a:endParaRPr lang="ru-RU" sz="1200" kern="1200" dirty="0">
                        <a:solidFill>
                          <a:srgbClr val="1F4E79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Raavi" panose="020B0502040204020203" pitchFamily="34" charset="0"/>
                      </a:endParaRPr>
                    </a:p>
                  </a:txBody>
                  <a:tcPr marL="45720" marR="45720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790</a:t>
                      </a:r>
                      <a:endParaRPr lang="ru-RU" sz="1200" kern="1200" dirty="0">
                        <a:solidFill>
                          <a:srgbClr val="1F4E79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Raavi" panose="020B0502040204020203" pitchFamily="34" charset="0"/>
                      </a:endParaRPr>
                    </a:p>
                  </a:txBody>
                  <a:tcPr marL="45720" marR="45720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409834"/>
                  </a:ext>
                </a:extLst>
              </a:tr>
              <a:tr h="218703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Научные исследования (мед. изделия)</a:t>
                      </a:r>
                      <a:endParaRPr lang="ru-RU" sz="1200" kern="1200" dirty="0">
                        <a:solidFill>
                          <a:srgbClr val="1F4E79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Raavi" panose="020B0502040204020203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358</a:t>
                      </a:r>
                      <a:endParaRPr lang="ru-RU" sz="1200" kern="1200" dirty="0">
                        <a:solidFill>
                          <a:srgbClr val="1F4E79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Raavi" panose="020B0502040204020203" pitchFamily="34" charset="0"/>
                      </a:endParaRPr>
                    </a:p>
                  </a:txBody>
                  <a:tcPr marL="45720" marR="45720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550</a:t>
                      </a:r>
                      <a:endParaRPr lang="ru-RU" sz="1200" kern="1200" dirty="0">
                        <a:solidFill>
                          <a:srgbClr val="1F4E79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Raavi" panose="020B0502040204020203" pitchFamily="34" charset="0"/>
                      </a:endParaRPr>
                    </a:p>
                  </a:txBody>
                  <a:tcPr marL="45720" marR="45720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7617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Деятельность в области спорта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116</a:t>
                      </a:r>
                    </a:p>
                  </a:txBody>
                  <a:tcPr marL="45720" marR="45720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232</a:t>
                      </a:r>
                    </a:p>
                  </a:txBody>
                  <a:tcPr marL="45720" marR="45720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3809">
                <a:tc>
                  <a:txBody>
                    <a:bodyPr/>
                    <a:lstStyle/>
                    <a:p>
                      <a:pPr marL="0" algn="l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Здравоохранение</a:t>
                      </a:r>
                      <a:endParaRPr lang="ru-RU" sz="1200" kern="1200" dirty="0">
                        <a:solidFill>
                          <a:srgbClr val="1F4E79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Raavi" panose="020B0502040204020203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104</a:t>
                      </a:r>
                      <a:endParaRPr lang="ru-RU" sz="1200" kern="1200" dirty="0">
                        <a:solidFill>
                          <a:srgbClr val="1F4E79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Raavi" panose="020B0502040204020203" pitchFamily="34" charset="0"/>
                      </a:endParaRPr>
                    </a:p>
                  </a:txBody>
                  <a:tcPr marL="45720" marR="45720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148</a:t>
                      </a:r>
                      <a:endParaRPr lang="ru-RU" sz="1200" kern="1200" dirty="0">
                        <a:solidFill>
                          <a:srgbClr val="1F4E79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Raavi" panose="020B0502040204020203" pitchFamily="34" charset="0"/>
                      </a:endParaRPr>
                    </a:p>
                  </a:txBody>
                  <a:tcPr marL="45720" marR="45720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Робототехника</a:t>
                      </a:r>
                      <a:endParaRPr lang="ru-RU" sz="1200" kern="1200" dirty="0">
                        <a:solidFill>
                          <a:srgbClr val="1F4E79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Raavi" panose="020B0502040204020203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100</a:t>
                      </a:r>
                      <a:endParaRPr lang="ru-RU" sz="1200" kern="1200" dirty="0">
                        <a:solidFill>
                          <a:srgbClr val="1F4E79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Raavi" panose="020B0502040204020203" pitchFamily="34" charset="0"/>
                      </a:endParaRPr>
                    </a:p>
                  </a:txBody>
                  <a:tcPr marL="45720" marR="45720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100</a:t>
                      </a:r>
                      <a:endParaRPr lang="ru-RU" sz="1200" kern="1200" dirty="0">
                        <a:solidFill>
                          <a:srgbClr val="1F4E79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Raavi" panose="020B0502040204020203" pitchFamily="34" charset="0"/>
                      </a:endParaRPr>
                    </a:p>
                  </a:txBody>
                  <a:tcPr marL="45720" marR="45720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760330"/>
                  </a:ext>
                </a:extLst>
              </a:tr>
              <a:tr h="223106">
                <a:tc>
                  <a:txBody>
                    <a:bodyPr/>
                    <a:lstStyle/>
                    <a:p>
                      <a:pPr marL="0" algn="l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Станкостроение</a:t>
                      </a:r>
                      <a:endParaRPr lang="ru-RU" sz="1200" kern="1200" dirty="0">
                        <a:solidFill>
                          <a:srgbClr val="1F4E79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Raavi" panose="020B0502040204020203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42</a:t>
                      </a:r>
                    </a:p>
                  </a:txBody>
                  <a:tcPr marL="45720" marR="45720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42</a:t>
                      </a:r>
                    </a:p>
                  </a:txBody>
                  <a:tcPr marL="45720" marR="45720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1977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Итого: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818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12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536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87" name="Группа 86"/>
          <p:cNvGrpSpPr/>
          <p:nvPr/>
        </p:nvGrpSpPr>
        <p:grpSpPr>
          <a:xfrm>
            <a:off x="1568424" y="5677642"/>
            <a:ext cx="3784599" cy="2023533"/>
            <a:chOff x="2373185" y="5612674"/>
            <a:chExt cx="4620092" cy="2552539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157" r="81808" b="16152"/>
            <a:stretch/>
          </p:blipFill>
          <p:spPr>
            <a:xfrm rot="21380521">
              <a:off x="2373185" y="6811625"/>
              <a:ext cx="897891" cy="742577"/>
            </a:xfrm>
            <a:prstGeom prst="rect">
              <a:avLst/>
            </a:prstGeom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" r="1"/>
            <a:stretch/>
          </p:blipFill>
          <p:spPr>
            <a:xfrm>
              <a:off x="2728913" y="5612674"/>
              <a:ext cx="4264364" cy="255253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0" name="Прямоугольник 89"/>
          <p:cNvSpPr/>
          <p:nvPr/>
        </p:nvSpPr>
        <p:spPr>
          <a:xfrm>
            <a:off x="3136833" y="5411430"/>
            <a:ext cx="1260000" cy="180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Северо-западный ФО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96894" y="5712518"/>
            <a:ext cx="99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3 684 млн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рублей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6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597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млн рублей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527371" y="5527522"/>
            <a:ext cx="1080000" cy="17126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36000" tIns="36000" rIns="36000" bIns="360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Центральный ФО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28476" y="6293182"/>
            <a:ext cx="99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787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млн рублей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1 234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млн рублей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27371" y="6090671"/>
            <a:ext cx="1080000" cy="18219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36000" tIns="36000" rIns="36000" bIns="360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Приволжский ФО</a:t>
            </a:r>
          </a:p>
        </p:txBody>
      </p:sp>
      <p:grpSp>
        <p:nvGrpSpPr>
          <p:cNvPr id="95" name="Группа 94"/>
          <p:cNvGrpSpPr/>
          <p:nvPr/>
        </p:nvGrpSpPr>
        <p:grpSpPr>
          <a:xfrm>
            <a:off x="3174571" y="5648053"/>
            <a:ext cx="142065" cy="212205"/>
            <a:chOff x="3609462" y="3734508"/>
            <a:chExt cx="180000" cy="291420"/>
          </a:xfrm>
        </p:grpSpPr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462" y="3734508"/>
              <a:ext cx="180000" cy="180000"/>
            </a:xfrm>
            <a:prstGeom prst="rect">
              <a:avLst/>
            </a:prstGeom>
          </p:spPr>
        </p:pic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5754" y="3881928"/>
              <a:ext cx="144000" cy="144000"/>
            </a:xfrm>
            <a:prstGeom prst="rect">
              <a:avLst/>
            </a:prstGeom>
          </p:spPr>
        </p:pic>
      </p:grpSp>
      <p:grpSp>
        <p:nvGrpSpPr>
          <p:cNvPr id="98" name="Группа 97"/>
          <p:cNvGrpSpPr/>
          <p:nvPr/>
        </p:nvGrpSpPr>
        <p:grpSpPr>
          <a:xfrm>
            <a:off x="589064" y="5735694"/>
            <a:ext cx="142065" cy="212205"/>
            <a:chOff x="3609462" y="3734508"/>
            <a:chExt cx="180000" cy="291420"/>
          </a:xfrm>
        </p:grpSpPr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462" y="3734508"/>
              <a:ext cx="180000" cy="180000"/>
            </a:xfrm>
            <a:prstGeom prst="rect">
              <a:avLst/>
            </a:prstGeom>
          </p:spPr>
        </p:pic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5754" y="3881928"/>
              <a:ext cx="144000" cy="144000"/>
            </a:xfrm>
            <a:prstGeom prst="rect">
              <a:avLst/>
            </a:prstGeom>
          </p:spPr>
        </p:pic>
      </p:grpSp>
      <p:grpSp>
        <p:nvGrpSpPr>
          <p:cNvPr id="101" name="Группа 100"/>
          <p:cNvGrpSpPr/>
          <p:nvPr/>
        </p:nvGrpSpPr>
        <p:grpSpPr>
          <a:xfrm>
            <a:off x="601922" y="6348364"/>
            <a:ext cx="142065" cy="212205"/>
            <a:chOff x="3609462" y="3734508"/>
            <a:chExt cx="180000" cy="291420"/>
          </a:xfrm>
        </p:grpSpPr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462" y="3734508"/>
              <a:ext cx="180000" cy="180000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5754" y="3881928"/>
              <a:ext cx="144000" cy="144000"/>
            </a:xfrm>
            <a:prstGeom prst="rect">
              <a:avLst/>
            </a:prstGeom>
          </p:spPr>
        </p:pic>
      </p:grpSp>
      <p:cxnSp>
        <p:nvCxnSpPr>
          <p:cNvPr id="104" name="Прямая соединительная линия 103"/>
          <p:cNvCxnSpPr>
            <a:endCxn id="94" idx="3"/>
          </p:cNvCxnSpPr>
          <p:nvPr/>
        </p:nvCxnSpPr>
        <p:spPr>
          <a:xfrm flipH="1" flipV="1">
            <a:off x="1607371" y="6181768"/>
            <a:ext cx="807362" cy="414492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cxnSp>
      <p:grpSp>
        <p:nvGrpSpPr>
          <p:cNvPr id="105" name="Группа 104"/>
          <p:cNvGrpSpPr/>
          <p:nvPr/>
        </p:nvGrpSpPr>
        <p:grpSpPr>
          <a:xfrm>
            <a:off x="2602449" y="7965487"/>
            <a:ext cx="3502731" cy="226830"/>
            <a:chOff x="2780650" y="6508982"/>
            <a:chExt cx="4438041" cy="311503"/>
          </a:xfrm>
        </p:grpSpPr>
        <p:pic>
          <p:nvPicPr>
            <p:cNvPr id="106" name="Рисунок 10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1592" y="6600761"/>
              <a:ext cx="144000" cy="144000"/>
            </a:xfrm>
            <a:prstGeom prst="rect">
              <a:avLst/>
            </a:prstGeom>
          </p:spPr>
        </p:pic>
        <p:sp>
          <p:nvSpPr>
            <p:cNvPr id="107" name="TextBox 106"/>
            <p:cNvSpPr txBox="1"/>
            <p:nvPr/>
          </p:nvSpPr>
          <p:spPr>
            <a:xfrm>
              <a:off x="5778690" y="6515795"/>
              <a:ext cx="1440001" cy="295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itchFamily="34" charset="0"/>
                </a:rPr>
                <a:t>Объем кредитования</a:t>
              </a: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2780650" y="6524618"/>
              <a:ext cx="1525719" cy="2958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sng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itchFamily="34" charset="0"/>
                </a:rPr>
                <a:t>Условные обозначения:</a:t>
              </a:r>
            </a:p>
          </p:txBody>
        </p:sp>
        <p:pic>
          <p:nvPicPr>
            <p:cNvPr id="109" name="Рисунок 10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864" y="6579947"/>
              <a:ext cx="180000" cy="179999"/>
            </a:xfrm>
            <a:prstGeom prst="rect">
              <a:avLst/>
            </a:prstGeom>
          </p:spPr>
        </p:pic>
        <p:sp>
          <p:nvSpPr>
            <p:cNvPr id="110" name="Прямоугольник 109"/>
            <p:cNvSpPr/>
            <p:nvPr/>
          </p:nvSpPr>
          <p:spPr>
            <a:xfrm>
              <a:off x="4477446" y="6508982"/>
              <a:ext cx="1070765" cy="2958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itchFamily="34" charset="0"/>
                </a:rPr>
                <a:t>Сумма гарантий </a:t>
              </a: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3286708" y="5623175"/>
            <a:ext cx="99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792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млн рублей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1 744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млн рублей</a:t>
            </a:r>
          </a:p>
        </p:txBody>
      </p:sp>
      <p:cxnSp>
        <p:nvCxnSpPr>
          <p:cNvPr id="112" name="Прямая соединительная линия 111"/>
          <p:cNvCxnSpPr>
            <a:endCxn id="92" idx="3"/>
          </p:cNvCxnSpPr>
          <p:nvPr/>
        </p:nvCxnSpPr>
        <p:spPr>
          <a:xfrm flipH="1" flipV="1">
            <a:off x="1607371" y="5613156"/>
            <a:ext cx="689188" cy="9026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cxnSp>
      <p:cxnSp>
        <p:nvCxnSpPr>
          <p:cNvPr id="113" name="Прямая соединительная линия 112"/>
          <p:cNvCxnSpPr>
            <a:stCxn id="90" idx="1"/>
          </p:cNvCxnSpPr>
          <p:nvPr/>
        </p:nvCxnSpPr>
        <p:spPr>
          <a:xfrm flipH="1">
            <a:off x="2364291" y="5501430"/>
            <a:ext cx="772542" cy="675745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cxnSp>
      <p:sp>
        <p:nvSpPr>
          <p:cNvPr id="114" name="Прямоугольник 113"/>
          <p:cNvSpPr/>
          <p:nvPr/>
        </p:nvSpPr>
        <p:spPr>
          <a:xfrm>
            <a:off x="4849943" y="6597895"/>
            <a:ext cx="1260000" cy="180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Дальневосточный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ФО</a:t>
            </a:r>
          </a:p>
        </p:txBody>
      </p:sp>
      <p:grpSp>
        <p:nvGrpSpPr>
          <p:cNvPr id="115" name="Группа 114"/>
          <p:cNvGrpSpPr/>
          <p:nvPr/>
        </p:nvGrpSpPr>
        <p:grpSpPr>
          <a:xfrm>
            <a:off x="5173829" y="6859064"/>
            <a:ext cx="142065" cy="212205"/>
            <a:chOff x="3609462" y="3734508"/>
            <a:chExt cx="180000" cy="291420"/>
          </a:xfrm>
        </p:grpSpPr>
        <p:pic>
          <p:nvPicPr>
            <p:cNvPr id="116" name="Рисунок 1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462" y="3734508"/>
              <a:ext cx="180000" cy="180000"/>
            </a:xfrm>
            <a:prstGeom prst="rect">
              <a:avLst/>
            </a:prstGeom>
          </p:spPr>
        </p:pic>
        <p:pic>
          <p:nvPicPr>
            <p:cNvPr id="117" name="Рисунок 1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5754" y="3881928"/>
              <a:ext cx="144000" cy="144000"/>
            </a:xfrm>
            <a:prstGeom prst="rect">
              <a:avLst/>
            </a:prstGeom>
          </p:spPr>
        </p:pic>
      </p:grpSp>
      <p:sp>
        <p:nvSpPr>
          <p:cNvPr id="118" name="TextBox 117"/>
          <p:cNvSpPr txBox="1"/>
          <p:nvPr/>
        </p:nvSpPr>
        <p:spPr>
          <a:xfrm>
            <a:off x="5311366" y="6829952"/>
            <a:ext cx="126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978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млн рублей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2 081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млн рублей</a:t>
            </a:r>
          </a:p>
        </p:txBody>
      </p:sp>
      <p:cxnSp>
        <p:nvCxnSpPr>
          <p:cNvPr id="119" name="Прямая соединительная линия 118"/>
          <p:cNvCxnSpPr>
            <a:endCxn id="114" idx="1"/>
          </p:cNvCxnSpPr>
          <p:nvPr/>
        </p:nvCxnSpPr>
        <p:spPr>
          <a:xfrm flipV="1">
            <a:off x="4768824" y="6687895"/>
            <a:ext cx="81119" cy="50528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cxnSp>
      <p:sp>
        <p:nvSpPr>
          <p:cNvPr id="120" name="TextBox 119"/>
          <p:cNvSpPr txBox="1"/>
          <p:nvPr/>
        </p:nvSpPr>
        <p:spPr>
          <a:xfrm>
            <a:off x="1058493" y="7614896"/>
            <a:ext cx="99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50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млн рублей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50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млн рублей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860612" y="7463562"/>
            <a:ext cx="1080000" cy="180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36000" tIns="36000" rIns="36000" bIns="360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Уральский ФО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22" name="Группа 121"/>
          <p:cNvGrpSpPr/>
          <p:nvPr/>
        </p:nvGrpSpPr>
        <p:grpSpPr>
          <a:xfrm>
            <a:off x="915898" y="7657290"/>
            <a:ext cx="142065" cy="212205"/>
            <a:chOff x="3609462" y="3734508"/>
            <a:chExt cx="180000" cy="291420"/>
          </a:xfrm>
        </p:grpSpPr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462" y="3734508"/>
              <a:ext cx="180000" cy="180000"/>
            </a:xfrm>
            <a:prstGeom prst="rect">
              <a:avLst/>
            </a:prstGeom>
          </p:spPr>
        </p:pic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5754" y="3881928"/>
              <a:ext cx="144000" cy="144000"/>
            </a:xfrm>
            <a:prstGeom prst="rect">
              <a:avLst/>
            </a:prstGeom>
          </p:spPr>
        </p:pic>
      </p:grpSp>
      <p:cxnSp>
        <p:nvCxnSpPr>
          <p:cNvPr id="125" name="Прямая соединительная линия 124"/>
          <p:cNvCxnSpPr/>
          <p:nvPr/>
        </p:nvCxnSpPr>
        <p:spPr>
          <a:xfrm flipH="1">
            <a:off x="1936182" y="7027463"/>
            <a:ext cx="857756" cy="437918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cxnSp>
      <p:sp>
        <p:nvSpPr>
          <p:cNvPr id="126" name="TextBox 125"/>
          <p:cNvSpPr txBox="1"/>
          <p:nvPr/>
        </p:nvSpPr>
        <p:spPr>
          <a:xfrm>
            <a:off x="2261944" y="7617958"/>
            <a:ext cx="99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28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млн рублей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4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0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млн рублей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2094571" y="7476284"/>
            <a:ext cx="1080000" cy="180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36000" tIns="36000" rIns="36000" bIns="360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Сибирский ФО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28" name="Группа 127"/>
          <p:cNvGrpSpPr/>
          <p:nvPr/>
        </p:nvGrpSpPr>
        <p:grpSpPr>
          <a:xfrm>
            <a:off x="2118820" y="7664186"/>
            <a:ext cx="142065" cy="212205"/>
            <a:chOff x="3609462" y="3734508"/>
            <a:chExt cx="180000" cy="291420"/>
          </a:xfrm>
        </p:grpSpPr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462" y="3734508"/>
              <a:ext cx="180000" cy="180000"/>
            </a:xfrm>
            <a:prstGeom prst="rect">
              <a:avLst/>
            </a:prstGeom>
          </p:spPr>
        </p:pic>
        <p:pic>
          <p:nvPicPr>
            <p:cNvPr id="130" name="Рисунок 1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5754" y="3881928"/>
              <a:ext cx="144000" cy="144000"/>
            </a:xfrm>
            <a:prstGeom prst="rect">
              <a:avLst/>
            </a:prstGeom>
          </p:spPr>
        </p:pic>
      </p:grpSp>
      <p:cxnSp>
        <p:nvCxnSpPr>
          <p:cNvPr id="131" name="Прямая соединительная линия 130"/>
          <p:cNvCxnSpPr>
            <a:endCxn id="127" idx="3"/>
          </p:cNvCxnSpPr>
          <p:nvPr/>
        </p:nvCxnSpPr>
        <p:spPr>
          <a:xfrm flipH="1">
            <a:off x="3174571" y="7393974"/>
            <a:ext cx="244330" cy="17231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cxnSp>
      <p:cxnSp>
        <p:nvCxnSpPr>
          <p:cNvPr id="132" name="Прямая соединительная линия 131"/>
          <p:cNvCxnSpPr/>
          <p:nvPr/>
        </p:nvCxnSpPr>
        <p:spPr>
          <a:xfrm flipH="1" flipV="1">
            <a:off x="1497269" y="6837665"/>
            <a:ext cx="387572" cy="86473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cxnSp>
      <p:sp>
        <p:nvSpPr>
          <p:cNvPr id="133" name="Прямоугольник 132"/>
          <p:cNvSpPr/>
          <p:nvPr/>
        </p:nvSpPr>
        <p:spPr>
          <a:xfrm>
            <a:off x="527371" y="6736548"/>
            <a:ext cx="1080000" cy="17894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36000" tIns="36000" rIns="36000" bIns="360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Южный ФО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07850" y="6935807"/>
            <a:ext cx="99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499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млн рублей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790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млн рублей</a:t>
            </a:r>
          </a:p>
        </p:txBody>
      </p:sp>
      <p:grpSp>
        <p:nvGrpSpPr>
          <p:cNvPr id="135" name="Группа 134"/>
          <p:cNvGrpSpPr/>
          <p:nvPr/>
        </p:nvGrpSpPr>
        <p:grpSpPr>
          <a:xfrm>
            <a:off x="610868" y="6980970"/>
            <a:ext cx="142065" cy="212205"/>
            <a:chOff x="3609462" y="3734508"/>
            <a:chExt cx="180000" cy="291420"/>
          </a:xfrm>
        </p:grpSpPr>
        <p:pic>
          <p:nvPicPr>
            <p:cNvPr id="136" name="Рисунок 1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462" y="3734508"/>
              <a:ext cx="180000" cy="180000"/>
            </a:xfrm>
            <a:prstGeom prst="rect">
              <a:avLst/>
            </a:prstGeom>
          </p:spPr>
        </p:pic>
        <p:pic>
          <p:nvPicPr>
            <p:cNvPr id="137" name="Рисунок 1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5754" y="3881928"/>
              <a:ext cx="144000" cy="1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9422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50159</TotalTime>
  <Words>2031</Words>
  <Application>Microsoft Office PowerPoint</Application>
  <PresentationFormat>Произвольный</PresentationFormat>
  <Paragraphs>330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Arial Narrow</vt:lpstr>
      <vt:lpstr>Arial Unicode MS</vt:lpstr>
      <vt:lpstr>Calibri</vt:lpstr>
      <vt:lpstr>Raavi</vt:lpstr>
      <vt:lpstr>Symbol</vt:lpstr>
      <vt:lpstr>Times New Roman</vt:lpstr>
      <vt:lpstr>Trebuchet MS</vt:lpstr>
      <vt:lpstr>Wingdings</vt:lpstr>
      <vt:lpstr>5_Title</vt:lpstr>
      <vt:lpstr>Презентация PowerPoint</vt:lpstr>
      <vt:lpstr>О Корпорации МСП</vt:lpstr>
      <vt:lpstr>Финансовая поддержка высокотехнологичных и инновационных субъектов МСП</vt:lpstr>
      <vt:lpstr>Презентация PowerPoint</vt:lpstr>
      <vt:lpstr>Критерии отбора стартап-проектов</vt:lpstr>
      <vt:lpstr>Критерии отбора стартап-проектов</vt:lpstr>
      <vt:lpstr>Презентация PowerPoint</vt:lpstr>
      <vt:lpstr>Порядок обращения в Корпорацию МСП</vt:lpstr>
      <vt:lpstr>Финансовая поддержка стартап-проектов: итоги 2017-2019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EDubinchuk@corpmsp.ru</dc:creator>
  <cp:lastModifiedBy>Ярмонова Татьяна Юрьевна</cp:lastModifiedBy>
  <cp:revision>1291</cp:revision>
  <cp:lastPrinted>2019-09-13T18:32:49Z</cp:lastPrinted>
  <dcterms:created xsi:type="dcterms:W3CDTF">2015-12-16T13:43:54Z</dcterms:created>
  <dcterms:modified xsi:type="dcterms:W3CDTF">2019-10-09T15:09:30Z</dcterms:modified>
</cp:coreProperties>
</file>