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2" r:id="rId1"/>
  </p:sldMasterIdLst>
  <p:sldIdLst>
    <p:sldId id="256" r:id="rId2"/>
    <p:sldId id="279" r:id="rId3"/>
    <p:sldId id="281" r:id="rId4"/>
    <p:sldId id="257" r:id="rId5"/>
    <p:sldId id="258" r:id="rId6"/>
    <p:sldId id="272" r:id="rId7"/>
    <p:sldId id="273" r:id="rId8"/>
    <p:sldId id="277" r:id="rId9"/>
    <p:sldId id="275" r:id="rId10"/>
    <p:sldId id="278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66CCFF"/>
    <a:srgbClr val="4562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>
        <p:scale>
          <a:sx n="130" d="100"/>
          <a:sy n="130" d="100"/>
        </p:scale>
        <p:origin x="-1074" y="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F269-0CE6-4E82-9DC9-0D261D999CB7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DB0B-8FC0-4870-A595-0199D65DB6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F269-0CE6-4E82-9DC9-0D261D999CB7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DB0B-8FC0-4870-A595-0199D65DB6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F269-0CE6-4E82-9DC9-0D261D999CB7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DB0B-8FC0-4870-A595-0199D65DB68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F269-0CE6-4E82-9DC9-0D261D999CB7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DB0B-8FC0-4870-A595-0199D65DB68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F269-0CE6-4E82-9DC9-0D261D999CB7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DB0B-8FC0-4870-A595-0199D65DB6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F269-0CE6-4E82-9DC9-0D261D999CB7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DB0B-8FC0-4870-A595-0199D65DB68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F269-0CE6-4E82-9DC9-0D261D999CB7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DB0B-8FC0-4870-A595-0199D65DB6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F269-0CE6-4E82-9DC9-0D261D999CB7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DB0B-8FC0-4870-A595-0199D65DB6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F269-0CE6-4E82-9DC9-0D261D999CB7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DB0B-8FC0-4870-A595-0199D65DB6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F269-0CE6-4E82-9DC9-0D261D999CB7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DB0B-8FC0-4870-A595-0199D65DB68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F269-0CE6-4E82-9DC9-0D261D999CB7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DB0B-8FC0-4870-A595-0199D65DB68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C40F269-0CE6-4E82-9DC9-0D261D999CB7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BAEDB0B-8FC0-4870-A595-0199D65DB68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13" r:id="rId1"/>
    <p:sldLayoutId id="2147484214" r:id="rId2"/>
    <p:sldLayoutId id="2147484215" r:id="rId3"/>
    <p:sldLayoutId id="2147484216" r:id="rId4"/>
    <p:sldLayoutId id="2147484217" r:id="rId5"/>
    <p:sldLayoutId id="2147484218" r:id="rId6"/>
    <p:sldLayoutId id="2147484219" r:id="rId7"/>
    <p:sldLayoutId id="2147484220" r:id="rId8"/>
    <p:sldLayoutId id="2147484221" r:id="rId9"/>
    <p:sldLayoutId id="2147484222" r:id="rId10"/>
    <p:sldLayoutId id="2147484223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2">
            <a:duotone>
              <a:schemeClr val="bg2">
                <a:tint val="96000"/>
                <a:satMod val="130000"/>
                <a:lumMod val="50000"/>
              </a:schemeClr>
              <a:schemeClr val="bg2">
                <a:tint val="96000"/>
                <a:satMod val="114000"/>
                <a:lumMod val="114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96338"/>
            <a:ext cx="1224136" cy="132049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772400" cy="295232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КОМИТЕТ </a:t>
            </a:r>
            <a:b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ПО УПРАВЛЕНИЮ</a:t>
            </a:r>
            <a:b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ИМУЩЕСТВОМ АДМИНИСТРАЦИИ ЗАТО                          Г. ЗЕЛЕНОГОРСКА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990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4250"/>
    </mc:Choice>
    <mc:Fallback>
      <p:transition advTm="42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олилиния 27"/>
          <p:cNvSpPr/>
          <p:nvPr/>
        </p:nvSpPr>
        <p:spPr>
          <a:xfrm rot="10800000" flipV="1">
            <a:off x="4597562" y="3087043"/>
            <a:ext cx="982549" cy="2939650"/>
          </a:xfrm>
          <a:custGeom>
            <a:avLst/>
            <a:gdLst>
              <a:gd name="connsiteX0" fmla="*/ 0 w 2039289"/>
              <a:gd name="connsiteY0" fmla="*/ 101964 h 1019644"/>
              <a:gd name="connsiteX1" fmla="*/ 101964 w 2039289"/>
              <a:gd name="connsiteY1" fmla="*/ 0 h 1019644"/>
              <a:gd name="connsiteX2" fmla="*/ 1937325 w 2039289"/>
              <a:gd name="connsiteY2" fmla="*/ 0 h 1019644"/>
              <a:gd name="connsiteX3" fmla="*/ 2039289 w 2039289"/>
              <a:gd name="connsiteY3" fmla="*/ 101964 h 1019644"/>
              <a:gd name="connsiteX4" fmla="*/ 2039289 w 2039289"/>
              <a:gd name="connsiteY4" fmla="*/ 917680 h 1019644"/>
              <a:gd name="connsiteX5" fmla="*/ 1937325 w 2039289"/>
              <a:gd name="connsiteY5" fmla="*/ 1019644 h 1019644"/>
              <a:gd name="connsiteX6" fmla="*/ 101964 w 2039289"/>
              <a:gd name="connsiteY6" fmla="*/ 1019644 h 1019644"/>
              <a:gd name="connsiteX7" fmla="*/ 0 w 2039289"/>
              <a:gd name="connsiteY7" fmla="*/ 917680 h 1019644"/>
              <a:gd name="connsiteX8" fmla="*/ 0 w 2039289"/>
              <a:gd name="connsiteY8" fmla="*/ 101964 h 1019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1019644">
                <a:moveTo>
                  <a:pt x="0" y="101964"/>
                </a:moveTo>
                <a:cubicBezTo>
                  <a:pt x="0" y="45651"/>
                  <a:pt x="45651" y="0"/>
                  <a:pt x="101964" y="0"/>
                </a:cubicBezTo>
                <a:lnTo>
                  <a:pt x="1937325" y="0"/>
                </a:lnTo>
                <a:cubicBezTo>
                  <a:pt x="1993638" y="0"/>
                  <a:pt x="2039289" y="45651"/>
                  <a:pt x="2039289" y="101964"/>
                </a:cubicBezTo>
                <a:lnTo>
                  <a:pt x="2039289" y="917680"/>
                </a:lnTo>
                <a:cubicBezTo>
                  <a:pt x="2039289" y="973993"/>
                  <a:pt x="1993638" y="1019644"/>
                  <a:pt x="1937325" y="1019644"/>
                </a:cubicBezTo>
                <a:lnTo>
                  <a:pt x="101964" y="1019644"/>
                </a:lnTo>
                <a:cubicBezTo>
                  <a:pt x="45651" y="1019644"/>
                  <a:pt x="0" y="973993"/>
                  <a:pt x="0" y="917680"/>
                </a:cubicBezTo>
                <a:lnTo>
                  <a:pt x="0" y="101964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834" tIns="43834" rIns="43834" bIns="43834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200" b="1" i="1" kern="1200" dirty="0" smtClean="0">
                <a:solidFill>
                  <a:srgbClr val="C00000"/>
                </a:solidFill>
              </a:rPr>
              <a:t>Нет</a:t>
            </a:r>
            <a:endParaRPr lang="ru-RU" sz="2200" b="1" i="1" kern="1200" dirty="0">
              <a:solidFill>
                <a:srgbClr val="C00000"/>
              </a:solidFill>
            </a:endParaRPr>
          </a:p>
        </p:txBody>
      </p:sp>
      <p:sp>
        <p:nvSpPr>
          <p:cNvPr id="29" name="Полилиния 28"/>
          <p:cNvSpPr/>
          <p:nvPr/>
        </p:nvSpPr>
        <p:spPr>
          <a:xfrm rot="10800000" flipV="1">
            <a:off x="4558157" y="914654"/>
            <a:ext cx="1021954" cy="714147"/>
          </a:xfrm>
          <a:custGeom>
            <a:avLst/>
            <a:gdLst>
              <a:gd name="connsiteX0" fmla="*/ 0 w 2039289"/>
              <a:gd name="connsiteY0" fmla="*/ 101964 h 1019644"/>
              <a:gd name="connsiteX1" fmla="*/ 101964 w 2039289"/>
              <a:gd name="connsiteY1" fmla="*/ 0 h 1019644"/>
              <a:gd name="connsiteX2" fmla="*/ 1937325 w 2039289"/>
              <a:gd name="connsiteY2" fmla="*/ 0 h 1019644"/>
              <a:gd name="connsiteX3" fmla="*/ 2039289 w 2039289"/>
              <a:gd name="connsiteY3" fmla="*/ 101964 h 1019644"/>
              <a:gd name="connsiteX4" fmla="*/ 2039289 w 2039289"/>
              <a:gd name="connsiteY4" fmla="*/ 917680 h 1019644"/>
              <a:gd name="connsiteX5" fmla="*/ 1937325 w 2039289"/>
              <a:gd name="connsiteY5" fmla="*/ 1019644 h 1019644"/>
              <a:gd name="connsiteX6" fmla="*/ 101964 w 2039289"/>
              <a:gd name="connsiteY6" fmla="*/ 1019644 h 1019644"/>
              <a:gd name="connsiteX7" fmla="*/ 0 w 2039289"/>
              <a:gd name="connsiteY7" fmla="*/ 917680 h 1019644"/>
              <a:gd name="connsiteX8" fmla="*/ 0 w 2039289"/>
              <a:gd name="connsiteY8" fmla="*/ 101964 h 1019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1019644">
                <a:moveTo>
                  <a:pt x="0" y="101964"/>
                </a:moveTo>
                <a:cubicBezTo>
                  <a:pt x="0" y="45651"/>
                  <a:pt x="45651" y="0"/>
                  <a:pt x="101964" y="0"/>
                </a:cubicBezTo>
                <a:lnTo>
                  <a:pt x="1937325" y="0"/>
                </a:lnTo>
                <a:cubicBezTo>
                  <a:pt x="1993638" y="0"/>
                  <a:pt x="2039289" y="45651"/>
                  <a:pt x="2039289" y="101964"/>
                </a:cubicBezTo>
                <a:lnTo>
                  <a:pt x="2039289" y="917680"/>
                </a:lnTo>
                <a:cubicBezTo>
                  <a:pt x="2039289" y="973993"/>
                  <a:pt x="1993638" y="1019644"/>
                  <a:pt x="1937325" y="1019644"/>
                </a:cubicBezTo>
                <a:lnTo>
                  <a:pt x="101964" y="1019644"/>
                </a:lnTo>
                <a:cubicBezTo>
                  <a:pt x="45651" y="1019644"/>
                  <a:pt x="0" y="973993"/>
                  <a:pt x="0" y="917680"/>
                </a:cubicBezTo>
                <a:lnTo>
                  <a:pt x="0" y="101964"/>
                </a:lnTo>
                <a:close/>
              </a:path>
            </a:pathLst>
          </a:custGeom>
          <a:solidFill>
            <a:schemeClr val="accent3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834" tIns="43834" rIns="43834" bIns="43834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200" b="1" i="1" kern="1200" dirty="0" smtClean="0">
                <a:solidFill>
                  <a:schemeClr val="accent1">
                    <a:lumMod val="50000"/>
                  </a:schemeClr>
                </a:solidFill>
              </a:rPr>
              <a:t>ДА</a:t>
            </a:r>
            <a:endParaRPr lang="ru-RU" sz="2200" b="1" i="1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1" name="Полилиния 30"/>
          <p:cNvSpPr/>
          <p:nvPr/>
        </p:nvSpPr>
        <p:spPr>
          <a:xfrm rot="10800000" flipV="1">
            <a:off x="496804" y="1801395"/>
            <a:ext cx="3384375" cy="720079"/>
          </a:xfrm>
          <a:custGeom>
            <a:avLst/>
            <a:gdLst>
              <a:gd name="connsiteX0" fmla="*/ 0 w 2039289"/>
              <a:gd name="connsiteY0" fmla="*/ 101964 h 1019644"/>
              <a:gd name="connsiteX1" fmla="*/ 101964 w 2039289"/>
              <a:gd name="connsiteY1" fmla="*/ 0 h 1019644"/>
              <a:gd name="connsiteX2" fmla="*/ 1937325 w 2039289"/>
              <a:gd name="connsiteY2" fmla="*/ 0 h 1019644"/>
              <a:gd name="connsiteX3" fmla="*/ 2039289 w 2039289"/>
              <a:gd name="connsiteY3" fmla="*/ 101964 h 1019644"/>
              <a:gd name="connsiteX4" fmla="*/ 2039289 w 2039289"/>
              <a:gd name="connsiteY4" fmla="*/ 917680 h 1019644"/>
              <a:gd name="connsiteX5" fmla="*/ 1937325 w 2039289"/>
              <a:gd name="connsiteY5" fmla="*/ 1019644 h 1019644"/>
              <a:gd name="connsiteX6" fmla="*/ 101964 w 2039289"/>
              <a:gd name="connsiteY6" fmla="*/ 1019644 h 1019644"/>
              <a:gd name="connsiteX7" fmla="*/ 0 w 2039289"/>
              <a:gd name="connsiteY7" fmla="*/ 917680 h 1019644"/>
              <a:gd name="connsiteX8" fmla="*/ 0 w 2039289"/>
              <a:gd name="connsiteY8" fmla="*/ 101964 h 1019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1019644">
                <a:moveTo>
                  <a:pt x="0" y="101964"/>
                </a:moveTo>
                <a:cubicBezTo>
                  <a:pt x="0" y="45651"/>
                  <a:pt x="45651" y="0"/>
                  <a:pt x="101964" y="0"/>
                </a:cubicBezTo>
                <a:lnTo>
                  <a:pt x="1937325" y="0"/>
                </a:lnTo>
                <a:cubicBezTo>
                  <a:pt x="1993638" y="0"/>
                  <a:pt x="2039289" y="45651"/>
                  <a:pt x="2039289" y="101964"/>
                </a:cubicBezTo>
                <a:lnTo>
                  <a:pt x="2039289" y="917680"/>
                </a:lnTo>
                <a:cubicBezTo>
                  <a:pt x="2039289" y="973993"/>
                  <a:pt x="1993638" y="1019644"/>
                  <a:pt x="1937325" y="1019644"/>
                </a:cubicBezTo>
                <a:lnTo>
                  <a:pt x="101964" y="1019644"/>
                </a:lnTo>
                <a:cubicBezTo>
                  <a:pt x="45651" y="1019644"/>
                  <a:pt x="0" y="973993"/>
                  <a:pt x="0" y="917680"/>
                </a:cubicBezTo>
                <a:lnTo>
                  <a:pt x="0" y="101964"/>
                </a:lnTo>
                <a:close/>
              </a:path>
            </a:pathLst>
          </a:custGeom>
          <a:blipFill>
            <a:blip r:embed="rId3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834" tIns="43834" rIns="43834" bIns="43834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b="1" i="1" dirty="0" smtClean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Имеются  </a:t>
            </a:r>
            <a:r>
              <a:rPr lang="ru-RU" sz="120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документы, подтверждающие право использовать земельный </a:t>
            </a:r>
            <a:r>
              <a:rPr lang="ru-RU" sz="120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участок ?</a:t>
            </a:r>
            <a:endParaRPr lang="ru-RU" sz="1200" b="1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150" b="1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2" name="Стрелка вправо 31"/>
          <p:cNvSpPr/>
          <p:nvPr/>
        </p:nvSpPr>
        <p:spPr>
          <a:xfrm>
            <a:off x="3852580" y="1162477"/>
            <a:ext cx="744986" cy="196949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олилиния 36"/>
          <p:cNvSpPr/>
          <p:nvPr/>
        </p:nvSpPr>
        <p:spPr>
          <a:xfrm rot="10800000" flipV="1">
            <a:off x="458282" y="3087043"/>
            <a:ext cx="3384375" cy="915108"/>
          </a:xfrm>
          <a:custGeom>
            <a:avLst/>
            <a:gdLst>
              <a:gd name="connsiteX0" fmla="*/ 0 w 2039289"/>
              <a:gd name="connsiteY0" fmla="*/ 101964 h 1019644"/>
              <a:gd name="connsiteX1" fmla="*/ 101964 w 2039289"/>
              <a:gd name="connsiteY1" fmla="*/ 0 h 1019644"/>
              <a:gd name="connsiteX2" fmla="*/ 1937325 w 2039289"/>
              <a:gd name="connsiteY2" fmla="*/ 0 h 1019644"/>
              <a:gd name="connsiteX3" fmla="*/ 2039289 w 2039289"/>
              <a:gd name="connsiteY3" fmla="*/ 101964 h 1019644"/>
              <a:gd name="connsiteX4" fmla="*/ 2039289 w 2039289"/>
              <a:gd name="connsiteY4" fmla="*/ 917680 h 1019644"/>
              <a:gd name="connsiteX5" fmla="*/ 1937325 w 2039289"/>
              <a:gd name="connsiteY5" fmla="*/ 1019644 h 1019644"/>
              <a:gd name="connsiteX6" fmla="*/ 101964 w 2039289"/>
              <a:gd name="connsiteY6" fmla="*/ 1019644 h 1019644"/>
              <a:gd name="connsiteX7" fmla="*/ 0 w 2039289"/>
              <a:gd name="connsiteY7" fmla="*/ 917680 h 1019644"/>
              <a:gd name="connsiteX8" fmla="*/ 0 w 2039289"/>
              <a:gd name="connsiteY8" fmla="*/ 101964 h 1019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1019644">
                <a:moveTo>
                  <a:pt x="0" y="101964"/>
                </a:moveTo>
                <a:cubicBezTo>
                  <a:pt x="0" y="45651"/>
                  <a:pt x="45651" y="0"/>
                  <a:pt x="101964" y="0"/>
                </a:cubicBezTo>
                <a:lnTo>
                  <a:pt x="1937325" y="0"/>
                </a:lnTo>
                <a:cubicBezTo>
                  <a:pt x="1993638" y="0"/>
                  <a:pt x="2039289" y="45651"/>
                  <a:pt x="2039289" y="101964"/>
                </a:cubicBezTo>
                <a:lnTo>
                  <a:pt x="2039289" y="917680"/>
                </a:lnTo>
                <a:cubicBezTo>
                  <a:pt x="2039289" y="973993"/>
                  <a:pt x="1993638" y="1019644"/>
                  <a:pt x="1937325" y="1019644"/>
                </a:cubicBezTo>
                <a:lnTo>
                  <a:pt x="101964" y="1019644"/>
                </a:lnTo>
                <a:cubicBezTo>
                  <a:pt x="45651" y="1019644"/>
                  <a:pt x="0" y="973993"/>
                  <a:pt x="0" y="917680"/>
                </a:cubicBezTo>
                <a:lnTo>
                  <a:pt x="0" y="101964"/>
                </a:lnTo>
                <a:close/>
              </a:path>
            </a:pathLst>
          </a:custGeom>
          <a:blipFill>
            <a:blip r:embed="rId3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834" tIns="43834" rIns="43834" bIns="43834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Сведения о </a:t>
            </a:r>
            <a:r>
              <a:rPr lang="ru-RU" sz="120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правах </a:t>
            </a:r>
            <a:r>
              <a:rPr lang="ru-RU" sz="120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на земельный участок внесены в Единый государственный реестр недвижимости (или до </a:t>
            </a:r>
            <a:r>
              <a:rPr lang="ru-RU" sz="120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01.04.1999 зарегистрированы в </a:t>
            </a:r>
            <a:r>
              <a:rPr lang="ru-RU" sz="1200" b="1" i="1" dirty="0" err="1">
                <a:solidFill>
                  <a:schemeClr val="bg1">
                    <a:lumMod val="65000"/>
                    <a:lumOff val="35000"/>
                  </a:schemeClr>
                </a:solidFill>
              </a:rPr>
              <a:t>Горкомземе</a:t>
            </a:r>
            <a:r>
              <a:rPr lang="ru-RU" sz="120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)? </a:t>
            </a:r>
            <a:endParaRPr lang="ru-RU" sz="1200" b="1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0" name="Полилиния 39"/>
          <p:cNvSpPr/>
          <p:nvPr/>
        </p:nvSpPr>
        <p:spPr>
          <a:xfrm rot="10800000" flipV="1">
            <a:off x="495161" y="4138363"/>
            <a:ext cx="3364974" cy="869499"/>
          </a:xfrm>
          <a:custGeom>
            <a:avLst/>
            <a:gdLst>
              <a:gd name="connsiteX0" fmla="*/ 0 w 2039289"/>
              <a:gd name="connsiteY0" fmla="*/ 101964 h 1019644"/>
              <a:gd name="connsiteX1" fmla="*/ 101964 w 2039289"/>
              <a:gd name="connsiteY1" fmla="*/ 0 h 1019644"/>
              <a:gd name="connsiteX2" fmla="*/ 1937325 w 2039289"/>
              <a:gd name="connsiteY2" fmla="*/ 0 h 1019644"/>
              <a:gd name="connsiteX3" fmla="*/ 2039289 w 2039289"/>
              <a:gd name="connsiteY3" fmla="*/ 101964 h 1019644"/>
              <a:gd name="connsiteX4" fmla="*/ 2039289 w 2039289"/>
              <a:gd name="connsiteY4" fmla="*/ 917680 h 1019644"/>
              <a:gd name="connsiteX5" fmla="*/ 1937325 w 2039289"/>
              <a:gd name="connsiteY5" fmla="*/ 1019644 h 1019644"/>
              <a:gd name="connsiteX6" fmla="*/ 101964 w 2039289"/>
              <a:gd name="connsiteY6" fmla="*/ 1019644 h 1019644"/>
              <a:gd name="connsiteX7" fmla="*/ 0 w 2039289"/>
              <a:gd name="connsiteY7" fmla="*/ 917680 h 1019644"/>
              <a:gd name="connsiteX8" fmla="*/ 0 w 2039289"/>
              <a:gd name="connsiteY8" fmla="*/ 101964 h 1019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1019644">
                <a:moveTo>
                  <a:pt x="0" y="101964"/>
                </a:moveTo>
                <a:cubicBezTo>
                  <a:pt x="0" y="45651"/>
                  <a:pt x="45651" y="0"/>
                  <a:pt x="101964" y="0"/>
                </a:cubicBezTo>
                <a:lnTo>
                  <a:pt x="1937325" y="0"/>
                </a:lnTo>
                <a:cubicBezTo>
                  <a:pt x="1993638" y="0"/>
                  <a:pt x="2039289" y="45651"/>
                  <a:pt x="2039289" y="101964"/>
                </a:cubicBezTo>
                <a:lnTo>
                  <a:pt x="2039289" y="917680"/>
                </a:lnTo>
                <a:cubicBezTo>
                  <a:pt x="2039289" y="973993"/>
                  <a:pt x="1993638" y="1019644"/>
                  <a:pt x="1937325" y="1019644"/>
                </a:cubicBezTo>
                <a:lnTo>
                  <a:pt x="101964" y="1019644"/>
                </a:lnTo>
                <a:cubicBezTo>
                  <a:pt x="45651" y="1019644"/>
                  <a:pt x="0" y="973993"/>
                  <a:pt x="0" y="917680"/>
                </a:cubicBezTo>
                <a:lnTo>
                  <a:pt x="0" y="101964"/>
                </a:lnTo>
                <a:close/>
              </a:path>
            </a:pathLst>
          </a:custGeom>
          <a:blipFill>
            <a:blip r:embed="rId3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834" tIns="43834" rIns="43834" bIns="43834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b="1" i="1" dirty="0" smtClean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15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Фактическое </a:t>
            </a:r>
            <a:r>
              <a:rPr lang="ru-RU" sz="115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использование земельного участка соответствует  разрешенному использованию земельного участка, указанному в </a:t>
            </a:r>
            <a:r>
              <a:rPr lang="ru-RU" sz="115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документах, </a:t>
            </a:r>
            <a:r>
              <a:rPr lang="ru-RU" sz="110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подтверждающих </a:t>
            </a:r>
            <a:r>
              <a:rPr lang="ru-RU" sz="110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право использовать земельный участок</a:t>
            </a:r>
            <a:r>
              <a:rPr lang="ru-RU" sz="115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?</a:t>
            </a:r>
            <a:endParaRPr lang="ru-RU" sz="1150" b="1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b="1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1" name="Полилиния 40"/>
          <p:cNvSpPr/>
          <p:nvPr/>
        </p:nvSpPr>
        <p:spPr>
          <a:xfrm rot="10800000" flipV="1">
            <a:off x="525740" y="5157192"/>
            <a:ext cx="3303814" cy="869501"/>
          </a:xfrm>
          <a:custGeom>
            <a:avLst/>
            <a:gdLst>
              <a:gd name="connsiteX0" fmla="*/ 0 w 2039289"/>
              <a:gd name="connsiteY0" fmla="*/ 101964 h 1019644"/>
              <a:gd name="connsiteX1" fmla="*/ 101964 w 2039289"/>
              <a:gd name="connsiteY1" fmla="*/ 0 h 1019644"/>
              <a:gd name="connsiteX2" fmla="*/ 1937325 w 2039289"/>
              <a:gd name="connsiteY2" fmla="*/ 0 h 1019644"/>
              <a:gd name="connsiteX3" fmla="*/ 2039289 w 2039289"/>
              <a:gd name="connsiteY3" fmla="*/ 101964 h 1019644"/>
              <a:gd name="connsiteX4" fmla="*/ 2039289 w 2039289"/>
              <a:gd name="connsiteY4" fmla="*/ 917680 h 1019644"/>
              <a:gd name="connsiteX5" fmla="*/ 1937325 w 2039289"/>
              <a:gd name="connsiteY5" fmla="*/ 1019644 h 1019644"/>
              <a:gd name="connsiteX6" fmla="*/ 101964 w 2039289"/>
              <a:gd name="connsiteY6" fmla="*/ 1019644 h 1019644"/>
              <a:gd name="connsiteX7" fmla="*/ 0 w 2039289"/>
              <a:gd name="connsiteY7" fmla="*/ 917680 h 1019644"/>
              <a:gd name="connsiteX8" fmla="*/ 0 w 2039289"/>
              <a:gd name="connsiteY8" fmla="*/ 101964 h 1019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1019644">
                <a:moveTo>
                  <a:pt x="0" y="101964"/>
                </a:moveTo>
                <a:cubicBezTo>
                  <a:pt x="0" y="45651"/>
                  <a:pt x="45651" y="0"/>
                  <a:pt x="101964" y="0"/>
                </a:cubicBezTo>
                <a:lnTo>
                  <a:pt x="1937325" y="0"/>
                </a:lnTo>
                <a:cubicBezTo>
                  <a:pt x="1993638" y="0"/>
                  <a:pt x="2039289" y="45651"/>
                  <a:pt x="2039289" y="101964"/>
                </a:cubicBezTo>
                <a:lnTo>
                  <a:pt x="2039289" y="917680"/>
                </a:lnTo>
                <a:cubicBezTo>
                  <a:pt x="2039289" y="973993"/>
                  <a:pt x="1993638" y="1019644"/>
                  <a:pt x="1937325" y="1019644"/>
                </a:cubicBezTo>
                <a:lnTo>
                  <a:pt x="101964" y="1019644"/>
                </a:lnTo>
                <a:cubicBezTo>
                  <a:pt x="45651" y="1019644"/>
                  <a:pt x="0" y="973993"/>
                  <a:pt x="0" y="917680"/>
                </a:cubicBezTo>
                <a:lnTo>
                  <a:pt x="0" y="101964"/>
                </a:lnTo>
                <a:close/>
              </a:path>
            </a:pathLst>
          </a:custGeom>
          <a:blipFill>
            <a:blip r:embed="rId3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834" tIns="43834" rIns="43834" bIns="43834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b="1" i="1" dirty="0" smtClean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15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Фактически </a:t>
            </a:r>
            <a:r>
              <a:rPr lang="ru-RU" sz="115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используемая площадь земельного участка </a:t>
            </a:r>
            <a:r>
              <a:rPr lang="ru-RU" sz="115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соответствует площади </a:t>
            </a:r>
            <a:r>
              <a:rPr lang="ru-RU" sz="115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земельного участка, </a:t>
            </a:r>
            <a:r>
              <a:rPr lang="ru-RU" sz="115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указанной </a:t>
            </a:r>
            <a:r>
              <a:rPr lang="ru-RU" sz="115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в документах, подтверждающих право использовать земельный участок?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b="1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8" name="Стрелка вправо 47"/>
          <p:cNvSpPr/>
          <p:nvPr/>
        </p:nvSpPr>
        <p:spPr>
          <a:xfrm>
            <a:off x="3852580" y="3463130"/>
            <a:ext cx="744986" cy="196949"/>
          </a:xfrm>
          <a:prstGeom prst="rightArrow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трелка вправо 50"/>
          <p:cNvSpPr/>
          <p:nvPr/>
        </p:nvSpPr>
        <p:spPr>
          <a:xfrm>
            <a:off x="3860136" y="4474637"/>
            <a:ext cx="744986" cy="196949"/>
          </a:xfrm>
          <a:prstGeom prst="rightArrow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трелка вправо 54"/>
          <p:cNvSpPr/>
          <p:nvPr/>
        </p:nvSpPr>
        <p:spPr>
          <a:xfrm>
            <a:off x="3852580" y="5492666"/>
            <a:ext cx="744986" cy="196949"/>
          </a:xfrm>
          <a:prstGeom prst="rightArrow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трелка вправо 55"/>
          <p:cNvSpPr/>
          <p:nvPr/>
        </p:nvSpPr>
        <p:spPr>
          <a:xfrm>
            <a:off x="5580111" y="3863977"/>
            <a:ext cx="504057" cy="196949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 rot="10800000" flipV="1">
            <a:off x="6091808" y="1022250"/>
            <a:ext cx="953740" cy="5044693"/>
          </a:xfrm>
          <a:custGeom>
            <a:avLst/>
            <a:gdLst>
              <a:gd name="connsiteX0" fmla="*/ 0 w 2039289"/>
              <a:gd name="connsiteY0" fmla="*/ 203929 h 4004817"/>
              <a:gd name="connsiteX1" fmla="*/ 203929 w 2039289"/>
              <a:gd name="connsiteY1" fmla="*/ 0 h 4004817"/>
              <a:gd name="connsiteX2" fmla="*/ 1835360 w 2039289"/>
              <a:gd name="connsiteY2" fmla="*/ 0 h 4004817"/>
              <a:gd name="connsiteX3" fmla="*/ 2039289 w 2039289"/>
              <a:gd name="connsiteY3" fmla="*/ 203929 h 4004817"/>
              <a:gd name="connsiteX4" fmla="*/ 2039289 w 2039289"/>
              <a:gd name="connsiteY4" fmla="*/ 3800888 h 4004817"/>
              <a:gd name="connsiteX5" fmla="*/ 1835360 w 2039289"/>
              <a:gd name="connsiteY5" fmla="*/ 4004817 h 4004817"/>
              <a:gd name="connsiteX6" fmla="*/ 203929 w 2039289"/>
              <a:gd name="connsiteY6" fmla="*/ 4004817 h 4004817"/>
              <a:gd name="connsiteX7" fmla="*/ 0 w 2039289"/>
              <a:gd name="connsiteY7" fmla="*/ 3800888 h 4004817"/>
              <a:gd name="connsiteX8" fmla="*/ 0 w 2039289"/>
              <a:gd name="connsiteY8" fmla="*/ 203929 h 4004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4004817">
                <a:moveTo>
                  <a:pt x="0" y="203929"/>
                </a:moveTo>
                <a:cubicBezTo>
                  <a:pt x="0" y="91302"/>
                  <a:pt x="91302" y="0"/>
                  <a:pt x="203929" y="0"/>
                </a:cubicBezTo>
                <a:lnTo>
                  <a:pt x="1835360" y="0"/>
                </a:lnTo>
                <a:cubicBezTo>
                  <a:pt x="1947987" y="0"/>
                  <a:pt x="2039289" y="91302"/>
                  <a:pt x="2039289" y="203929"/>
                </a:cubicBezTo>
                <a:lnTo>
                  <a:pt x="2039289" y="3800888"/>
                </a:lnTo>
                <a:cubicBezTo>
                  <a:pt x="2039289" y="3913515"/>
                  <a:pt x="1947987" y="4004817"/>
                  <a:pt x="1835360" y="4004817"/>
                </a:cubicBezTo>
                <a:lnTo>
                  <a:pt x="203929" y="4004817"/>
                </a:lnTo>
                <a:cubicBezTo>
                  <a:pt x="91302" y="4004817"/>
                  <a:pt x="0" y="3913515"/>
                  <a:pt x="0" y="3800888"/>
                </a:cubicBezTo>
                <a:lnTo>
                  <a:pt x="0" y="203929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>
            <a:solidFill>
              <a:schemeClr val="accent5">
                <a:lumMod val="75000"/>
              </a:schemeClr>
            </a:solidFill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 prst="slope"/>
            <a:contourClr>
              <a:schemeClr val="accent3">
                <a:shade val="30000"/>
                <a:satMod val="120000"/>
              </a:schemeClr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spcFirstLastPara="0" vert="vert270" wrap="square" lIns="73699" tIns="73699" rIns="73699" bIns="73699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200" b="1" i="1" kern="1200" dirty="0" smtClean="0">
                <a:solidFill>
                  <a:srgbClr val="C00000"/>
                </a:solidFill>
              </a:rPr>
              <a:t>Возможно наличие нарушений земельного законодательства</a:t>
            </a:r>
            <a:endParaRPr lang="ru-RU" sz="2200" b="1" i="1" kern="1200" dirty="0">
              <a:solidFill>
                <a:srgbClr val="C00000"/>
              </a:solidFill>
            </a:endParaRPr>
          </a:p>
        </p:txBody>
      </p:sp>
      <p:sp>
        <p:nvSpPr>
          <p:cNvPr id="22" name="Полилиния 21"/>
          <p:cNvSpPr/>
          <p:nvPr/>
        </p:nvSpPr>
        <p:spPr>
          <a:xfrm rot="10800000" flipV="1">
            <a:off x="7582457" y="1081028"/>
            <a:ext cx="1297304" cy="4927138"/>
          </a:xfrm>
          <a:custGeom>
            <a:avLst/>
            <a:gdLst>
              <a:gd name="connsiteX0" fmla="*/ 0 w 2039289"/>
              <a:gd name="connsiteY0" fmla="*/ 203929 h 4004817"/>
              <a:gd name="connsiteX1" fmla="*/ 203929 w 2039289"/>
              <a:gd name="connsiteY1" fmla="*/ 0 h 4004817"/>
              <a:gd name="connsiteX2" fmla="*/ 1835360 w 2039289"/>
              <a:gd name="connsiteY2" fmla="*/ 0 h 4004817"/>
              <a:gd name="connsiteX3" fmla="*/ 2039289 w 2039289"/>
              <a:gd name="connsiteY3" fmla="*/ 203929 h 4004817"/>
              <a:gd name="connsiteX4" fmla="*/ 2039289 w 2039289"/>
              <a:gd name="connsiteY4" fmla="*/ 3800888 h 4004817"/>
              <a:gd name="connsiteX5" fmla="*/ 1835360 w 2039289"/>
              <a:gd name="connsiteY5" fmla="*/ 4004817 h 4004817"/>
              <a:gd name="connsiteX6" fmla="*/ 203929 w 2039289"/>
              <a:gd name="connsiteY6" fmla="*/ 4004817 h 4004817"/>
              <a:gd name="connsiteX7" fmla="*/ 0 w 2039289"/>
              <a:gd name="connsiteY7" fmla="*/ 3800888 h 4004817"/>
              <a:gd name="connsiteX8" fmla="*/ 0 w 2039289"/>
              <a:gd name="connsiteY8" fmla="*/ 203929 h 4004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4004817">
                <a:moveTo>
                  <a:pt x="0" y="203929"/>
                </a:moveTo>
                <a:cubicBezTo>
                  <a:pt x="0" y="91302"/>
                  <a:pt x="91302" y="0"/>
                  <a:pt x="203929" y="0"/>
                </a:cubicBezTo>
                <a:lnTo>
                  <a:pt x="1835360" y="0"/>
                </a:lnTo>
                <a:cubicBezTo>
                  <a:pt x="1947987" y="0"/>
                  <a:pt x="2039289" y="91302"/>
                  <a:pt x="2039289" y="203929"/>
                </a:cubicBezTo>
                <a:lnTo>
                  <a:pt x="2039289" y="3800888"/>
                </a:lnTo>
                <a:cubicBezTo>
                  <a:pt x="2039289" y="3913515"/>
                  <a:pt x="1947987" y="4004817"/>
                  <a:pt x="1835360" y="4004817"/>
                </a:cubicBezTo>
                <a:lnTo>
                  <a:pt x="203929" y="4004817"/>
                </a:lnTo>
                <a:cubicBezTo>
                  <a:pt x="91302" y="4004817"/>
                  <a:pt x="0" y="3913515"/>
                  <a:pt x="0" y="3800888"/>
                </a:cubicBezTo>
                <a:lnTo>
                  <a:pt x="0" y="203929"/>
                </a:ln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75000"/>
                  <a:tint val="66000"/>
                  <a:satMod val="160000"/>
                </a:schemeClr>
              </a:gs>
              <a:gs pos="50000">
                <a:schemeClr val="accent6">
                  <a:lumMod val="75000"/>
                  <a:tint val="44500"/>
                  <a:satMod val="160000"/>
                </a:schemeClr>
              </a:gs>
              <a:gs pos="100000">
                <a:schemeClr val="accent6">
                  <a:lumMod val="75000"/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solidFill>
              <a:schemeClr val="accent5">
                <a:lumMod val="75000"/>
              </a:schemeClr>
            </a:solidFill>
          </a:ln>
          <a:scene3d>
            <a:camera prst="orthographicFront">
              <a:rot lat="0" lon="0" rev="0"/>
            </a:camera>
            <a:lightRig rig="balanced" dir="tr"/>
          </a:scene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spcFirstLastPara="0" vert="horz" wrap="square" lIns="73699" tIns="73699" rIns="73699" bIns="73699" numCol="1" spcCol="1270" anchor="ctr" anchorCtr="0">
            <a:noAutofit/>
          </a:bodyPr>
          <a:lstStyle/>
          <a:p>
            <a:pPr lvl="0" algn="ctr"/>
            <a:r>
              <a:rPr lang="ru-RU" sz="1200" b="1" i="1" dirty="0">
                <a:solidFill>
                  <a:schemeClr val="tx2">
                    <a:lumMod val="50000"/>
                  </a:schemeClr>
                </a:solidFill>
              </a:rPr>
              <a:t>Рекомендуется обратиться в </a:t>
            </a:r>
            <a:r>
              <a:rPr lang="ru-RU" sz="1200" b="1" i="1" dirty="0" smtClean="0">
                <a:solidFill>
                  <a:schemeClr val="tx2">
                    <a:lumMod val="50000"/>
                  </a:schemeClr>
                </a:solidFill>
              </a:rPr>
              <a:t>Управление Росреестра </a:t>
            </a:r>
            <a:r>
              <a:rPr lang="ru-RU" sz="1200" b="1" i="1" dirty="0">
                <a:solidFill>
                  <a:schemeClr val="tx2">
                    <a:lumMod val="50000"/>
                  </a:schemeClr>
                </a:solidFill>
              </a:rPr>
              <a:t>по Красноярскому </a:t>
            </a:r>
            <a:r>
              <a:rPr lang="ru-RU" sz="1200" b="1" i="1" dirty="0" smtClean="0">
                <a:solidFill>
                  <a:schemeClr val="tx2">
                    <a:lumMod val="50000"/>
                  </a:schemeClr>
                </a:solidFill>
              </a:rPr>
              <a:t>краю. Документы для оформления прав на земельный участок  можно подать через </a:t>
            </a:r>
            <a:r>
              <a:rPr lang="ru-RU" sz="1200" b="1" i="1" dirty="0" err="1" smtClean="0">
                <a:solidFill>
                  <a:schemeClr val="tx2">
                    <a:lumMod val="50000"/>
                  </a:schemeClr>
                </a:solidFill>
              </a:rPr>
              <a:t>Многофункцио-нальный</a:t>
            </a:r>
            <a:r>
              <a:rPr lang="ru-RU" sz="1200" b="1" i="1" dirty="0" smtClean="0">
                <a:solidFill>
                  <a:schemeClr val="tx2">
                    <a:lumMod val="50000"/>
                  </a:schemeClr>
                </a:solidFill>
              </a:rPr>
              <a:t> центр, расположенный по адресу:                   г. Зеленогорск, ул. Гагарина, 23</a:t>
            </a:r>
            <a:r>
              <a:rPr lang="ru-RU" sz="1200" b="1" i="1" dirty="0" smtClean="0">
                <a:solidFill>
                  <a:schemeClr val="bg1"/>
                </a:solidFill>
              </a:rPr>
              <a:t>.</a:t>
            </a:r>
            <a:endParaRPr lang="ru-RU" sz="1200" b="1" i="1" dirty="0">
              <a:solidFill>
                <a:schemeClr val="bg1"/>
              </a:solidFill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7060765" y="3867335"/>
            <a:ext cx="521692" cy="196949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3877750" y="2057171"/>
            <a:ext cx="744986" cy="196949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 rot="10800000" flipV="1">
            <a:off x="4610244" y="1778749"/>
            <a:ext cx="1021954" cy="714147"/>
          </a:xfrm>
          <a:custGeom>
            <a:avLst/>
            <a:gdLst>
              <a:gd name="connsiteX0" fmla="*/ 0 w 2039289"/>
              <a:gd name="connsiteY0" fmla="*/ 101964 h 1019644"/>
              <a:gd name="connsiteX1" fmla="*/ 101964 w 2039289"/>
              <a:gd name="connsiteY1" fmla="*/ 0 h 1019644"/>
              <a:gd name="connsiteX2" fmla="*/ 1937325 w 2039289"/>
              <a:gd name="connsiteY2" fmla="*/ 0 h 1019644"/>
              <a:gd name="connsiteX3" fmla="*/ 2039289 w 2039289"/>
              <a:gd name="connsiteY3" fmla="*/ 101964 h 1019644"/>
              <a:gd name="connsiteX4" fmla="*/ 2039289 w 2039289"/>
              <a:gd name="connsiteY4" fmla="*/ 917680 h 1019644"/>
              <a:gd name="connsiteX5" fmla="*/ 1937325 w 2039289"/>
              <a:gd name="connsiteY5" fmla="*/ 1019644 h 1019644"/>
              <a:gd name="connsiteX6" fmla="*/ 101964 w 2039289"/>
              <a:gd name="connsiteY6" fmla="*/ 1019644 h 1019644"/>
              <a:gd name="connsiteX7" fmla="*/ 0 w 2039289"/>
              <a:gd name="connsiteY7" fmla="*/ 917680 h 1019644"/>
              <a:gd name="connsiteX8" fmla="*/ 0 w 2039289"/>
              <a:gd name="connsiteY8" fmla="*/ 101964 h 1019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1019644">
                <a:moveTo>
                  <a:pt x="0" y="101964"/>
                </a:moveTo>
                <a:cubicBezTo>
                  <a:pt x="0" y="45651"/>
                  <a:pt x="45651" y="0"/>
                  <a:pt x="101964" y="0"/>
                </a:cubicBezTo>
                <a:lnTo>
                  <a:pt x="1937325" y="0"/>
                </a:lnTo>
                <a:cubicBezTo>
                  <a:pt x="1993638" y="0"/>
                  <a:pt x="2039289" y="45651"/>
                  <a:pt x="2039289" y="101964"/>
                </a:cubicBezTo>
                <a:lnTo>
                  <a:pt x="2039289" y="917680"/>
                </a:lnTo>
                <a:cubicBezTo>
                  <a:pt x="2039289" y="973993"/>
                  <a:pt x="1993638" y="1019644"/>
                  <a:pt x="1937325" y="1019644"/>
                </a:cubicBezTo>
                <a:lnTo>
                  <a:pt x="101964" y="1019644"/>
                </a:lnTo>
                <a:cubicBezTo>
                  <a:pt x="45651" y="1019644"/>
                  <a:pt x="0" y="973993"/>
                  <a:pt x="0" y="917680"/>
                </a:cubicBezTo>
                <a:lnTo>
                  <a:pt x="0" y="101964"/>
                </a:lnTo>
                <a:close/>
              </a:path>
            </a:pathLst>
          </a:custGeom>
          <a:solidFill>
            <a:schemeClr val="accent3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834" tIns="43834" rIns="43834" bIns="43834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200" b="1" i="1" kern="1200" dirty="0" smtClean="0">
                <a:solidFill>
                  <a:schemeClr val="accent1">
                    <a:lumMod val="50000"/>
                  </a:schemeClr>
                </a:solidFill>
              </a:rPr>
              <a:t>ДА</a:t>
            </a:r>
            <a:endParaRPr lang="ru-RU" sz="2200" b="1" i="1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6" name="Стрелка влево 25"/>
          <p:cNvSpPr/>
          <p:nvPr/>
        </p:nvSpPr>
        <p:spPr>
          <a:xfrm rot="19150737">
            <a:off x="3718965" y="2690462"/>
            <a:ext cx="1016544" cy="244235"/>
          </a:xfrm>
          <a:prstGeom prst="lef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 rot="10800000" flipV="1">
            <a:off x="454881" y="828904"/>
            <a:ext cx="3384376" cy="799896"/>
          </a:xfrm>
          <a:custGeom>
            <a:avLst/>
            <a:gdLst>
              <a:gd name="connsiteX0" fmla="*/ 0 w 2039289"/>
              <a:gd name="connsiteY0" fmla="*/ 101964 h 1019644"/>
              <a:gd name="connsiteX1" fmla="*/ 101964 w 2039289"/>
              <a:gd name="connsiteY1" fmla="*/ 0 h 1019644"/>
              <a:gd name="connsiteX2" fmla="*/ 1937325 w 2039289"/>
              <a:gd name="connsiteY2" fmla="*/ 0 h 1019644"/>
              <a:gd name="connsiteX3" fmla="*/ 2039289 w 2039289"/>
              <a:gd name="connsiteY3" fmla="*/ 101964 h 1019644"/>
              <a:gd name="connsiteX4" fmla="*/ 2039289 w 2039289"/>
              <a:gd name="connsiteY4" fmla="*/ 917680 h 1019644"/>
              <a:gd name="connsiteX5" fmla="*/ 1937325 w 2039289"/>
              <a:gd name="connsiteY5" fmla="*/ 1019644 h 1019644"/>
              <a:gd name="connsiteX6" fmla="*/ 101964 w 2039289"/>
              <a:gd name="connsiteY6" fmla="*/ 1019644 h 1019644"/>
              <a:gd name="connsiteX7" fmla="*/ 0 w 2039289"/>
              <a:gd name="connsiteY7" fmla="*/ 917680 h 1019644"/>
              <a:gd name="connsiteX8" fmla="*/ 0 w 2039289"/>
              <a:gd name="connsiteY8" fmla="*/ 101964 h 1019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1019644">
                <a:moveTo>
                  <a:pt x="0" y="101964"/>
                </a:moveTo>
                <a:cubicBezTo>
                  <a:pt x="0" y="45651"/>
                  <a:pt x="45651" y="0"/>
                  <a:pt x="101964" y="0"/>
                </a:cubicBezTo>
                <a:lnTo>
                  <a:pt x="1937325" y="0"/>
                </a:lnTo>
                <a:cubicBezTo>
                  <a:pt x="1993638" y="0"/>
                  <a:pt x="2039289" y="45651"/>
                  <a:pt x="2039289" y="101964"/>
                </a:cubicBezTo>
                <a:lnTo>
                  <a:pt x="2039289" y="917680"/>
                </a:lnTo>
                <a:cubicBezTo>
                  <a:pt x="2039289" y="973993"/>
                  <a:pt x="1993638" y="1019644"/>
                  <a:pt x="1937325" y="1019644"/>
                </a:cubicBezTo>
                <a:lnTo>
                  <a:pt x="101964" y="1019644"/>
                </a:lnTo>
                <a:cubicBezTo>
                  <a:pt x="45651" y="1019644"/>
                  <a:pt x="0" y="973993"/>
                  <a:pt x="0" y="917680"/>
                </a:cubicBezTo>
                <a:lnTo>
                  <a:pt x="0" y="101964"/>
                </a:lnTo>
                <a:close/>
              </a:path>
            </a:pathLst>
          </a:custGeom>
          <a:blipFill>
            <a:blip r:embed="rId4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834" tIns="43834" rIns="43834" bIns="43834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200" b="1" i="1" kern="12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Используете здание , сооружение?</a:t>
            </a:r>
            <a:endParaRPr lang="ru-RU" sz="2200" b="1" i="1" kern="1200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54881" y="6381328"/>
            <a:ext cx="8208912" cy="3600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Земельный  отдел Комитета по управлению имуществом Администрации ЗАТО г. Зеленогорска</a:t>
            </a:r>
            <a:endParaRPr lang="ru-RU" sz="11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2188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944">
        <p:dissolve/>
      </p:transition>
    </mc:Choice>
    <mc:Fallback>
      <p:transition spd="slow" advTm="20944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80928"/>
            <a:ext cx="7592631" cy="215817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pPr algn="ctr"/>
            <a:r>
              <a:rPr lang="ru-RU" sz="3200" b="1" i="1" dirty="0">
                <a:solidFill>
                  <a:schemeClr val="tx2">
                    <a:lumMod val="50000"/>
                  </a:schemeClr>
                </a:solidFill>
              </a:rPr>
              <a:t>Право использовать земельный участок возникает по основаниям, установленным статьей 8 Гражданского кодекса Российской Федерации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54881" y="6021288"/>
            <a:ext cx="8208912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Земельный  отдел Комитета по управлению имуществом Администрации ЗАТО г. </a:t>
            </a:r>
            <a:r>
              <a:rPr lang="ru-RU" sz="11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Зеленогорска</a:t>
            </a:r>
            <a:endParaRPr lang="ru-RU" sz="1100" b="1" i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6632"/>
            <a:ext cx="792088" cy="70091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6" name="Блок-схема: процесс 5"/>
          <p:cNvSpPr/>
          <p:nvPr/>
        </p:nvSpPr>
        <p:spPr>
          <a:xfrm>
            <a:off x="467544" y="817546"/>
            <a:ext cx="1512168" cy="1103355"/>
          </a:xfrm>
          <a:prstGeom prst="flowChartProcess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i="1" dirty="0" smtClean="0">
                <a:solidFill>
                  <a:schemeClr val="accent2">
                    <a:lumMod val="75000"/>
                  </a:schemeClr>
                </a:solidFill>
              </a:rPr>
              <a:t>КОМИТЕТ ПО УПРАВЛЕНИЮ ИМУЩЕСТВОМ </a:t>
            </a:r>
          </a:p>
          <a:p>
            <a:pPr algn="ctr"/>
            <a:r>
              <a:rPr lang="ru-RU" sz="1000" b="1" i="1" dirty="0" smtClean="0">
                <a:solidFill>
                  <a:schemeClr val="accent2">
                    <a:lumMod val="75000"/>
                  </a:schemeClr>
                </a:solidFill>
              </a:rPr>
              <a:t>АДМИНИСТРАЦИИ ЗАТО </a:t>
            </a:r>
          </a:p>
          <a:p>
            <a:pPr algn="ctr"/>
            <a:r>
              <a:rPr lang="ru-RU" sz="1000" b="1" i="1" dirty="0" smtClean="0">
                <a:solidFill>
                  <a:schemeClr val="accent2">
                    <a:lumMod val="75000"/>
                  </a:schemeClr>
                </a:solidFill>
              </a:rPr>
              <a:t>Г. ЗЕЛЕНОГОРСКА</a:t>
            </a:r>
            <a:endParaRPr lang="ru-RU" sz="1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497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13561">
        <p:dissolve/>
      </p:transition>
    </mc:Choice>
    <mc:Fallback>
      <p:transition spd="slow" advTm="13561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2">
            <a:duotone>
              <a:schemeClr val="bg2">
                <a:tint val="96000"/>
                <a:satMod val="130000"/>
                <a:lumMod val="50000"/>
              </a:schemeClr>
              <a:schemeClr val="bg2">
                <a:tint val="96000"/>
                <a:satMod val="114000"/>
                <a:lumMod val="114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764704"/>
            <a:ext cx="6840760" cy="4104456"/>
          </a:xfrm>
          <a:solidFill>
            <a:schemeClr val="accent1">
              <a:lumMod val="50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Left"/>
            <a:lightRig rig="flood" dir="tl">
              <a:rot lat="0" lon="0" rev="13800000"/>
            </a:lightRig>
          </a:scene3d>
          <a:sp3d extrusionH="107950" prstMaterial="plastic">
            <a:bevelT w="82550" h="63500"/>
            <a:bevelB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ru-RU" sz="4000" b="1" i="1" dirty="0" smtClean="0">
                <a:solidFill>
                  <a:schemeClr val="bg2"/>
                </a:solidFill>
              </a:rPr>
              <a:t>МУНИЦИПАЛЬНЫЙ</a:t>
            </a:r>
            <a:r>
              <a:rPr lang="ru-RU" sz="4000" b="1" dirty="0" smtClean="0">
                <a:solidFill>
                  <a:schemeClr val="bg2"/>
                </a:solidFill>
              </a:rPr>
              <a:t> </a:t>
            </a:r>
            <a:r>
              <a:rPr lang="ru-RU" sz="4000" b="1" i="1" dirty="0" smtClean="0">
                <a:solidFill>
                  <a:schemeClr val="bg2"/>
                </a:solidFill>
              </a:rPr>
              <a:t>ЗЕМЕЛЬНЫЙ</a:t>
            </a:r>
            <a:r>
              <a:rPr lang="ru-RU" sz="4000" b="1" dirty="0" smtClean="0">
                <a:solidFill>
                  <a:schemeClr val="bg2"/>
                </a:solidFill>
              </a:rPr>
              <a:t> КОНТРОЛЬ</a:t>
            </a:r>
            <a:endParaRPr lang="ru-RU" sz="4000" b="1" dirty="0">
              <a:solidFill>
                <a:schemeClr val="bg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6309320"/>
            <a:ext cx="8208912" cy="3600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Земельный  отдел Комитета по управлению имуществом Администрации ЗАТО г. Зеленогорска</a:t>
            </a:r>
            <a:endParaRPr lang="ru-RU" sz="11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385916"/>
      </p:ext>
    </p:extLst>
  </p:cSld>
  <p:clrMapOvr>
    <a:masterClrMapping/>
  </p:clrMapOvr>
  <p:transition spd="med" advClick="0" advTm="425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2">
            <a:duotone>
              <a:schemeClr val="bg2">
                <a:tint val="96000"/>
                <a:satMod val="130000"/>
                <a:lumMod val="50000"/>
              </a:schemeClr>
              <a:schemeClr val="bg2">
                <a:tint val="96000"/>
                <a:satMod val="114000"/>
                <a:lumMod val="114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Блок-схема: процесс 7"/>
          <p:cNvSpPr/>
          <p:nvPr/>
        </p:nvSpPr>
        <p:spPr>
          <a:xfrm>
            <a:off x="1259632" y="1988840"/>
            <a:ext cx="6552728" cy="3456384"/>
          </a:xfrm>
          <a:prstGeom prst="flowChartProcess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4800" b="1" dirty="0" smtClean="0">
                <a:solidFill>
                  <a:schemeClr val="accent5">
                    <a:lumMod val="50000"/>
                  </a:schemeClr>
                </a:solidFill>
              </a:rPr>
              <a:t>Проверь </a:t>
            </a:r>
            <a:r>
              <a:rPr lang="ru-RU" sz="4800" b="1" dirty="0">
                <a:solidFill>
                  <a:schemeClr val="accent5">
                    <a:lumMod val="50000"/>
                  </a:schemeClr>
                </a:solidFill>
              </a:rPr>
              <a:t>себя на наличие нарушений земельного </a:t>
            </a:r>
            <a:r>
              <a:rPr lang="ru-RU" sz="4800" b="1" dirty="0" smtClean="0">
                <a:solidFill>
                  <a:schemeClr val="accent5">
                    <a:lumMod val="50000"/>
                  </a:schemeClr>
                </a:solidFill>
              </a:rPr>
              <a:t>законодательства</a:t>
            </a:r>
            <a:endParaRPr lang="ru-RU" sz="48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endParaRPr lang="ru-RU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692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4250">
        <p:dissolve/>
      </p:transition>
    </mc:Choice>
    <mc:Fallback xmlns="">
      <p:transition spd="slow" advTm="425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Группа 58"/>
          <p:cNvGrpSpPr/>
          <p:nvPr/>
        </p:nvGrpSpPr>
        <p:grpSpPr>
          <a:xfrm rot="10800000">
            <a:off x="82669" y="1340768"/>
            <a:ext cx="8809812" cy="4464497"/>
            <a:chOff x="979921" y="852672"/>
            <a:chExt cx="7454390" cy="4004817"/>
          </a:xfrm>
        </p:grpSpPr>
        <p:sp>
          <p:nvSpPr>
            <p:cNvPr id="60" name="Полилиния 59"/>
            <p:cNvSpPr/>
            <p:nvPr/>
          </p:nvSpPr>
          <p:spPr>
            <a:xfrm flipV="1">
              <a:off x="979921" y="852672"/>
              <a:ext cx="2237691" cy="4004817"/>
            </a:xfrm>
            <a:custGeom>
              <a:avLst/>
              <a:gdLst>
                <a:gd name="connsiteX0" fmla="*/ 0 w 2039289"/>
                <a:gd name="connsiteY0" fmla="*/ 203929 h 4004817"/>
                <a:gd name="connsiteX1" fmla="*/ 203929 w 2039289"/>
                <a:gd name="connsiteY1" fmla="*/ 0 h 4004817"/>
                <a:gd name="connsiteX2" fmla="*/ 1835360 w 2039289"/>
                <a:gd name="connsiteY2" fmla="*/ 0 h 4004817"/>
                <a:gd name="connsiteX3" fmla="*/ 2039289 w 2039289"/>
                <a:gd name="connsiteY3" fmla="*/ 203929 h 4004817"/>
                <a:gd name="connsiteX4" fmla="*/ 2039289 w 2039289"/>
                <a:gd name="connsiteY4" fmla="*/ 3800888 h 4004817"/>
                <a:gd name="connsiteX5" fmla="*/ 1835360 w 2039289"/>
                <a:gd name="connsiteY5" fmla="*/ 4004817 h 4004817"/>
                <a:gd name="connsiteX6" fmla="*/ 203929 w 2039289"/>
                <a:gd name="connsiteY6" fmla="*/ 4004817 h 4004817"/>
                <a:gd name="connsiteX7" fmla="*/ 0 w 2039289"/>
                <a:gd name="connsiteY7" fmla="*/ 3800888 h 4004817"/>
                <a:gd name="connsiteX8" fmla="*/ 0 w 2039289"/>
                <a:gd name="connsiteY8" fmla="*/ 203929 h 4004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289" h="4004817">
                  <a:moveTo>
                    <a:pt x="0" y="203929"/>
                  </a:moveTo>
                  <a:cubicBezTo>
                    <a:pt x="0" y="91302"/>
                    <a:pt x="91302" y="0"/>
                    <a:pt x="203929" y="0"/>
                  </a:cubicBezTo>
                  <a:lnTo>
                    <a:pt x="1835360" y="0"/>
                  </a:lnTo>
                  <a:cubicBezTo>
                    <a:pt x="1947987" y="0"/>
                    <a:pt x="2039289" y="91302"/>
                    <a:pt x="2039289" y="203929"/>
                  </a:cubicBezTo>
                  <a:lnTo>
                    <a:pt x="2039289" y="3800888"/>
                  </a:lnTo>
                  <a:cubicBezTo>
                    <a:pt x="2039289" y="3913515"/>
                    <a:pt x="1947987" y="4004817"/>
                    <a:pt x="1835360" y="4004817"/>
                  </a:cubicBezTo>
                  <a:lnTo>
                    <a:pt x="203929" y="4004817"/>
                  </a:lnTo>
                  <a:cubicBezTo>
                    <a:pt x="91302" y="4004817"/>
                    <a:pt x="0" y="3913515"/>
                    <a:pt x="0" y="3800888"/>
                  </a:cubicBezTo>
                  <a:lnTo>
                    <a:pt x="0" y="20392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79000">
                  <a:schemeClr val="bg2">
                    <a:lumMod val="75000"/>
                    <a:alpha val="81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73699" tIns="73699" rIns="73699" bIns="73699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i="1" kern="1200" dirty="0" smtClean="0">
                  <a:solidFill>
                    <a:schemeClr val="accent1">
                      <a:lumMod val="50000"/>
                    </a:schemeClr>
                  </a:solidFill>
                </a:rPr>
                <a:t>Нарушений земельного законодательства нет</a:t>
              </a:r>
              <a:endParaRPr lang="ru-RU" sz="2200" b="1" i="1" kern="12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2" name="Полилиния 61"/>
            <p:cNvSpPr/>
            <p:nvPr/>
          </p:nvSpPr>
          <p:spPr>
            <a:xfrm flipV="1">
              <a:off x="3904529" y="1719379"/>
              <a:ext cx="1764166" cy="990778"/>
            </a:xfrm>
            <a:custGeom>
              <a:avLst/>
              <a:gdLst>
                <a:gd name="connsiteX0" fmla="*/ 0 w 2039289"/>
                <a:gd name="connsiteY0" fmla="*/ 101964 h 1019644"/>
                <a:gd name="connsiteX1" fmla="*/ 101964 w 2039289"/>
                <a:gd name="connsiteY1" fmla="*/ 0 h 1019644"/>
                <a:gd name="connsiteX2" fmla="*/ 1937325 w 2039289"/>
                <a:gd name="connsiteY2" fmla="*/ 0 h 1019644"/>
                <a:gd name="connsiteX3" fmla="*/ 2039289 w 2039289"/>
                <a:gd name="connsiteY3" fmla="*/ 101964 h 1019644"/>
                <a:gd name="connsiteX4" fmla="*/ 2039289 w 2039289"/>
                <a:gd name="connsiteY4" fmla="*/ 917680 h 1019644"/>
                <a:gd name="connsiteX5" fmla="*/ 1937325 w 2039289"/>
                <a:gd name="connsiteY5" fmla="*/ 1019644 h 1019644"/>
                <a:gd name="connsiteX6" fmla="*/ 101964 w 2039289"/>
                <a:gd name="connsiteY6" fmla="*/ 1019644 h 1019644"/>
                <a:gd name="connsiteX7" fmla="*/ 0 w 2039289"/>
                <a:gd name="connsiteY7" fmla="*/ 917680 h 1019644"/>
                <a:gd name="connsiteX8" fmla="*/ 0 w 2039289"/>
                <a:gd name="connsiteY8" fmla="*/ 101964 h 1019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289" h="1019644">
                  <a:moveTo>
                    <a:pt x="0" y="101964"/>
                  </a:moveTo>
                  <a:cubicBezTo>
                    <a:pt x="0" y="45651"/>
                    <a:pt x="45651" y="0"/>
                    <a:pt x="101964" y="0"/>
                  </a:cubicBezTo>
                  <a:lnTo>
                    <a:pt x="1937325" y="0"/>
                  </a:lnTo>
                  <a:cubicBezTo>
                    <a:pt x="1993638" y="0"/>
                    <a:pt x="2039289" y="45651"/>
                    <a:pt x="2039289" y="101964"/>
                  </a:cubicBezTo>
                  <a:lnTo>
                    <a:pt x="2039289" y="917680"/>
                  </a:lnTo>
                  <a:cubicBezTo>
                    <a:pt x="2039289" y="973993"/>
                    <a:pt x="1993638" y="1019644"/>
                    <a:pt x="1937325" y="1019644"/>
                  </a:cubicBezTo>
                  <a:lnTo>
                    <a:pt x="101964" y="1019644"/>
                  </a:lnTo>
                  <a:cubicBezTo>
                    <a:pt x="45651" y="1019644"/>
                    <a:pt x="0" y="973993"/>
                    <a:pt x="0" y="917680"/>
                  </a:cubicBezTo>
                  <a:lnTo>
                    <a:pt x="0" y="101964"/>
                  </a:lnTo>
                  <a:close/>
                </a:path>
              </a:pathLst>
            </a:custGeom>
            <a:solidFill>
              <a:schemeClr val="accent3"/>
            </a:solidFill>
            <a:ln>
              <a:solidFill>
                <a:srgbClr val="FFC000"/>
              </a:solidFill>
            </a:ln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834" tIns="43834" rIns="43834" bIns="43834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i="1" kern="1200" dirty="0" smtClean="0">
                  <a:solidFill>
                    <a:schemeClr val="bg1">
                      <a:lumMod val="65000"/>
                      <a:lumOff val="35000"/>
                    </a:schemeClr>
                  </a:solidFill>
                </a:rPr>
                <a:t>нет</a:t>
              </a:r>
              <a:endParaRPr lang="ru-RU" sz="2200" b="1" i="1" kern="1200" dirty="0">
                <a:solidFill>
                  <a:schemeClr val="bg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64" name="Полилиния 63"/>
            <p:cNvSpPr/>
            <p:nvPr/>
          </p:nvSpPr>
          <p:spPr>
            <a:xfrm flipV="1">
              <a:off x="6395022" y="1719379"/>
              <a:ext cx="2039289" cy="938641"/>
            </a:xfrm>
            <a:custGeom>
              <a:avLst/>
              <a:gdLst>
                <a:gd name="connsiteX0" fmla="*/ 0 w 2039289"/>
                <a:gd name="connsiteY0" fmla="*/ 101964 h 1019644"/>
                <a:gd name="connsiteX1" fmla="*/ 101964 w 2039289"/>
                <a:gd name="connsiteY1" fmla="*/ 0 h 1019644"/>
                <a:gd name="connsiteX2" fmla="*/ 1937325 w 2039289"/>
                <a:gd name="connsiteY2" fmla="*/ 0 h 1019644"/>
                <a:gd name="connsiteX3" fmla="*/ 2039289 w 2039289"/>
                <a:gd name="connsiteY3" fmla="*/ 101964 h 1019644"/>
                <a:gd name="connsiteX4" fmla="*/ 2039289 w 2039289"/>
                <a:gd name="connsiteY4" fmla="*/ 917680 h 1019644"/>
                <a:gd name="connsiteX5" fmla="*/ 1937325 w 2039289"/>
                <a:gd name="connsiteY5" fmla="*/ 1019644 h 1019644"/>
                <a:gd name="connsiteX6" fmla="*/ 101964 w 2039289"/>
                <a:gd name="connsiteY6" fmla="*/ 1019644 h 1019644"/>
                <a:gd name="connsiteX7" fmla="*/ 0 w 2039289"/>
                <a:gd name="connsiteY7" fmla="*/ 917680 h 1019644"/>
                <a:gd name="connsiteX8" fmla="*/ 0 w 2039289"/>
                <a:gd name="connsiteY8" fmla="*/ 101964 h 1019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289" h="1019644">
                  <a:moveTo>
                    <a:pt x="0" y="101964"/>
                  </a:moveTo>
                  <a:cubicBezTo>
                    <a:pt x="0" y="45651"/>
                    <a:pt x="45651" y="0"/>
                    <a:pt x="101964" y="0"/>
                  </a:cubicBezTo>
                  <a:lnTo>
                    <a:pt x="1937325" y="0"/>
                  </a:lnTo>
                  <a:cubicBezTo>
                    <a:pt x="1993638" y="0"/>
                    <a:pt x="2039289" y="45651"/>
                    <a:pt x="2039289" y="101964"/>
                  </a:cubicBezTo>
                  <a:lnTo>
                    <a:pt x="2039289" y="917680"/>
                  </a:lnTo>
                  <a:cubicBezTo>
                    <a:pt x="2039289" y="973993"/>
                    <a:pt x="1993638" y="1019644"/>
                    <a:pt x="1937325" y="1019644"/>
                  </a:cubicBezTo>
                  <a:lnTo>
                    <a:pt x="101964" y="1019644"/>
                  </a:lnTo>
                  <a:cubicBezTo>
                    <a:pt x="45651" y="1019644"/>
                    <a:pt x="0" y="973993"/>
                    <a:pt x="0" y="917680"/>
                  </a:cubicBezTo>
                  <a:lnTo>
                    <a:pt x="0" y="101964"/>
                  </a:lnTo>
                  <a:close/>
                </a:path>
              </a:pathLst>
            </a:custGeom>
            <a:blipFill>
              <a:blip r:embed="rId2"/>
              <a:tile tx="0" ty="0" sx="100000" sy="100000" flip="none" algn="tl"/>
            </a:blip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834" tIns="43834" rIns="43834" bIns="43834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i="1" kern="1200" dirty="0" smtClean="0">
                  <a:solidFill>
                    <a:schemeClr val="bg1">
                      <a:lumMod val="65000"/>
                      <a:lumOff val="35000"/>
                    </a:schemeClr>
                  </a:solidFill>
                </a:rPr>
                <a:t>Используете земельный участок?</a:t>
              </a:r>
              <a:endParaRPr lang="ru-RU" sz="2200" b="1" i="1" kern="1200" dirty="0">
                <a:solidFill>
                  <a:schemeClr val="bg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66" name="Полилиния 65"/>
            <p:cNvSpPr/>
            <p:nvPr/>
          </p:nvSpPr>
          <p:spPr>
            <a:xfrm flipV="1">
              <a:off x="3904529" y="3289448"/>
              <a:ext cx="1717473" cy="1015179"/>
            </a:xfrm>
            <a:custGeom>
              <a:avLst/>
              <a:gdLst>
                <a:gd name="connsiteX0" fmla="*/ 0 w 2039289"/>
                <a:gd name="connsiteY0" fmla="*/ 101964 h 1019644"/>
                <a:gd name="connsiteX1" fmla="*/ 101964 w 2039289"/>
                <a:gd name="connsiteY1" fmla="*/ 0 h 1019644"/>
                <a:gd name="connsiteX2" fmla="*/ 1937325 w 2039289"/>
                <a:gd name="connsiteY2" fmla="*/ 0 h 1019644"/>
                <a:gd name="connsiteX3" fmla="*/ 2039289 w 2039289"/>
                <a:gd name="connsiteY3" fmla="*/ 101964 h 1019644"/>
                <a:gd name="connsiteX4" fmla="*/ 2039289 w 2039289"/>
                <a:gd name="connsiteY4" fmla="*/ 917680 h 1019644"/>
                <a:gd name="connsiteX5" fmla="*/ 1937325 w 2039289"/>
                <a:gd name="connsiteY5" fmla="*/ 1019644 h 1019644"/>
                <a:gd name="connsiteX6" fmla="*/ 101964 w 2039289"/>
                <a:gd name="connsiteY6" fmla="*/ 1019644 h 1019644"/>
                <a:gd name="connsiteX7" fmla="*/ 0 w 2039289"/>
                <a:gd name="connsiteY7" fmla="*/ 917680 h 1019644"/>
                <a:gd name="connsiteX8" fmla="*/ 0 w 2039289"/>
                <a:gd name="connsiteY8" fmla="*/ 101964 h 1019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289" h="1019644">
                  <a:moveTo>
                    <a:pt x="0" y="101964"/>
                  </a:moveTo>
                  <a:cubicBezTo>
                    <a:pt x="0" y="45651"/>
                    <a:pt x="45651" y="0"/>
                    <a:pt x="101964" y="0"/>
                  </a:cubicBezTo>
                  <a:lnTo>
                    <a:pt x="1937325" y="0"/>
                  </a:lnTo>
                  <a:cubicBezTo>
                    <a:pt x="1993638" y="0"/>
                    <a:pt x="2039289" y="45651"/>
                    <a:pt x="2039289" y="101964"/>
                  </a:cubicBezTo>
                  <a:lnTo>
                    <a:pt x="2039289" y="917680"/>
                  </a:lnTo>
                  <a:cubicBezTo>
                    <a:pt x="2039289" y="973993"/>
                    <a:pt x="1993638" y="1019644"/>
                    <a:pt x="1937325" y="1019644"/>
                  </a:cubicBezTo>
                  <a:lnTo>
                    <a:pt x="101964" y="1019644"/>
                  </a:lnTo>
                  <a:cubicBezTo>
                    <a:pt x="45651" y="1019644"/>
                    <a:pt x="0" y="973993"/>
                    <a:pt x="0" y="917680"/>
                  </a:cubicBezTo>
                  <a:lnTo>
                    <a:pt x="0" y="101964"/>
                  </a:lnTo>
                  <a:close/>
                </a:path>
              </a:pathLst>
            </a:custGeom>
            <a:solidFill>
              <a:schemeClr val="accent3"/>
            </a:solidFill>
            <a:ln>
              <a:solidFill>
                <a:srgbClr val="FFC000"/>
              </a:solidFill>
            </a:ln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834" tIns="43834" rIns="43834" bIns="43834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i="1" kern="1200" dirty="0" smtClean="0">
                  <a:solidFill>
                    <a:schemeClr val="bg1">
                      <a:lumMod val="65000"/>
                      <a:lumOff val="35000"/>
                    </a:schemeClr>
                  </a:solidFill>
                </a:rPr>
                <a:t>нет</a:t>
              </a:r>
              <a:endParaRPr lang="ru-RU" sz="2200" b="1" i="1" kern="1200" dirty="0">
                <a:solidFill>
                  <a:schemeClr val="bg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68" name="Полилиния 67"/>
            <p:cNvSpPr/>
            <p:nvPr/>
          </p:nvSpPr>
          <p:spPr>
            <a:xfrm flipV="1">
              <a:off x="6395020" y="3289449"/>
              <a:ext cx="2039289" cy="1019644"/>
            </a:xfrm>
            <a:custGeom>
              <a:avLst/>
              <a:gdLst>
                <a:gd name="connsiteX0" fmla="*/ 0 w 2039289"/>
                <a:gd name="connsiteY0" fmla="*/ 101964 h 1019644"/>
                <a:gd name="connsiteX1" fmla="*/ 101964 w 2039289"/>
                <a:gd name="connsiteY1" fmla="*/ 0 h 1019644"/>
                <a:gd name="connsiteX2" fmla="*/ 1937325 w 2039289"/>
                <a:gd name="connsiteY2" fmla="*/ 0 h 1019644"/>
                <a:gd name="connsiteX3" fmla="*/ 2039289 w 2039289"/>
                <a:gd name="connsiteY3" fmla="*/ 101964 h 1019644"/>
                <a:gd name="connsiteX4" fmla="*/ 2039289 w 2039289"/>
                <a:gd name="connsiteY4" fmla="*/ 917680 h 1019644"/>
                <a:gd name="connsiteX5" fmla="*/ 1937325 w 2039289"/>
                <a:gd name="connsiteY5" fmla="*/ 1019644 h 1019644"/>
                <a:gd name="connsiteX6" fmla="*/ 101964 w 2039289"/>
                <a:gd name="connsiteY6" fmla="*/ 1019644 h 1019644"/>
                <a:gd name="connsiteX7" fmla="*/ 0 w 2039289"/>
                <a:gd name="connsiteY7" fmla="*/ 917680 h 1019644"/>
                <a:gd name="connsiteX8" fmla="*/ 0 w 2039289"/>
                <a:gd name="connsiteY8" fmla="*/ 101964 h 1019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289" h="1019644">
                  <a:moveTo>
                    <a:pt x="0" y="101964"/>
                  </a:moveTo>
                  <a:cubicBezTo>
                    <a:pt x="0" y="45651"/>
                    <a:pt x="45651" y="0"/>
                    <a:pt x="101964" y="0"/>
                  </a:cubicBezTo>
                  <a:lnTo>
                    <a:pt x="1937325" y="0"/>
                  </a:lnTo>
                  <a:cubicBezTo>
                    <a:pt x="1993638" y="0"/>
                    <a:pt x="2039289" y="45651"/>
                    <a:pt x="2039289" y="101964"/>
                  </a:cubicBezTo>
                  <a:lnTo>
                    <a:pt x="2039289" y="917680"/>
                  </a:lnTo>
                  <a:cubicBezTo>
                    <a:pt x="2039289" y="973993"/>
                    <a:pt x="1993638" y="1019644"/>
                    <a:pt x="1937325" y="1019644"/>
                  </a:cubicBezTo>
                  <a:lnTo>
                    <a:pt x="101964" y="1019644"/>
                  </a:lnTo>
                  <a:cubicBezTo>
                    <a:pt x="45651" y="1019644"/>
                    <a:pt x="0" y="973993"/>
                    <a:pt x="0" y="917680"/>
                  </a:cubicBezTo>
                  <a:lnTo>
                    <a:pt x="0" y="101964"/>
                  </a:lnTo>
                  <a:close/>
                </a:path>
              </a:pathLst>
            </a:custGeom>
            <a:blipFill>
              <a:blip r:embed="rId3"/>
              <a:tile tx="0" ty="0" sx="100000" sy="100000" flip="none" algn="tl"/>
            </a:blipFill>
            <a:ln>
              <a:solidFill>
                <a:schemeClr val="tx2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834" tIns="43834" rIns="43834" bIns="43834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i="1" kern="1200" dirty="0" smtClean="0">
                  <a:solidFill>
                    <a:schemeClr val="bg1">
                      <a:lumMod val="65000"/>
                      <a:lumOff val="35000"/>
                    </a:schemeClr>
                  </a:solidFill>
                </a:rPr>
                <a:t>Используете здание или сооружение?</a:t>
              </a:r>
              <a:endParaRPr lang="ru-RU" sz="2200" b="1" i="1" kern="1200" dirty="0">
                <a:solidFill>
                  <a:schemeClr val="bg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69" name="Стрелка вправо 68"/>
          <p:cNvSpPr/>
          <p:nvPr/>
        </p:nvSpPr>
        <p:spPr>
          <a:xfrm>
            <a:off x="2505373" y="2392258"/>
            <a:ext cx="913506" cy="242316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Стрелка вправо 69"/>
          <p:cNvSpPr/>
          <p:nvPr/>
        </p:nvSpPr>
        <p:spPr>
          <a:xfrm>
            <a:off x="2505373" y="4223573"/>
            <a:ext cx="847458" cy="242316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Стрелка вправо 72"/>
          <p:cNvSpPr/>
          <p:nvPr/>
        </p:nvSpPr>
        <p:spPr>
          <a:xfrm>
            <a:off x="5469971" y="2414172"/>
            <a:ext cx="744808" cy="242316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Стрелка вправо 73"/>
          <p:cNvSpPr/>
          <p:nvPr/>
        </p:nvSpPr>
        <p:spPr>
          <a:xfrm>
            <a:off x="5436839" y="4223573"/>
            <a:ext cx="811073" cy="242316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54881" y="6381328"/>
            <a:ext cx="8208912" cy="3600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Земельный  отдел Комитета по управлению имуществом Администрации ЗАТО г. Зеленогорска</a:t>
            </a:r>
            <a:endParaRPr lang="ru-RU" sz="11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9793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7509">
        <p:dissolve/>
      </p:transition>
    </mc:Choice>
    <mc:Fallback xmlns="">
      <p:transition spd="slow" advClick="0" advTm="7509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олилиния 27"/>
          <p:cNvSpPr/>
          <p:nvPr/>
        </p:nvSpPr>
        <p:spPr>
          <a:xfrm rot="10800000" flipV="1">
            <a:off x="4597563" y="2204866"/>
            <a:ext cx="1278143" cy="4003218"/>
          </a:xfrm>
          <a:custGeom>
            <a:avLst/>
            <a:gdLst>
              <a:gd name="connsiteX0" fmla="*/ 0 w 2039289"/>
              <a:gd name="connsiteY0" fmla="*/ 101964 h 1019644"/>
              <a:gd name="connsiteX1" fmla="*/ 101964 w 2039289"/>
              <a:gd name="connsiteY1" fmla="*/ 0 h 1019644"/>
              <a:gd name="connsiteX2" fmla="*/ 1937325 w 2039289"/>
              <a:gd name="connsiteY2" fmla="*/ 0 h 1019644"/>
              <a:gd name="connsiteX3" fmla="*/ 2039289 w 2039289"/>
              <a:gd name="connsiteY3" fmla="*/ 101964 h 1019644"/>
              <a:gd name="connsiteX4" fmla="*/ 2039289 w 2039289"/>
              <a:gd name="connsiteY4" fmla="*/ 917680 h 1019644"/>
              <a:gd name="connsiteX5" fmla="*/ 1937325 w 2039289"/>
              <a:gd name="connsiteY5" fmla="*/ 1019644 h 1019644"/>
              <a:gd name="connsiteX6" fmla="*/ 101964 w 2039289"/>
              <a:gd name="connsiteY6" fmla="*/ 1019644 h 1019644"/>
              <a:gd name="connsiteX7" fmla="*/ 0 w 2039289"/>
              <a:gd name="connsiteY7" fmla="*/ 917680 h 1019644"/>
              <a:gd name="connsiteX8" fmla="*/ 0 w 2039289"/>
              <a:gd name="connsiteY8" fmla="*/ 101964 h 1019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1019644">
                <a:moveTo>
                  <a:pt x="0" y="101964"/>
                </a:moveTo>
                <a:cubicBezTo>
                  <a:pt x="0" y="45651"/>
                  <a:pt x="45651" y="0"/>
                  <a:pt x="101964" y="0"/>
                </a:cubicBezTo>
                <a:lnTo>
                  <a:pt x="1937325" y="0"/>
                </a:lnTo>
                <a:cubicBezTo>
                  <a:pt x="1993638" y="0"/>
                  <a:pt x="2039289" y="45651"/>
                  <a:pt x="2039289" y="101964"/>
                </a:cubicBezTo>
                <a:lnTo>
                  <a:pt x="2039289" y="917680"/>
                </a:lnTo>
                <a:cubicBezTo>
                  <a:pt x="2039289" y="973993"/>
                  <a:pt x="1993638" y="1019644"/>
                  <a:pt x="1937325" y="1019644"/>
                </a:cubicBezTo>
                <a:lnTo>
                  <a:pt x="101964" y="1019644"/>
                </a:lnTo>
                <a:cubicBezTo>
                  <a:pt x="45651" y="1019644"/>
                  <a:pt x="0" y="973993"/>
                  <a:pt x="0" y="917680"/>
                </a:cubicBezTo>
                <a:lnTo>
                  <a:pt x="0" y="101964"/>
                </a:lnTo>
                <a:close/>
              </a:path>
            </a:pathLst>
          </a:custGeom>
          <a:solidFill>
            <a:schemeClr val="accent3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834" tIns="43834" rIns="43834" bIns="43834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200" b="1" i="1" kern="1200" dirty="0" smtClean="0">
                <a:solidFill>
                  <a:schemeClr val="accent1">
                    <a:lumMod val="50000"/>
                  </a:schemeClr>
                </a:solidFill>
              </a:rPr>
              <a:t>ДА</a:t>
            </a:r>
            <a:endParaRPr lang="ru-RU" sz="2200" b="1" i="1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9" name="Полилиния 28"/>
          <p:cNvSpPr/>
          <p:nvPr/>
        </p:nvSpPr>
        <p:spPr>
          <a:xfrm rot="10800000" flipV="1">
            <a:off x="4559337" y="914653"/>
            <a:ext cx="1296145" cy="786156"/>
          </a:xfrm>
          <a:custGeom>
            <a:avLst/>
            <a:gdLst>
              <a:gd name="connsiteX0" fmla="*/ 0 w 2039289"/>
              <a:gd name="connsiteY0" fmla="*/ 101964 h 1019644"/>
              <a:gd name="connsiteX1" fmla="*/ 101964 w 2039289"/>
              <a:gd name="connsiteY1" fmla="*/ 0 h 1019644"/>
              <a:gd name="connsiteX2" fmla="*/ 1937325 w 2039289"/>
              <a:gd name="connsiteY2" fmla="*/ 0 h 1019644"/>
              <a:gd name="connsiteX3" fmla="*/ 2039289 w 2039289"/>
              <a:gd name="connsiteY3" fmla="*/ 101964 h 1019644"/>
              <a:gd name="connsiteX4" fmla="*/ 2039289 w 2039289"/>
              <a:gd name="connsiteY4" fmla="*/ 917680 h 1019644"/>
              <a:gd name="connsiteX5" fmla="*/ 1937325 w 2039289"/>
              <a:gd name="connsiteY5" fmla="*/ 1019644 h 1019644"/>
              <a:gd name="connsiteX6" fmla="*/ 101964 w 2039289"/>
              <a:gd name="connsiteY6" fmla="*/ 1019644 h 1019644"/>
              <a:gd name="connsiteX7" fmla="*/ 0 w 2039289"/>
              <a:gd name="connsiteY7" fmla="*/ 917680 h 1019644"/>
              <a:gd name="connsiteX8" fmla="*/ 0 w 2039289"/>
              <a:gd name="connsiteY8" fmla="*/ 101964 h 1019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1019644">
                <a:moveTo>
                  <a:pt x="0" y="101964"/>
                </a:moveTo>
                <a:cubicBezTo>
                  <a:pt x="0" y="45651"/>
                  <a:pt x="45651" y="0"/>
                  <a:pt x="101964" y="0"/>
                </a:cubicBezTo>
                <a:lnTo>
                  <a:pt x="1937325" y="0"/>
                </a:lnTo>
                <a:cubicBezTo>
                  <a:pt x="1993638" y="0"/>
                  <a:pt x="2039289" y="45651"/>
                  <a:pt x="2039289" y="101964"/>
                </a:cubicBezTo>
                <a:lnTo>
                  <a:pt x="2039289" y="917680"/>
                </a:lnTo>
                <a:cubicBezTo>
                  <a:pt x="2039289" y="973993"/>
                  <a:pt x="1993638" y="1019644"/>
                  <a:pt x="1937325" y="1019644"/>
                </a:cubicBezTo>
                <a:lnTo>
                  <a:pt x="101964" y="1019644"/>
                </a:lnTo>
                <a:cubicBezTo>
                  <a:pt x="45651" y="1019644"/>
                  <a:pt x="0" y="973993"/>
                  <a:pt x="0" y="917680"/>
                </a:cubicBezTo>
                <a:lnTo>
                  <a:pt x="0" y="101964"/>
                </a:lnTo>
                <a:close/>
              </a:path>
            </a:pathLst>
          </a:custGeom>
          <a:solidFill>
            <a:schemeClr val="accent3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834" tIns="43834" rIns="43834" bIns="43834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200" b="1" i="1" kern="1200" dirty="0" smtClean="0">
                <a:solidFill>
                  <a:schemeClr val="accent1">
                    <a:lumMod val="50000"/>
                  </a:schemeClr>
                </a:solidFill>
              </a:rPr>
              <a:t>ДА</a:t>
            </a:r>
            <a:endParaRPr lang="ru-RU" sz="2200" b="1" i="1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0" name="Полилиния 29"/>
          <p:cNvSpPr/>
          <p:nvPr/>
        </p:nvSpPr>
        <p:spPr>
          <a:xfrm rot="10800000" flipV="1">
            <a:off x="454881" y="828904"/>
            <a:ext cx="3384376" cy="864096"/>
          </a:xfrm>
          <a:custGeom>
            <a:avLst/>
            <a:gdLst>
              <a:gd name="connsiteX0" fmla="*/ 0 w 2039289"/>
              <a:gd name="connsiteY0" fmla="*/ 101964 h 1019644"/>
              <a:gd name="connsiteX1" fmla="*/ 101964 w 2039289"/>
              <a:gd name="connsiteY1" fmla="*/ 0 h 1019644"/>
              <a:gd name="connsiteX2" fmla="*/ 1937325 w 2039289"/>
              <a:gd name="connsiteY2" fmla="*/ 0 h 1019644"/>
              <a:gd name="connsiteX3" fmla="*/ 2039289 w 2039289"/>
              <a:gd name="connsiteY3" fmla="*/ 101964 h 1019644"/>
              <a:gd name="connsiteX4" fmla="*/ 2039289 w 2039289"/>
              <a:gd name="connsiteY4" fmla="*/ 917680 h 1019644"/>
              <a:gd name="connsiteX5" fmla="*/ 1937325 w 2039289"/>
              <a:gd name="connsiteY5" fmla="*/ 1019644 h 1019644"/>
              <a:gd name="connsiteX6" fmla="*/ 101964 w 2039289"/>
              <a:gd name="connsiteY6" fmla="*/ 1019644 h 1019644"/>
              <a:gd name="connsiteX7" fmla="*/ 0 w 2039289"/>
              <a:gd name="connsiteY7" fmla="*/ 917680 h 1019644"/>
              <a:gd name="connsiteX8" fmla="*/ 0 w 2039289"/>
              <a:gd name="connsiteY8" fmla="*/ 101964 h 1019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1019644">
                <a:moveTo>
                  <a:pt x="0" y="101964"/>
                </a:moveTo>
                <a:cubicBezTo>
                  <a:pt x="0" y="45651"/>
                  <a:pt x="45651" y="0"/>
                  <a:pt x="101964" y="0"/>
                </a:cubicBezTo>
                <a:lnTo>
                  <a:pt x="1937325" y="0"/>
                </a:lnTo>
                <a:cubicBezTo>
                  <a:pt x="1993638" y="0"/>
                  <a:pt x="2039289" y="45651"/>
                  <a:pt x="2039289" y="101964"/>
                </a:cubicBezTo>
                <a:lnTo>
                  <a:pt x="2039289" y="917680"/>
                </a:lnTo>
                <a:cubicBezTo>
                  <a:pt x="2039289" y="973993"/>
                  <a:pt x="1993638" y="1019644"/>
                  <a:pt x="1937325" y="1019644"/>
                </a:cubicBezTo>
                <a:lnTo>
                  <a:pt x="101964" y="1019644"/>
                </a:lnTo>
                <a:cubicBezTo>
                  <a:pt x="45651" y="1019644"/>
                  <a:pt x="0" y="973993"/>
                  <a:pt x="0" y="917680"/>
                </a:cubicBezTo>
                <a:lnTo>
                  <a:pt x="0" y="101964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834" tIns="43834" rIns="43834" bIns="43834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200" b="1" i="1" kern="12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Используете земельный участок?</a:t>
            </a:r>
            <a:endParaRPr lang="ru-RU" sz="2200" b="1" i="1" kern="1200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Полилиния 30"/>
          <p:cNvSpPr/>
          <p:nvPr/>
        </p:nvSpPr>
        <p:spPr>
          <a:xfrm rot="10800000" flipV="1">
            <a:off x="444947" y="1988842"/>
            <a:ext cx="3384375" cy="720079"/>
          </a:xfrm>
          <a:custGeom>
            <a:avLst/>
            <a:gdLst>
              <a:gd name="connsiteX0" fmla="*/ 0 w 2039289"/>
              <a:gd name="connsiteY0" fmla="*/ 101964 h 1019644"/>
              <a:gd name="connsiteX1" fmla="*/ 101964 w 2039289"/>
              <a:gd name="connsiteY1" fmla="*/ 0 h 1019644"/>
              <a:gd name="connsiteX2" fmla="*/ 1937325 w 2039289"/>
              <a:gd name="connsiteY2" fmla="*/ 0 h 1019644"/>
              <a:gd name="connsiteX3" fmla="*/ 2039289 w 2039289"/>
              <a:gd name="connsiteY3" fmla="*/ 101964 h 1019644"/>
              <a:gd name="connsiteX4" fmla="*/ 2039289 w 2039289"/>
              <a:gd name="connsiteY4" fmla="*/ 917680 h 1019644"/>
              <a:gd name="connsiteX5" fmla="*/ 1937325 w 2039289"/>
              <a:gd name="connsiteY5" fmla="*/ 1019644 h 1019644"/>
              <a:gd name="connsiteX6" fmla="*/ 101964 w 2039289"/>
              <a:gd name="connsiteY6" fmla="*/ 1019644 h 1019644"/>
              <a:gd name="connsiteX7" fmla="*/ 0 w 2039289"/>
              <a:gd name="connsiteY7" fmla="*/ 917680 h 1019644"/>
              <a:gd name="connsiteX8" fmla="*/ 0 w 2039289"/>
              <a:gd name="connsiteY8" fmla="*/ 101964 h 1019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1019644">
                <a:moveTo>
                  <a:pt x="0" y="101964"/>
                </a:moveTo>
                <a:cubicBezTo>
                  <a:pt x="0" y="45651"/>
                  <a:pt x="45651" y="0"/>
                  <a:pt x="101964" y="0"/>
                </a:cubicBezTo>
                <a:lnTo>
                  <a:pt x="1937325" y="0"/>
                </a:lnTo>
                <a:cubicBezTo>
                  <a:pt x="1993638" y="0"/>
                  <a:pt x="2039289" y="45651"/>
                  <a:pt x="2039289" y="101964"/>
                </a:cubicBezTo>
                <a:lnTo>
                  <a:pt x="2039289" y="917680"/>
                </a:lnTo>
                <a:cubicBezTo>
                  <a:pt x="2039289" y="973993"/>
                  <a:pt x="1993638" y="1019644"/>
                  <a:pt x="1937325" y="1019644"/>
                </a:cubicBezTo>
                <a:lnTo>
                  <a:pt x="101964" y="1019644"/>
                </a:lnTo>
                <a:cubicBezTo>
                  <a:pt x="45651" y="1019644"/>
                  <a:pt x="0" y="973993"/>
                  <a:pt x="0" y="917680"/>
                </a:cubicBezTo>
                <a:lnTo>
                  <a:pt x="0" y="101964"/>
                </a:lnTo>
                <a:close/>
              </a:path>
            </a:pathLst>
          </a:custGeom>
          <a:blipFill>
            <a:blip r:embed="rId3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834" tIns="43834" rIns="43834" bIns="43834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b="1" i="1" dirty="0" smtClean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Имеются  </a:t>
            </a:r>
            <a:r>
              <a:rPr lang="ru-RU" sz="120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документы, подтверждающие право использовать земельный </a:t>
            </a:r>
            <a:r>
              <a:rPr lang="ru-RU" sz="120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участок ?</a:t>
            </a:r>
            <a:endParaRPr lang="ru-RU" sz="1200" b="1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150" b="1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2" name="Стрелка вправо 31"/>
          <p:cNvSpPr/>
          <p:nvPr/>
        </p:nvSpPr>
        <p:spPr>
          <a:xfrm>
            <a:off x="3852580" y="1162477"/>
            <a:ext cx="744986" cy="196949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олилиния 36"/>
          <p:cNvSpPr/>
          <p:nvPr/>
        </p:nvSpPr>
        <p:spPr>
          <a:xfrm rot="10800000" flipV="1">
            <a:off x="458282" y="3087043"/>
            <a:ext cx="3384375" cy="915108"/>
          </a:xfrm>
          <a:custGeom>
            <a:avLst/>
            <a:gdLst>
              <a:gd name="connsiteX0" fmla="*/ 0 w 2039289"/>
              <a:gd name="connsiteY0" fmla="*/ 101964 h 1019644"/>
              <a:gd name="connsiteX1" fmla="*/ 101964 w 2039289"/>
              <a:gd name="connsiteY1" fmla="*/ 0 h 1019644"/>
              <a:gd name="connsiteX2" fmla="*/ 1937325 w 2039289"/>
              <a:gd name="connsiteY2" fmla="*/ 0 h 1019644"/>
              <a:gd name="connsiteX3" fmla="*/ 2039289 w 2039289"/>
              <a:gd name="connsiteY3" fmla="*/ 101964 h 1019644"/>
              <a:gd name="connsiteX4" fmla="*/ 2039289 w 2039289"/>
              <a:gd name="connsiteY4" fmla="*/ 917680 h 1019644"/>
              <a:gd name="connsiteX5" fmla="*/ 1937325 w 2039289"/>
              <a:gd name="connsiteY5" fmla="*/ 1019644 h 1019644"/>
              <a:gd name="connsiteX6" fmla="*/ 101964 w 2039289"/>
              <a:gd name="connsiteY6" fmla="*/ 1019644 h 1019644"/>
              <a:gd name="connsiteX7" fmla="*/ 0 w 2039289"/>
              <a:gd name="connsiteY7" fmla="*/ 917680 h 1019644"/>
              <a:gd name="connsiteX8" fmla="*/ 0 w 2039289"/>
              <a:gd name="connsiteY8" fmla="*/ 101964 h 1019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1019644">
                <a:moveTo>
                  <a:pt x="0" y="101964"/>
                </a:moveTo>
                <a:cubicBezTo>
                  <a:pt x="0" y="45651"/>
                  <a:pt x="45651" y="0"/>
                  <a:pt x="101964" y="0"/>
                </a:cubicBezTo>
                <a:lnTo>
                  <a:pt x="1937325" y="0"/>
                </a:lnTo>
                <a:cubicBezTo>
                  <a:pt x="1993638" y="0"/>
                  <a:pt x="2039289" y="45651"/>
                  <a:pt x="2039289" y="101964"/>
                </a:cubicBezTo>
                <a:lnTo>
                  <a:pt x="2039289" y="917680"/>
                </a:lnTo>
                <a:cubicBezTo>
                  <a:pt x="2039289" y="973993"/>
                  <a:pt x="1993638" y="1019644"/>
                  <a:pt x="1937325" y="1019644"/>
                </a:cubicBezTo>
                <a:lnTo>
                  <a:pt x="101964" y="1019644"/>
                </a:lnTo>
                <a:cubicBezTo>
                  <a:pt x="45651" y="1019644"/>
                  <a:pt x="0" y="973993"/>
                  <a:pt x="0" y="917680"/>
                </a:cubicBezTo>
                <a:lnTo>
                  <a:pt x="0" y="101964"/>
                </a:lnTo>
                <a:close/>
              </a:path>
            </a:pathLst>
          </a:custGeom>
          <a:blipFill>
            <a:blip r:embed="rId3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834" tIns="43834" rIns="43834" bIns="43834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Сведения о </a:t>
            </a:r>
            <a:r>
              <a:rPr lang="ru-RU" sz="120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правах </a:t>
            </a:r>
            <a:r>
              <a:rPr lang="ru-RU" sz="120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на земельный участок внесены в Единый государственный реестр недвижимости (или до </a:t>
            </a:r>
            <a:r>
              <a:rPr lang="ru-RU" sz="120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01.04.1999 зарегистрированы в </a:t>
            </a:r>
            <a:r>
              <a:rPr lang="ru-RU" sz="1200" b="1" i="1" dirty="0" err="1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Горкомземе</a:t>
            </a:r>
            <a:r>
              <a:rPr lang="ru-RU" sz="120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)? </a:t>
            </a:r>
            <a:endParaRPr lang="ru-RU" sz="1200" b="1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0" name="Полилиния 39"/>
          <p:cNvSpPr/>
          <p:nvPr/>
        </p:nvSpPr>
        <p:spPr>
          <a:xfrm rot="10800000" flipV="1">
            <a:off x="495161" y="4138363"/>
            <a:ext cx="3344095" cy="869499"/>
          </a:xfrm>
          <a:custGeom>
            <a:avLst/>
            <a:gdLst>
              <a:gd name="connsiteX0" fmla="*/ 0 w 2039289"/>
              <a:gd name="connsiteY0" fmla="*/ 101964 h 1019644"/>
              <a:gd name="connsiteX1" fmla="*/ 101964 w 2039289"/>
              <a:gd name="connsiteY1" fmla="*/ 0 h 1019644"/>
              <a:gd name="connsiteX2" fmla="*/ 1937325 w 2039289"/>
              <a:gd name="connsiteY2" fmla="*/ 0 h 1019644"/>
              <a:gd name="connsiteX3" fmla="*/ 2039289 w 2039289"/>
              <a:gd name="connsiteY3" fmla="*/ 101964 h 1019644"/>
              <a:gd name="connsiteX4" fmla="*/ 2039289 w 2039289"/>
              <a:gd name="connsiteY4" fmla="*/ 917680 h 1019644"/>
              <a:gd name="connsiteX5" fmla="*/ 1937325 w 2039289"/>
              <a:gd name="connsiteY5" fmla="*/ 1019644 h 1019644"/>
              <a:gd name="connsiteX6" fmla="*/ 101964 w 2039289"/>
              <a:gd name="connsiteY6" fmla="*/ 1019644 h 1019644"/>
              <a:gd name="connsiteX7" fmla="*/ 0 w 2039289"/>
              <a:gd name="connsiteY7" fmla="*/ 917680 h 1019644"/>
              <a:gd name="connsiteX8" fmla="*/ 0 w 2039289"/>
              <a:gd name="connsiteY8" fmla="*/ 101964 h 1019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1019644">
                <a:moveTo>
                  <a:pt x="0" y="101964"/>
                </a:moveTo>
                <a:cubicBezTo>
                  <a:pt x="0" y="45651"/>
                  <a:pt x="45651" y="0"/>
                  <a:pt x="101964" y="0"/>
                </a:cubicBezTo>
                <a:lnTo>
                  <a:pt x="1937325" y="0"/>
                </a:lnTo>
                <a:cubicBezTo>
                  <a:pt x="1993638" y="0"/>
                  <a:pt x="2039289" y="45651"/>
                  <a:pt x="2039289" y="101964"/>
                </a:cubicBezTo>
                <a:lnTo>
                  <a:pt x="2039289" y="917680"/>
                </a:lnTo>
                <a:cubicBezTo>
                  <a:pt x="2039289" y="973993"/>
                  <a:pt x="1993638" y="1019644"/>
                  <a:pt x="1937325" y="1019644"/>
                </a:cubicBezTo>
                <a:lnTo>
                  <a:pt x="101964" y="1019644"/>
                </a:lnTo>
                <a:cubicBezTo>
                  <a:pt x="45651" y="1019644"/>
                  <a:pt x="0" y="973993"/>
                  <a:pt x="0" y="917680"/>
                </a:cubicBezTo>
                <a:lnTo>
                  <a:pt x="0" y="101964"/>
                </a:lnTo>
                <a:close/>
              </a:path>
            </a:pathLst>
          </a:custGeom>
          <a:blipFill>
            <a:blip r:embed="rId3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834" tIns="43834" rIns="43834" bIns="43834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b="1" i="1" dirty="0" smtClean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15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Фактическое </a:t>
            </a:r>
            <a:r>
              <a:rPr lang="ru-RU" sz="115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использование земельного участка соответствует  разрешенному использованию земельного участка, указанному в </a:t>
            </a:r>
            <a:r>
              <a:rPr lang="ru-RU" sz="115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документах, подтверждающих </a:t>
            </a:r>
            <a:r>
              <a:rPr lang="ru-RU" sz="115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право использовать земельный участок</a:t>
            </a:r>
            <a:r>
              <a:rPr lang="ru-RU" sz="115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15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?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b="1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1" name="Полилиния 40"/>
          <p:cNvSpPr/>
          <p:nvPr/>
        </p:nvSpPr>
        <p:spPr>
          <a:xfrm rot="10800000" flipV="1">
            <a:off x="495161" y="5157192"/>
            <a:ext cx="3344096" cy="869501"/>
          </a:xfrm>
          <a:custGeom>
            <a:avLst/>
            <a:gdLst>
              <a:gd name="connsiteX0" fmla="*/ 0 w 2039289"/>
              <a:gd name="connsiteY0" fmla="*/ 101964 h 1019644"/>
              <a:gd name="connsiteX1" fmla="*/ 101964 w 2039289"/>
              <a:gd name="connsiteY1" fmla="*/ 0 h 1019644"/>
              <a:gd name="connsiteX2" fmla="*/ 1937325 w 2039289"/>
              <a:gd name="connsiteY2" fmla="*/ 0 h 1019644"/>
              <a:gd name="connsiteX3" fmla="*/ 2039289 w 2039289"/>
              <a:gd name="connsiteY3" fmla="*/ 101964 h 1019644"/>
              <a:gd name="connsiteX4" fmla="*/ 2039289 w 2039289"/>
              <a:gd name="connsiteY4" fmla="*/ 917680 h 1019644"/>
              <a:gd name="connsiteX5" fmla="*/ 1937325 w 2039289"/>
              <a:gd name="connsiteY5" fmla="*/ 1019644 h 1019644"/>
              <a:gd name="connsiteX6" fmla="*/ 101964 w 2039289"/>
              <a:gd name="connsiteY6" fmla="*/ 1019644 h 1019644"/>
              <a:gd name="connsiteX7" fmla="*/ 0 w 2039289"/>
              <a:gd name="connsiteY7" fmla="*/ 917680 h 1019644"/>
              <a:gd name="connsiteX8" fmla="*/ 0 w 2039289"/>
              <a:gd name="connsiteY8" fmla="*/ 101964 h 1019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1019644">
                <a:moveTo>
                  <a:pt x="0" y="101964"/>
                </a:moveTo>
                <a:cubicBezTo>
                  <a:pt x="0" y="45651"/>
                  <a:pt x="45651" y="0"/>
                  <a:pt x="101964" y="0"/>
                </a:cubicBezTo>
                <a:lnTo>
                  <a:pt x="1937325" y="0"/>
                </a:lnTo>
                <a:cubicBezTo>
                  <a:pt x="1993638" y="0"/>
                  <a:pt x="2039289" y="45651"/>
                  <a:pt x="2039289" y="101964"/>
                </a:cubicBezTo>
                <a:lnTo>
                  <a:pt x="2039289" y="917680"/>
                </a:lnTo>
                <a:cubicBezTo>
                  <a:pt x="2039289" y="973993"/>
                  <a:pt x="1993638" y="1019644"/>
                  <a:pt x="1937325" y="1019644"/>
                </a:cubicBezTo>
                <a:lnTo>
                  <a:pt x="101964" y="1019644"/>
                </a:lnTo>
                <a:cubicBezTo>
                  <a:pt x="45651" y="1019644"/>
                  <a:pt x="0" y="973993"/>
                  <a:pt x="0" y="917680"/>
                </a:cubicBezTo>
                <a:lnTo>
                  <a:pt x="0" y="101964"/>
                </a:lnTo>
                <a:close/>
              </a:path>
            </a:pathLst>
          </a:custGeom>
          <a:blipFill>
            <a:blip r:embed="rId3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834" tIns="43834" rIns="43834" bIns="43834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b="1" i="1" dirty="0" smtClean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15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Фактически </a:t>
            </a:r>
            <a:r>
              <a:rPr lang="ru-RU" sz="115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используемая площадь земельного участка </a:t>
            </a:r>
            <a:r>
              <a:rPr lang="ru-RU" sz="115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соответствует площади </a:t>
            </a:r>
            <a:r>
              <a:rPr lang="ru-RU" sz="115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земельного участка, </a:t>
            </a:r>
            <a:r>
              <a:rPr lang="ru-RU" sz="115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указанной </a:t>
            </a:r>
            <a:r>
              <a:rPr lang="ru-RU" sz="115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в </a:t>
            </a:r>
            <a:r>
              <a:rPr lang="ru-RU" sz="115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документах, подтверждающих </a:t>
            </a:r>
            <a:r>
              <a:rPr lang="ru-RU" sz="115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право использовать земельный участок</a:t>
            </a:r>
            <a:r>
              <a:rPr lang="ru-RU" sz="115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15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?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b="1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8" name="Стрелка вправо 47"/>
          <p:cNvSpPr/>
          <p:nvPr/>
        </p:nvSpPr>
        <p:spPr>
          <a:xfrm>
            <a:off x="3852580" y="3463130"/>
            <a:ext cx="744986" cy="196949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трелка вправо 50"/>
          <p:cNvSpPr/>
          <p:nvPr/>
        </p:nvSpPr>
        <p:spPr>
          <a:xfrm>
            <a:off x="3839257" y="4474637"/>
            <a:ext cx="744986" cy="196949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трелка вправо 53"/>
          <p:cNvSpPr/>
          <p:nvPr/>
        </p:nvSpPr>
        <p:spPr>
          <a:xfrm>
            <a:off x="3842657" y="2368429"/>
            <a:ext cx="744986" cy="196949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трелка вправо 54"/>
          <p:cNvSpPr/>
          <p:nvPr/>
        </p:nvSpPr>
        <p:spPr>
          <a:xfrm>
            <a:off x="3852580" y="5492666"/>
            <a:ext cx="744986" cy="196949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трелка вправо 55"/>
          <p:cNvSpPr/>
          <p:nvPr/>
        </p:nvSpPr>
        <p:spPr>
          <a:xfrm>
            <a:off x="5875709" y="3667028"/>
            <a:ext cx="620962" cy="196949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454881" y="6381328"/>
            <a:ext cx="8208912" cy="3600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Земельный  отдел Комитета по управлению имуществом Администрации ЗАТО г. Зеленогорска</a:t>
            </a:r>
            <a:endParaRPr lang="ru-RU" sz="11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8" name="Полилиния 57"/>
          <p:cNvSpPr/>
          <p:nvPr/>
        </p:nvSpPr>
        <p:spPr>
          <a:xfrm rot="10800000" flipV="1">
            <a:off x="6524604" y="914652"/>
            <a:ext cx="2439884" cy="5293433"/>
          </a:xfrm>
          <a:custGeom>
            <a:avLst/>
            <a:gdLst>
              <a:gd name="connsiteX0" fmla="*/ 0 w 2039289"/>
              <a:gd name="connsiteY0" fmla="*/ 203929 h 4004817"/>
              <a:gd name="connsiteX1" fmla="*/ 203929 w 2039289"/>
              <a:gd name="connsiteY1" fmla="*/ 0 h 4004817"/>
              <a:gd name="connsiteX2" fmla="*/ 1835360 w 2039289"/>
              <a:gd name="connsiteY2" fmla="*/ 0 h 4004817"/>
              <a:gd name="connsiteX3" fmla="*/ 2039289 w 2039289"/>
              <a:gd name="connsiteY3" fmla="*/ 203929 h 4004817"/>
              <a:gd name="connsiteX4" fmla="*/ 2039289 w 2039289"/>
              <a:gd name="connsiteY4" fmla="*/ 3800888 h 4004817"/>
              <a:gd name="connsiteX5" fmla="*/ 1835360 w 2039289"/>
              <a:gd name="connsiteY5" fmla="*/ 4004817 h 4004817"/>
              <a:gd name="connsiteX6" fmla="*/ 203929 w 2039289"/>
              <a:gd name="connsiteY6" fmla="*/ 4004817 h 4004817"/>
              <a:gd name="connsiteX7" fmla="*/ 0 w 2039289"/>
              <a:gd name="connsiteY7" fmla="*/ 3800888 h 4004817"/>
              <a:gd name="connsiteX8" fmla="*/ 0 w 2039289"/>
              <a:gd name="connsiteY8" fmla="*/ 203929 h 4004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4004817">
                <a:moveTo>
                  <a:pt x="0" y="203929"/>
                </a:moveTo>
                <a:cubicBezTo>
                  <a:pt x="0" y="91302"/>
                  <a:pt x="91302" y="0"/>
                  <a:pt x="203929" y="0"/>
                </a:cubicBezTo>
                <a:lnTo>
                  <a:pt x="1835360" y="0"/>
                </a:lnTo>
                <a:cubicBezTo>
                  <a:pt x="1947987" y="0"/>
                  <a:pt x="2039289" y="91302"/>
                  <a:pt x="2039289" y="203929"/>
                </a:cubicBezTo>
                <a:lnTo>
                  <a:pt x="2039289" y="3800888"/>
                </a:lnTo>
                <a:cubicBezTo>
                  <a:pt x="2039289" y="3913515"/>
                  <a:pt x="1947987" y="4004817"/>
                  <a:pt x="1835360" y="4004817"/>
                </a:cubicBezTo>
                <a:lnTo>
                  <a:pt x="203929" y="4004817"/>
                </a:lnTo>
                <a:cubicBezTo>
                  <a:pt x="91302" y="4004817"/>
                  <a:pt x="0" y="3913515"/>
                  <a:pt x="0" y="3800888"/>
                </a:cubicBezTo>
                <a:lnTo>
                  <a:pt x="0" y="203929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79000">
                <a:schemeClr val="bg2">
                  <a:lumMod val="75000"/>
                  <a:alpha val="81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5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spcFirstLastPara="0" vert="horz" wrap="square" lIns="73699" tIns="73699" rIns="73699" bIns="73699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i="1" kern="1200" dirty="0" smtClean="0">
                <a:solidFill>
                  <a:schemeClr val="accent1">
                    <a:lumMod val="50000"/>
                  </a:schemeClr>
                </a:solidFill>
              </a:rPr>
              <a:t>Нарушений земельного законодательства нет</a:t>
            </a:r>
            <a:endParaRPr lang="ru-RU" sz="2000" b="1" i="1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" name="Стрелка углом вверх 17"/>
          <p:cNvSpPr/>
          <p:nvPr/>
        </p:nvSpPr>
        <p:spPr>
          <a:xfrm rot="5400000" flipV="1">
            <a:off x="4094101" y="1449370"/>
            <a:ext cx="504053" cy="1006936"/>
          </a:xfrm>
          <a:prstGeom prst="bentUp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079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389">
        <p:dissolve/>
      </p:transition>
    </mc:Choice>
    <mc:Fallback>
      <p:transition spd="slow" advTm="21389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олилиния 27"/>
          <p:cNvSpPr/>
          <p:nvPr/>
        </p:nvSpPr>
        <p:spPr>
          <a:xfrm rot="10800000" flipV="1">
            <a:off x="4577338" y="2276872"/>
            <a:ext cx="1278143" cy="3931212"/>
          </a:xfrm>
          <a:custGeom>
            <a:avLst/>
            <a:gdLst>
              <a:gd name="connsiteX0" fmla="*/ 0 w 2039289"/>
              <a:gd name="connsiteY0" fmla="*/ 101964 h 1019644"/>
              <a:gd name="connsiteX1" fmla="*/ 101964 w 2039289"/>
              <a:gd name="connsiteY1" fmla="*/ 0 h 1019644"/>
              <a:gd name="connsiteX2" fmla="*/ 1937325 w 2039289"/>
              <a:gd name="connsiteY2" fmla="*/ 0 h 1019644"/>
              <a:gd name="connsiteX3" fmla="*/ 2039289 w 2039289"/>
              <a:gd name="connsiteY3" fmla="*/ 101964 h 1019644"/>
              <a:gd name="connsiteX4" fmla="*/ 2039289 w 2039289"/>
              <a:gd name="connsiteY4" fmla="*/ 917680 h 1019644"/>
              <a:gd name="connsiteX5" fmla="*/ 1937325 w 2039289"/>
              <a:gd name="connsiteY5" fmla="*/ 1019644 h 1019644"/>
              <a:gd name="connsiteX6" fmla="*/ 101964 w 2039289"/>
              <a:gd name="connsiteY6" fmla="*/ 1019644 h 1019644"/>
              <a:gd name="connsiteX7" fmla="*/ 0 w 2039289"/>
              <a:gd name="connsiteY7" fmla="*/ 917680 h 1019644"/>
              <a:gd name="connsiteX8" fmla="*/ 0 w 2039289"/>
              <a:gd name="connsiteY8" fmla="*/ 101964 h 1019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1019644">
                <a:moveTo>
                  <a:pt x="0" y="101964"/>
                </a:moveTo>
                <a:cubicBezTo>
                  <a:pt x="0" y="45651"/>
                  <a:pt x="45651" y="0"/>
                  <a:pt x="101964" y="0"/>
                </a:cubicBezTo>
                <a:lnTo>
                  <a:pt x="1937325" y="0"/>
                </a:lnTo>
                <a:cubicBezTo>
                  <a:pt x="1993638" y="0"/>
                  <a:pt x="2039289" y="45651"/>
                  <a:pt x="2039289" y="101964"/>
                </a:cubicBezTo>
                <a:lnTo>
                  <a:pt x="2039289" y="917680"/>
                </a:lnTo>
                <a:cubicBezTo>
                  <a:pt x="2039289" y="973993"/>
                  <a:pt x="1993638" y="1019644"/>
                  <a:pt x="1937325" y="1019644"/>
                </a:cubicBezTo>
                <a:lnTo>
                  <a:pt x="101964" y="1019644"/>
                </a:lnTo>
                <a:cubicBezTo>
                  <a:pt x="45651" y="1019644"/>
                  <a:pt x="0" y="973993"/>
                  <a:pt x="0" y="917680"/>
                </a:cubicBezTo>
                <a:lnTo>
                  <a:pt x="0" y="101964"/>
                </a:lnTo>
                <a:close/>
              </a:path>
            </a:pathLst>
          </a:custGeom>
          <a:solidFill>
            <a:schemeClr val="accent3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834" tIns="43834" rIns="43834" bIns="43834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200" b="1" i="1" kern="1200" dirty="0" smtClean="0">
                <a:solidFill>
                  <a:schemeClr val="accent1">
                    <a:lumMod val="50000"/>
                  </a:schemeClr>
                </a:solidFill>
              </a:rPr>
              <a:t>ДА</a:t>
            </a:r>
            <a:endParaRPr lang="ru-RU" sz="2200" b="1" i="1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9" name="Полилиния 28"/>
          <p:cNvSpPr/>
          <p:nvPr/>
        </p:nvSpPr>
        <p:spPr>
          <a:xfrm rot="10800000" flipV="1">
            <a:off x="4559337" y="914653"/>
            <a:ext cx="1296145" cy="786156"/>
          </a:xfrm>
          <a:custGeom>
            <a:avLst/>
            <a:gdLst>
              <a:gd name="connsiteX0" fmla="*/ 0 w 2039289"/>
              <a:gd name="connsiteY0" fmla="*/ 101964 h 1019644"/>
              <a:gd name="connsiteX1" fmla="*/ 101964 w 2039289"/>
              <a:gd name="connsiteY1" fmla="*/ 0 h 1019644"/>
              <a:gd name="connsiteX2" fmla="*/ 1937325 w 2039289"/>
              <a:gd name="connsiteY2" fmla="*/ 0 h 1019644"/>
              <a:gd name="connsiteX3" fmla="*/ 2039289 w 2039289"/>
              <a:gd name="connsiteY3" fmla="*/ 101964 h 1019644"/>
              <a:gd name="connsiteX4" fmla="*/ 2039289 w 2039289"/>
              <a:gd name="connsiteY4" fmla="*/ 917680 h 1019644"/>
              <a:gd name="connsiteX5" fmla="*/ 1937325 w 2039289"/>
              <a:gd name="connsiteY5" fmla="*/ 1019644 h 1019644"/>
              <a:gd name="connsiteX6" fmla="*/ 101964 w 2039289"/>
              <a:gd name="connsiteY6" fmla="*/ 1019644 h 1019644"/>
              <a:gd name="connsiteX7" fmla="*/ 0 w 2039289"/>
              <a:gd name="connsiteY7" fmla="*/ 917680 h 1019644"/>
              <a:gd name="connsiteX8" fmla="*/ 0 w 2039289"/>
              <a:gd name="connsiteY8" fmla="*/ 101964 h 1019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1019644">
                <a:moveTo>
                  <a:pt x="0" y="101964"/>
                </a:moveTo>
                <a:cubicBezTo>
                  <a:pt x="0" y="45651"/>
                  <a:pt x="45651" y="0"/>
                  <a:pt x="101964" y="0"/>
                </a:cubicBezTo>
                <a:lnTo>
                  <a:pt x="1937325" y="0"/>
                </a:lnTo>
                <a:cubicBezTo>
                  <a:pt x="1993638" y="0"/>
                  <a:pt x="2039289" y="45651"/>
                  <a:pt x="2039289" y="101964"/>
                </a:cubicBezTo>
                <a:lnTo>
                  <a:pt x="2039289" y="917680"/>
                </a:lnTo>
                <a:cubicBezTo>
                  <a:pt x="2039289" y="973993"/>
                  <a:pt x="1993638" y="1019644"/>
                  <a:pt x="1937325" y="1019644"/>
                </a:cubicBezTo>
                <a:lnTo>
                  <a:pt x="101964" y="1019644"/>
                </a:lnTo>
                <a:cubicBezTo>
                  <a:pt x="45651" y="1019644"/>
                  <a:pt x="0" y="973993"/>
                  <a:pt x="0" y="917680"/>
                </a:cubicBezTo>
                <a:lnTo>
                  <a:pt x="0" y="101964"/>
                </a:lnTo>
                <a:close/>
              </a:path>
            </a:pathLst>
          </a:custGeom>
          <a:solidFill>
            <a:schemeClr val="accent3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834" tIns="43834" rIns="43834" bIns="43834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200" b="1" i="1" kern="1200" dirty="0" smtClean="0">
                <a:solidFill>
                  <a:schemeClr val="accent1">
                    <a:lumMod val="50000"/>
                  </a:schemeClr>
                </a:solidFill>
              </a:rPr>
              <a:t>ДА</a:t>
            </a:r>
            <a:endParaRPr lang="ru-RU" sz="2200" b="1" i="1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0" name="Полилиния 29"/>
          <p:cNvSpPr/>
          <p:nvPr/>
        </p:nvSpPr>
        <p:spPr>
          <a:xfrm rot="10800000" flipV="1">
            <a:off x="454881" y="828904"/>
            <a:ext cx="3384376" cy="864096"/>
          </a:xfrm>
          <a:custGeom>
            <a:avLst/>
            <a:gdLst>
              <a:gd name="connsiteX0" fmla="*/ 0 w 2039289"/>
              <a:gd name="connsiteY0" fmla="*/ 101964 h 1019644"/>
              <a:gd name="connsiteX1" fmla="*/ 101964 w 2039289"/>
              <a:gd name="connsiteY1" fmla="*/ 0 h 1019644"/>
              <a:gd name="connsiteX2" fmla="*/ 1937325 w 2039289"/>
              <a:gd name="connsiteY2" fmla="*/ 0 h 1019644"/>
              <a:gd name="connsiteX3" fmla="*/ 2039289 w 2039289"/>
              <a:gd name="connsiteY3" fmla="*/ 101964 h 1019644"/>
              <a:gd name="connsiteX4" fmla="*/ 2039289 w 2039289"/>
              <a:gd name="connsiteY4" fmla="*/ 917680 h 1019644"/>
              <a:gd name="connsiteX5" fmla="*/ 1937325 w 2039289"/>
              <a:gd name="connsiteY5" fmla="*/ 1019644 h 1019644"/>
              <a:gd name="connsiteX6" fmla="*/ 101964 w 2039289"/>
              <a:gd name="connsiteY6" fmla="*/ 1019644 h 1019644"/>
              <a:gd name="connsiteX7" fmla="*/ 0 w 2039289"/>
              <a:gd name="connsiteY7" fmla="*/ 917680 h 1019644"/>
              <a:gd name="connsiteX8" fmla="*/ 0 w 2039289"/>
              <a:gd name="connsiteY8" fmla="*/ 101964 h 1019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1019644">
                <a:moveTo>
                  <a:pt x="0" y="101964"/>
                </a:moveTo>
                <a:cubicBezTo>
                  <a:pt x="0" y="45651"/>
                  <a:pt x="45651" y="0"/>
                  <a:pt x="101964" y="0"/>
                </a:cubicBezTo>
                <a:lnTo>
                  <a:pt x="1937325" y="0"/>
                </a:lnTo>
                <a:cubicBezTo>
                  <a:pt x="1993638" y="0"/>
                  <a:pt x="2039289" y="45651"/>
                  <a:pt x="2039289" y="101964"/>
                </a:cubicBezTo>
                <a:lnTo>
                  <a:pt x="2039289" y="917680"/>
                </a:lnTo>
                <a:cubicBezTo>
                  <a:pt x="2039289" y="973993"/>
                  <a:pt x="1993638" y="1019644"/>
                  <a:pt x="1937325" y="1019644"/>
                </a:cubicBezTo>
                <a:lnTo>
                  <a:pt x="101964" y="1019644"/>
                </a:lnTo>
                <a:cubicBezTo>
                  <a:pt x="45651" y="1019644"/>
                  <a:pt x="0" y="973993"/>
                  <a:pt x="0" y="917680"/>
                </a:cubicBezTo>
                <a:lnTo>
                  <a:pt x="0" y="101964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834" tIns="43834" rIns="43834" bIns="43834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20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Используете здание или сооружение?</a:t>
            </a:r>
          </a:p>
        </p:txBody>
      </p:sp>
      <p:sp>
        <p:nvSpPr>
          <p:cNvPr id="31" name="Полилиния 30"/>
          <p:cNvSpPr/>
          <p:nvPr/>
        </p:nvSpPr>
        <p:spPr>
          <a:xfrm rot="10800000" flipV="1">
            <a:off x="438976" y="1952838"/>
            <a:ext cx="3384375" cy="720079"/>
          </a:xfrm>
          <a:custGeom>
            <a:avLst/>
            <a:gdLst>
              <a:gd name="connsiteX0" fmla="*/ 0 w 2039289"/>
              <a:gd name="connsiteY0" fmla="*/ 101964 h 1019644"/>
              <a:gd name="connsiteX1" fmla="*/ 101964 w 2039289"/>
              <a:gd name="connsiteY1" fmla="*/ 0 h 1019644"/>
              <a:gd name="connsiteX2" fmla="*/ 1937325 w 2039289"/>
              <a:gd name="connsiteY2" fmla="*/ 0 h 1019644"/>
              <a:gd name="connsiteX3" fmla="*/ 2039289 w 2039289"/>
              <a:gd name="connsiteY3" fmla="*/ 101964 h 1019644"/>
              <a:gd name="connsiteX4" fmla="*/ 2039289 w 2039289"/>
              <a:gd name="connsiteY4" fmla="*/ 917680 h 1019644"/>
              <a:gd name="connsiteX5" fmla="*/ 1937325 w 2039289"/>
              <a:gd name="connsiteY5" fmla="*/ 1019644 h 1019644"/>
              <a:gd name="connsiteX6" fmla="*/ 101964 w 2039289"/>
              <a:gd name="connsiteY6" fmla="*/ 1019644 h 1019644"/>
              <a:gd name="connsiteX7" fmla="*/ 0 w 2039289"/>
              <a:gd name="connsiteY7" fmla="*/ 917680 h 1019644"/>
              <a:gd name="connsiteX8" fmla="*/ 0 w 2039289"/>
              <a:gd name="connsiteY8" fmla="*/ 101964 h 1019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1019644">
                <a:moveTo>
                  <a:pt x="0" y="101964"/>
                </a:moveTo>
                <a:cubicBezTo>
                  <a:pt x="0" y="45651"/>
                  <a:pt x="45651" y="0"/>
                  <a:pt x="101964" y="0"/>
                </a:cubicBezTo>
                <a:lnTo>
                  <a:pt x="1937325" y="0"/>
                </a:lnTo>
                <a:cubicBezTo>
                  <a:pt x="1993638" y="0"/>
                  <a:pt x="2039289" y="45651"/>
                  <a:pt x="2039289" y="101964"/>
                </a:cubicBezTo>
                <a:lnTo>
                  <a:pt x="2039289" y="917680"/>
                </a:lnTo>
                <a:cubicBezTo>
                  <a:pt x="2039289" y="973993"/>
                  <a:pt x="1993638" y="1019644"/>
                  <a:pt x="1937325" y="1019644"/>
                </a:cubicBezTo>
                <a:lnTo>
                  <a:pt x="101964" y="1019644"/>
                </a:lnTo>
                <a:cubicBezTo>
                  <a:pt x="45651" y="1019644"/>
                  <a:pt x="0" y="973993"/>
                  <a:pt x="0" y="917680"/>
                </a:cubicBezTo>
                <a:lnTo>
                  <a:pt x="0" y="101964"/>
                </a:lnTo>
                <a:close/>
              </a:path>
            </a:pathLst>
          </a:custGeom>
          <a:blipFill>
            <a:blip r:embed="rId3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834" tIns="43834" rIns="43834" bIns="43834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b="1" i="1" dirty="0" smtClean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Имеются  </a:t>
            </a:r>
            <a:r>
              <a:rPr lang="ru-RU" sz="120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документы, подтверждающие право использовать земельный </a:t>
            </a:r>
            <a:r>
              <a:rPr lang="ru-RU" sz="120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участок ?</a:t>
            </a:r>
            <a:endParaRPr lang="ru-RU" sz="1200" b="1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150" b="1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2" name="Стрелка вправо 31"/>
          <p:cNvSpPr/>
          <p:nvPr/>
        </p:nvSpPr>
        <p:spPr>
          <a:xfrm>
            <a:off x="3852580" y="1162477"/>
            <a:ext cx="744986" cy="196949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олилиния 36"/>
          <p:cNvSpPr/>
          <p:nvPr/>
        </p:nvSpPr>
        <p:spPr>
          <a:xfrm rot="10800000" flipV="1">
            <a:off x="458282" y="3087043"/>
            <a:ext cx="3384375" cy="915108"/>
          </a:xfrm>
          <a:custGeom>
            <a:avLst/>
            <a:gdLst>
              <a:gd name="connsiteX0" fmla="*/ 0 w 2039289"/>
              <a:gd name="connsiteY0" fmla="*/ 101964 h 1019644"/>
              <a:gd name="connsiteX1" fmla="*/ 101964 w 2039289"/>
              <a:gd name="connsiteY1" fmla="*/ 0 h 1019644"/>
              <a:gd name="connsiteX2" fmla="*/ 1937325 w 2039289"/>
              <a:gd name="connsiteY2" fmla="*/ 0 h 1019644"/>
              <a:gd name="connsiteX3" fmla="*/ 2039289 w 2039289"/>
              <a:gd name="connsiteY3" fmla="*/ 101964 h 1019644"/>
              <a:gd name="connsiteX4" fmla="*/ 2039289 w 2039289"/>
              <a:gd name="connsiteY4" fmla="*/ 917680 h 1019644"/>
              <a:gd name="connsiteX5" fmla="*/ 1937325 w 2039289"/>
              <a:gd name="connsiteY5" fmla="*/ 1019644 h 1019644"/>
              <a:gd name="connsiteX6" fmla="*/ 101964 w 2039289"/>
              <a:gd name="connsiteY6" fmla="*/ 1019644 h 1019644"/>
              <a:gd name="connsiteX7" fmla="*/ 0 w 2039289"/>
              <a:gd name="connsiteY7" fmla="*/ 917680 h 1019644"/>
              <a:gd name="connsiteX8" fmla="*/ 0 w 2039289"/>
              <a:gd name="connsiteY8" fmla="*/ 101964 h 1019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1019644">
                <a:moveTo>
                  <a:pt x="0" y="101964"/>
                </a:moveTo>
                <a:cubicBezTo>
                  <a:pt x="0" y="45651"/>
                  <a:pt x="45651" y="0"/>
                  <a:pt x="101964" y="0"/>
                </a:cubicBezTo>
                <a:lnTo>
                  <a:pt x="1937325" y="0"/>
                </a:lnTo>
                <a:cubicBezTo>
                  <a:pt x="1993638" y="0"/>
                  <a:pt x="2039289" y="45651"/>
                  <a:pt x="2039289" y="101964"/>
                </a:cubicBezTo>
                <a:lnTo>
                  <a:pt x="2039289" y="917680"/>
                </a:lnTo>
                <a:cubicBezTo>
                  <a:pt x="2039289" y="973993"/>
                  <a:pt x="1993638" y="1019644"/>
                  <a:pt x="1937325" y="1019644"/>
                </a:cubicBezTo>
                <a:lnTo>
                  <a:pt x="101964" y="1019644"/>
                </a:lnTo>
                <a:cubicBezTo>
                  <a:pt x="45651" y="1019644"/>
                  <a:pt x="0" y="973993"/>
                  <a:pt x="0" y="917680"/>
                </a:cubicBezTo>
                <a:lnTo>
                  <a:pt x="0" y="101964"/>
                </a:lnTo>
                <a:close/>
              </a:path>
            </a:pathLst>
          </a:custGeom>
          <a:blipFill>
            <a:blip r:embed="rId3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834" tIns="43834" rIns="43834" bIns="43834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Сведения о </a:t>
            </a:r>
            <a:r>
              <a:rPr lang="ru-RU" sz="120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правах </a:t>
            </a:r>
            <a:r>
              <a:rPr lang="ru-RU" sz="120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на земельный участок внесены в Единый государственный реестр недвижимости (или до </a:t>
            </a:r>
            <a:r>
              <a:rPr lang="ru-RU" sz="120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01.04.1999 зарегистрированы в </a:t>
            </a:r>
            <a:r>
              <a:rPr lang="ru-RU" sz="1200" b="1" i="1" dirty="0" err="1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Горкомземе</a:t>
            </a:r>
            <a:r>
              <a:rPr lang="ru-RU" sz="120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)? </a:t>
            </a:r>
            <a:endParaRPr lang="ru-RU" sz="1200" b="1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0" name="Полилиния 39"/>
          <p:cNvSpPr/>
          <p:nvPr/>
        </p:nvSpPr>
        <p:spPr>
          <a:xfrm rot="10800000" flipV="1">
            <a:off x="495161" y="4138363"/>
            <a:ext cx="3343499" cy="869499"/>
          </a:xfrm>
          <a:custGeom>
            <a:avLst/>
            <a:gdLst>
              <a:gd name="connsiteX0" fmla="*/ 0 w 2039289"/>
              <a:gd name="connsiteY0" fmla="*/ 101964 h 1019644"/>
              <a:gd name="connsiteX1" fmla="*/ 101964 w 2039289"/>
              <a:gd name="connsiteY1" fmla="*/ 0 h 1019644"/>
              <a:gd name="connsiteX2" fmla="*/ 1937325 w 2039289"/>
              <a:gd name="connsiteY2" fmla="*/ 0 h 1019644"/>
              <a:gd name="connsiteX3" fmla="*/ 2039289 w 2039289"/>
              <a:gd name="connsiteY3" fmla="*/ 101964 h 1019644"/>
              <a:gd name="connsiteX4" fmla="*/ 2039289 w 2039289"/>
              <a:gd name="connsiteY4" fmla="*/ 917680 h 1019644"/>
              <a:gd name="connsiteX5" fmla="*/ 1937325 w 2039289"/>
              <a:gd name="connsiteY5" fmla="*/ 1019644 h 1019644"/>
              <a:gd name="connsiteX6" fmla="*/ 101964 w 2039289"/>
              <a:gd name="connsiteY6" fmla="*/ 1019644 h 1019644"/>
              <a:gd name="connsiteX7" fmla="*/ 0 w 2039289"/>
              <a:gd name="connsiteY7" fmla="*/ 917680 h 1019644"/>
              <a:gd name="connsiteX8" fmla="*/ 0 w 2039289"/>
              <a:gd name="connsiteY8" fmla="*/ 101964 h 1019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1019644">
                <a:moveTo>
                  <a:pt x="0" y="101964"/>
                </a:moveTo>
                <a:cubicBezTo>
                  <a:pt x="0" y="45651"/>
                  <a:pt x="45651" y="0"/>
                  <a:pt x="101964" y="0"/>
                </a:cubicBezTo>
                <a:lnTo>
                  <a:pt x="1937325" y="0"/>
                </a:lnTo>
                <a:cubicBezTo>
                  <a:pt x="1993638" y="0"/>
                  <a:pt x="2039289" y="45651"/>
                  <a:pt x="2039289" y="101964"/>
                </a:cubicBezTo>
                <a:lnTo>
                  <a:pt x="2039289" y="917680"/>
                </a:lnTo>
                <a:cubicBezTo>
                  <a:pt x="2039289" y="973993"/>
                  <a:pt x="1993638" y="1019644"/>
                  <a:pt x="1937325" y="1019644"/>
                </a:cubicBezTo>
                <a:lnTo>
                  <a:pt x="101964" y="1019644"/>
                </a:lnTo>
                <a:cubicBezTo>
                  <a:pt x="45651" y="1019644"/>
                  <a:pt x="0" y="973993"/>
                  <a:pt x="0" y="917680"/>
                </a:cubicBezTo>
                <a:lnTo>
                  <a:pt x="0" y="101964"/>
                </a:lnTo>
                <a:close/>
              </a:path>
            </a:pathLst>
          </a:custGeom>
          <a:blipFill>
            <a:blip r:embed="rId3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834" tIns="43834" rIns="43834" bIns="43834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b="1" i="1" dirty="0" smtClean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15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Фактическое </a:t>
            </a:r>
            <a:r>
              <a:rPr lang="ru-RU" sz="115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использование земельного участка соответствует  разрешенному использованию земельного участка, указанному в </a:t>
            </a:r>
            <a:r>
              <a:rPr lang="ru-RU" sz="115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документах, </a:t>
            </a:r>
            <a:r>
              <a:rPr lang="ru-RU" sz="110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подтверждающих </a:t>
            </a:r>
            <a:r>
              <a:rPr lang="ru-RU" sz="110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право использовать земельный участок </a:t>
            </a:r>
            <a:r>
              <a:rPr lang="ru-RU" sz="115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?</a:t>
            </a:r>
            <a:endParaRPr lang="ru-RU" sz="1150" b="1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b="1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1" name="Полилиния 40"/>
          <p:cNvSpPr/>
          <p:nvPr/>
        </p:nvSpPr>
        <p:spPr>
          <a:xfrm rot="10800000" flipV="1">
            <a:off x="454880" y="5157192"/>
            <a:ext cx="3383781" cy="869501"/>
          </a:xfrm>
          <a:custGeom>
            <a:avLst/>
            <a:gdLst>
              <a:gd name="connsiteX0" fmla="*/ 0 w 2039289"/>
              <a:gd name="connsiteY0" fmla="*/ 101964 h 1019644"/>
              <a:gd name="connsiteX1" fmla="*/ 101964 w 2039289"/>
              <a:gd name="connsiteY1" fmla="*/ 0 h 1019644"/>
              <a:gd name="connsiteX2" fmla="*/ 1937325 w 2039289"/>
              <a:gd name="connsiteY2" fmla="*/ 0 h 1019644"/>
              <a:gd name="connsiteX3" fmla="*/ 2039289 w 2039289"/>
              <a:gd name="connsiteY3" fmla="*/ 101964 h 1019644"/>
              <a:gd name="connsiteX4" fmla="*/ 2039289 w 2039289"/>
              <a:gd name="connsiteY4" fmla="*/ 917680 h 1019644"/>
              <a:gd name="connsiteX5" fmla="*/ 1937325 w 2039289"/>
              <a:gd name="connsiteY5" fmla="*/ 1019644 h 1019644"/>
              <a:gd name="connsiteX6" fmla="*/ 101964 w 2039289"/>
              <a:gd name="connsiteY6" fmla="*/ 1019644 h 1019644"/>
              <a:gd name="connsiteX7" fmla="*/ 0 w 2039289"/>
              <a:gd name="connsiteY7" fmla="*/ 917680 h 1019644"/>
              <a:gd name="connsiteX8" fmla="*/ 0 w 2039289"/>
              <a:gd name="connsiteY8" fmla="*/ 101964 h 1019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1019644">
                <a:moveTo>
                  <a:pt x="0" y="101964"/>
                </a:moveTo>
                <a:cubicBezTo>
                  <a:pt x="0" y="45651"/>
                  <a:pt x="45651" y="0"/>
                  <a:pt x="101964" y="0"/>
                </a:cubicBezTo>
                <a:lnTo>
                  <a:pt x="1937325" y="0"/>
                </a:lnTo>
                <a:cubicBezTo>
                  <a:pt x="1993638" y="0"/>
                  <a:pt x="2039289" y="45651"/>
                  <a:pt x="2039289" y="101964"/>
                </a:cubicBezTo>
                <a:lnTo>
                  <a:pt x="2039289" y="917680"/>
                </a:lnTo>
                <a:cubicBezTo>
                  <a:pt x="2039289" y="973993"/>
                  <a:pt x="1993638" y="1019644"/>
                  <a:pt x="1937325" y="1019644"/>
                </a:cubicBezTo>
                <a:lnTo>
                  <a:pt x="101964" y="1019644"/>
                </a:lnTo>
                <a:cubicBezTo>
                  <a:pt x="45651" y="1019644"/>
                  <a:pt x="0" y="973993"/>
                  <a:pt x="0" y="917680"/>
                </a:cubicBezTo>
                <a:lnTo>
                  <a:pt x="0" y="101964"/>
                </a:lnTo>
                <a:close/>
              </a:path>
            </a:pathLst>
          </a:custGeom>
          <a:blipFill>
            <a:blip r:embed="rId3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834" tIns="43834" rIns="43834" bIns="43834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b="1" i="1" dirty="0" smtClean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15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Фактически </a:t>
            </a:r>
            <a:r>
              <a:rPr lang="ru-RU" sz="115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используемая площадь земельного участка </a:t>
            </a:r>
            <a:r>
              <a:rPr lang="ru-RU" sz="115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соответствует площади </a:t>
            </a:r>
            <a:r>
              <a:rPr lang="ru-RU" sz="115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земельного участка, </a:t>
            </a:r>
            <a:r>
              <a:rPr lang="ru-RU" sz="115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указанной </a:t>
            </a:r>
            <a:r>
              <a:rPr lang="ru-RU" sz="115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в </a:t>
            </a:r>
            <a:r>
              <a:rPr lang="ru-RU" sz="115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документах, подтверждающих </a:t>
            </a:r>
            <a:r>
              <a:rPr lang="ru-RU" sz="115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право использовать земельный участок</a:t>
            </a:r>
            <a:r>
              <a:rPr lang="ru-RU" sz="115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15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?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b="1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8" name="Стрелка вправо 47"/>
          <p:cNvSpPr/>
          <p:nvPr/>
        </p:nvSpPr>
        <p:spPr>
          <a:xfrm>
            <a:off x="3852580" y="3463130"/>
            <a:ext cx="744986" cy="196949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трелка вправо 50"/>
          <p:cNvSpPr/>
          <p:nvPr/>
        </p:nvSpPr>
        <p:spPr>
          <a:xfrm>
            <a:off x="3839257" y="4474637"/>
            <a:ext cx="744986" cy="196949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трелка вправо 53"/>
          <p:cNvSpPr/>
          <p:nvPr/>
        </p:nvSpPr>
        <p:spPr>
          <a:xfrm>
            <a:off x="3852580" y="2344746"/>
            <a:ext cx="744986" cy="196949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трелка вправо 54"/>
          <p:cNvSpPr/>
          <p:nvPr/>
        </p:nvSpPr>
        <p:spPr>
          <a:xfrm>
            <a:off x="3838662" y="5492666"/>
            <a:ext cx="744986" cy="196949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трелка вправо 55"/>
          <p:cNvSpPr/>
          <p:nvPr/>
        </p:nvSpPr>
        <p:spPr>
          <a:xfrm>
            <a:off x="5875708" y="3660079"/>
            <a:ext cx="648895" cy="196948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 rot="10800000" flipV="1">
            <a:off x="6524604" y="914652"/>
            <a:ext cx="2439884" cy="5293433"/>
          </a:xfrm>
          <a:custGeom>
            <a:avLst/>
            <a:gdLst>
              <a:gd name="connsiteX0" fmla="*/ 0 w 2039289"/>
              <a:gd name="connsiteY0" fmla="*/ 203929 h 4004817"/>
              <a:gd name="connsiteX1" fmla="*/ 203929 w 2039289"/>
              <a:gd name="connsiteY1" fmla="*/ 0 h 4004817"/>
              <a:gd name="connsiteX2" fmla="*/ 1835360 w 2039289"/>
              <a:gd name="connsiteY2" fmla="*/ 0 h 4004817"/>
              <a:gd name="connsiteX3" fmla="*/ 2039289 w 2039289"/>
              <a:gd name="connsiteY3" fmla="*/ 203929 h 4004817"/>
              <a:gd name="connsiteX4" fmla="*/ 2039289 w 2039289"/>
              <a:gd name="connsiteY4" fmla="*/ 3800888 h 4004817"/>
              <a:gd name="connsiteX5" fmla="*/ 1835360 w 2039289"/>
              <a:gd name="connsiteY5" fmla="*/ 4004817 h 4004817"/>
              <a:gd name="connsiteX6" fmla="*/ 203929 w 2039289"/>
              <a:gd name="connsiteY6" fmla="*/ 4004817 h 4004817"/>
              <a:gd name="connsiteX7" fmla="*/ 0 w 2039289"/>
              <a:gd name="connsiteY7" fmla="*/ 3800888 h 4004817"/>
              <a:gd name="connsiteX8" fmla="*/ 0 w 2039289"/>
              <a:gd name="connsiteY8" fmla="*/ 203929 h 4004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4004817">
                <a:moveTo>
                  <a:pt x="0" y="203929"/>
                </a:moveTo>
                <a:cubicBezTo>
                  <a:pt x="0" y="91302"/>
                  <a:pt x="91302" y="0"/>
                  <a:pt x="203929" y="0"/>
                </a:cubicBezTo>
                <a:lnTo>
                  <a:pt x="1835360" y="0"/>
                </a:lnTo>
                <a:cubicBezTo>
                  <a:pt x="1947987" y="0"/>
                  <a:pt x="2039289" y="91302"/>
                  <a:pt x="2039289" y="203929"/>
                </a:cubicBezTo>
                <a:lnTo>
                  <a:pt x="2039289" y="3800888"/>
                </a:lnTo>
                <a:cubicBezTo>
                  <a:pt x="2039289" y="3913515"/>
                  <a:pt x="1947987" y="4004817"/>
                  <a:pt x="1835360" y="4004817"/>
                </a:cubicBezTo>
                <a:lnTo>
                  <a:pt x="203929" y="4004817"/>
                </a:lnTo>
                <a:cubicBezTo>
                  <a:pt x="91302" y="4004817"/>
                  <a:pt x="0" y="3913515"/>
                  <a:pt x="0" y="3800888"/>
                </a:cubicBezTo>
                <a:lnTo>
                  <a:pt x="0" y="203929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79000">
                <a:schemeClr val="bg2">
                  <a:lumMod val="75000"/>
                  <a:alpha val="81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5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spcFirstLastPara="0" vert="horz" wrap="square" lIns="73699" tIns="73699" rIns="73699" bIns="73699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i="1" kern="1200" dirty="0" smtClean="0">
                <a:solidFill>
                  <a:schemeClr val="accent1">
                    <a:lumMod val="50000"/>
                  </a:schemeClr>
                </a:solidFill>
              </a:rPr>
              <a:t>Нарушений земельного законодательства нет</a:t>
            </a:r>
            <a:endParaRPr lang="ru-RU" sz="2000" b="1" i="1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" name="Стрелка углом вверх 17"/>
          <p:cNvSpPr/>
          <p:nvPr/>
        </p:nvSpPr>
        <p:spPr>
          <a:xfrm rot="5400000" flipV="1">
            <a:off x="4094101" y="1449370"/>
            <a:ext cx="504053" cy="1006936"/>
          </a:xfrm>
          <a:prstGeom prst="bentUp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54881" y="6381328"/>
            <a:ext cx="8208912" cy="3600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Земельный  отдел Комитета по управлению имуществом Администрации ЗАТО г. Зеленогорска</a:t>
            </a:r>
            <a:endParaRPr lang="ru-RU" sz="11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6067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872">
        <p:dissolve/>
      </p:transition>
    </mc:Choice>
    <mc:Fallback>
      <p:transition spd="slow" advTm="20872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Группа 58"/>
          <p:cNvGrpSpPr/>
          <p:nvPr/>
        </p:nvGrpSpPr>
        <p:grpSpPr>
          <a:xfrm rot="10800000">
            <a:off x="296338" y="949000"/>
            <a:ext cx="8663132" cy="4461305"/>
            <a:chOff x="1079551" y="1153273"/>
            <a:chExt cx="7342604" cy="3720142"/>
          </a:xfrm>
        </p:grpSpPr>
        <p:sp>
          <p:nvSpPr>
            <p:cNvPr id="60" name="Полилиния 59"/>
            <p:cNvSpPr/>
            <p:nvPr/>
          </p:nvSpPr>
          <p:spPr>
            <a:xfrm flipV="1">
              <a:off x="1079551" y="1153273"/>
              <a:ext cx="1460509" cy="3479961"/>
            </a:xfrm>
            <a:custGeom>
              <a:avLst/>
              <a:gdLst>
                <a:gd name="connsiteX0" fmla="*/ 0 w 2039289"/>
                <a:gd name="connsiteY0" fmla="*/ 203929 h 4004817"/>
                <a:gd name="connsiteX1" fmla="*/ 203929 w 2039289"/>
                <a:gd name="connsiteY1" fmla="*/ 0 h 4004817"/>
                <a:gd name="connsiteX2" fmla="*/ 1835360 w 2039289"/>
                <a:gd name="connsiteY2" fmla="*/ 0 h 4004817"/>
                <a:gd name="connsiteX3" fmla="*/ 2039289 w 2039289"/>
                <a:gd name="connsiteY3" fmla="*/ 203929 h 4004817"/>
                <a:gd name="connsiteX4" fmla="*/ 2039289 w 2039289"/>
                <a:gd name="connsiteY4" fmla="*/ 3800888 h 4004817"/>
                <a:gd name="connsiteX5" fmla="*/ 1835360 w 2039289"/>
                <a:gd name="connsiteY5" fmla="*/ 4004817 h 4004817"/>
                <a:gd name="connsiteX6" fmla="*/ 203929 w 2039289"/>
                <a:gd name="connsiteY6" fmla="*/ 4004817 h 4004817"/>
                <a:gd name="connsiteX7" fmla="*/ 0 w 2039289"/>
                <a:gd name="connsiteY7" fmla="*/ 3800888 h 4004817"/>
                <a:gd name="connsiteX8" fmla="*/ 0 w 2039289"/>
                <a:gd name="connsiteY8" fmla="*/ 203929 h 4004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289" h="4004817">
                  <a:moveTo>
                    <a:pt x="0" y="203929"/>
                  </a:moveTo>
                  <a:cubicBezTo>
                    <a:pt x="0" y="91302"/>
                    <a:pt x="91302" y="0"/>
                    <a:pt x="203929" y="0"/>
                  </a:cubicBezTo>
                  <a:lnTo>
                    <a:pt x="1835360" y="0"/>
                  </a:lnTo>
                  <a:cubicBezTo>
                    <a:pt x="1947987" y="0"/>
                    <a:pt x="2039289" y="91302"/>
                    <a:pt x="2039289" y="203929"/>
                  </a:cubicBezTo>
                  <a:lnTo>
                    <a:pt x="2039289" y="3800888"/>
                  </a:lnTo>
                  <a:cubicBezTo>
                    <a:pt x="2039289" y="3913515"/>
                    <a:pt x="1947987" y="4004817"/>
                    <a:pt x="1835360" y="4004817"/>
                  </a:cubicBezTo>
                  <a:lnTo>
                    <a:pt x="203929" y="4004817"/>
                  </a:lnTo>
                  <a:cubicBezTo>
                    <a:pt x="91302" y="4004817"/>
                    <a:pt x="0" y="3913515"/>
                    <a:pt x="0" y="3800888"/>
                  </a:cubicBezTo>
                  <a:lnTo>
                    <a:pt x="0" y="20392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75000"/>
                    <a:tint val="66000"/>
                    <a:satMod val="160000"/>
                  </a:schemeClr>
                </a:gs>
                <a:gs pos="50000">
                  <a:schemeClr val="accent6">
                    <a:lumMod val="75000"/>
                    <a:tint val="44500"/>
                    <a:satMod val="160000"/>
                  </a:schemeClr>
                </a:gs>
                <a:gs pos="100000">
                  <a:schemeClr val="accent6">
                    <a:lumMod val="75000"/>
                    <a:tint val="23500"/>
                    <a:satMod val="160000"/>
                  </a:schemeClr>
                </a:gs>
              </a:gsLst>
              <a:lin ang="13500000" scaled="1"/>
              <a:tileRect/>
            </a:gra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73699" tIns="73699" rIns="73699" bIns="73699" numCol="1" spcCol="1270" anchor="ctr" anchorCtr="0">
              <a:noAutofit/>
            </a:bodyPr>
            <a:lstStyle/>
            <a:p>
              <a:pPr lvl="0" algn="ctr"/>
              <a:r>
                <a:rPr lang="ru-RU" sz="1600" b="1" i="1" dirty="0">
                  <a:solidFill>
                    <a:schemeClr val="tx2">
                      <a:lumMod val="50000"/>
                    </a:schemeClr>
                  </a:solidFill>
                </a:rPr>
                <a:t>Рекомендуется обратиться в Администрацию ЗАТО                                   г. Зеленогорска для оформления прав на земельный участок</a:t>
              </a:r>
            </a:p>
          </p:txBody>
        </p:sp>
        <p:sp>
          <p:nvSpPr>
            <p:cNvPr id="62" name="Полилиния 61"/>
            <p:cNvSpPr/>
            <p:nvPr/>
          </p:nvSpPr>
          <p:spPr>
            <a:xfrm flipV="1">
              <a:off x="5246425" y="1206512"/>
              <a:ext cx="622085" cy="3340851"/>
            </a:xfrm>
            <a:custGeom>
              <a:avLst/>
              <a:gdLst>
                <a:gd name="connsiteX0" fmla="*/ 0 w 2039289"/>
                <a:gd name="connsiteY0" fmla="*/ 101964 h 1019644"/>
                <a:gd name="connsiteX1" fmla="*/ 101964 w 2039289"/>
                <a:gd name="connsiteY1" fmla="*/ 0 h 1019644"/>
                <a:gd name="connsiteX2" fmla="*/ 1937325 w 2039289"/>
                <a:gd name="connsiteY2" fmla="*/ 0 h 1019644"/>
                <a:gd name="connsiteX3" fmla="*/ 2039289 w 2039289"/>
                <a:gd name="connsiteY3" fmla="*/ 101964 h 1019644"/>
                <a:gd name="connsiteX4" fmla="*/ 2039289 w 2039289"/>
                <a:gd name="connsiteY4" fmla="*/ 917680 h 1019644"/>
                <a:gd name="connsiteX5" fmla="*/ 1937325 w 2039289"/>
                <a:gd name="connsiteY5" fmla="*/ 1019644 h 1019644"/>
                <a:gd name="connsiteX6" fmla="*/ 101964 w 2039289"/>
                <a:gd name="connsiteY6" fmla="*/ 1019644 h 1019644"/>
                <a:gd name="connsiteX7" fmla="*/ 0 w 2039289"/>
                <a:gd name="connsiteY7" fmla="*/ 917680 h 1019644"/>
                <a:gd name="connsiteX8" fmla="*/ 0 w 2039289"/>
                <a:gd name="connsiteY8" fmla="*/ 101964 h 1019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289" h="1019644">
                  <a:moveTo>
                    <a:pt x="0" y="101964"/>
                  </a:moveTo>
                  <a:cubicBezTo>
                    <a:pt x="0" y="45651"/>
                    <a:pt x="45651" y="0"/>
                    <a:pt x="101964" y="0"/>
                  </a:cubicBezTo>
                  <a:lnTo>
                    <a:pt x="1937325" y="0"/>
                  </a:lnTo>
                  <a:cubicBezTo>
                    <a:pt x="1993638" y="0"/>
                    <a:pt x="2039289" y="45651"/>
                    <a:pt x="2039289" y="101964"/>
                  </a:cubicBezTo>
                  <a:lnTo>
                    <a:pt x="2039289" y="917680"/>
                  </a:lnTo>
                  <a:cubicBezTo>
                    <a:pt x="2039289" y="973993"/>
                    <a:pt x="1993638" y="1019644"/>
                    <a:pt x="1937325" y="1019644"/>
                  </a:cubicBezTo>
                  <a:lnTo>
                    <a:pt x="101964" y="1019644"/>
                  </a:lnTo>
                  <a:cubicBezTo>
                    <a:pt x="45651" y="1019644"/>
                    <a:pt x="0" y="973993"/>
                    <a:pt x="0" y="917680"/>
                  </a:cubicBezTo>
                  <a:lnTo>
                    <a:pt x="0" y="101964"/>
                  </a:lnTo>
                  <a:close/>
                </a:path>
              </a:pathLst>
            </a:custGeom>
            <a:blipFill>
              <a:blip r:embed="rId2"/>
              <a:tile tx="0" ty="0" sx="100000" sy="100000" flip="none" algn="tl"/>
            </a:blipFill>
            <a:ln>
              <a:solidFill>
                <a:srgbClr val="FFC000"/>
              </a:solidFill>
            </a:ln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834" tIns="43834" rIns="43834" bIns="43834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i="1" kern="1200" dirty="0" smtClean="0">
                  <a:solidFill>
                    <a:srgbClr val="C00000"/>
                  </a:solidFill>
                </a:rPr>
                <a:t>Нет</a:t>
              </a:r>
              <a:endParaRPr lang="ru-RU" sz="2200" b="1" i="1" kern="1200" dirty="0">
                <a:solidFill>
                  <a:srgbClr val="C00000"/>
                </a:solidFill>
              </a:endParaRPr>
            </a:p>
          </p:txBody>
        </p:sp>
        <p:sp>
          <p:nvSpPr>
            <p:cNvPr id="64" name="Полилиния 63"/>
            <p:cNvSpPr/>
            <p:nvPr/>
          </p:nvSpPr>
          <p:spPr>
            <a:xfrm flipV="1">
              <a:off x="6352062" y="1153273"/>
              <a:ext cx="2039289" cy="938641"/>
            </a:xfrm>
            <a:custGeom>
              <a:avLst/>
              <a:gdLst>
                <a:gd name="connsiteX0" fmla="*/ 0 w 2039289"/>
                <a:gd name="connsiteY0" fmla="*/ 101964 h 1019644"/>
                <a:gd name="connsiteX1" fmla="*/ 101964 w 2039289"/>
                <a:gd name="connsiteY1" fmla="*/ 0 h 1019644"/>
                <a:gd name="connsiteX2" fmla="*/ 1937325 w 2039289"/>
                <a:gd name="connsiteY2" fmla="*/ 0 h 1019644"/>
                <a:gd name="connsiteX3" fmla="*/ 2039289 w 2039289"/>
                <a:gd name="connsiteY3" fmla="*/ 101964 h 1019644"/>
                <a:gd name="connsiteX4" fmla="*/ 2039289 w 2039289"/>
                <a:gd name="connsiteY4" fmla="*/ 917680 h 1019644"/>
                <a:gd name="connsiteX5" fmla="*/ 1937325 w 2039289"/>
                <a:gd name="connsiteY5" fmla="*/ 1019644 h 1019644"/>
                <a:gd name="connsiteX6" fmla="*/ 101964 w 2039289"/>
                <a:gd name="connsiteY6" fmla="*/ 1019644 h 1019644"/>
                <a:gd name="connsiteX7" fmla="*/ 0 w 2039289"/>
                <a:gd name="connsiteY7" fmla="*/ 917680 h 1019644"/>
                <a:gd name="connsiteX8" fmla="*/ 0 w 2039289"/>
                <a:gd name="connsiteY8" fmla="*/ 101964 h 1019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289" h="1019644">
                  <a:moveTo>
                    <a:pt x="0" y="101964"/>
                  </a:moveTo>
                  <a:cubicBezTo>
                    <a:pt x="0" y="45651"/>
                    <a:pt x="45651" y="0"/>
                    <a:pt x="101964" y="0"/>
                  </a:cubicBezTo>
                  <a:lnTo>
                    <a:pt x="1937325" y="0"/>
                  </a:lnTo>
                  <a:cubicBezTo>
                    <a:pt x="1993638" y="0"/>
                    <a:pt x="2039289" y="45651"/>
                    <a:pt x="2039289" y="101964"/>
                  </a:cubicBezTo>
                  <a:lnTo>
                    <a:pt x="2039289" y="917680"/>
                  </a:lnTo>
                  <a:cubicBezTo>
                    <a:pt x="2039289" y="973993"/>
                    <a:pt x="1993638" y="1019644"/>
                    <a:pt x="1937325" y="1019644"/>
                  </a:cubicBezTo>
                  <a:lnTo>
                    <a:pt x="101964" y="1019644"/>
                  </a:lnTo>
                  <a:cubicBezTo>
                    <a:pt x="45651" y="1019644"/>
                    <a:pt x="0" y="973993"/>
                    <a:pt x="0" y="917680"/>
                  </a:cubicBezTo>
                  <a:lnTo>
                    <a:pt x="0" y="101964"/>
                  </a:lnTo>
                  <a:close/>
                </a:path>
              </a:pathLst>
            </a:custGeom>
            <a:blipFill>
              <a:blip r:embed="rId3"/>
              <a:tile tx="0" ty="0" sx="100000" sy="100000" flip="none" algn="tl"/>
            </a:blip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834" tIns="43834" rIns="43834" bIns="43834" numCol="1" spcCol="1270" anchor="ctr" anchorCtr="0">
              <a:noAutofit/>
            </a:bodyPr>
            <a:lstStyle/>
            <a:p>
              <a:pPr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dirty="0" smtClean="0">
                <a:solidFill>
                  <a:schemeClr val="accent5">
                    <a:lumMod val="50000"/>
                  </a:schemeClr>
                </a:solidFill>
              </a:endParaRPr>
            </a:p>
            <a:p>
              <a:pPr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endParaRPr>
            </a:p>
            <a:p>
              <a:pPr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i="1" dirty="0" smtClean="0">
                  <a:solidFill>
                    <a:schemeClr val="bg1">
                      <a:lumMod val="65000"/>
                      <a:lumOff val="35000"/>
                    </a:schemeClr>
                  </a:solidFill>
                </a:rPr>
                <a:t>Имеются  </a:t>
              </a:r>
              <a:r>
                <a:rPr lang="ru-RU" sz="1600" b="1" i="1" dirty="0">
                  <a:solidFill>
                    <a:schemeClr val="bg1">
                      <a:lumMod val="65000"/>
                      <a:lumOff val="35000"/>
                    </a:schemeClr>
                  </a:solidFill>
                </a:rPr>
                <a:t>документы, подтверждающие право использовать земельный </a:t>
              </a:r>
              <a:r>
                <a:rPr lang="ru-RU" sz="1600" b="1" i="1" dirty="0" smtClean="0">
                  <a:solidFill>
                    <a:schemeClr val="bg1">
                      <a:lumMod val="65000"/>
                      <a:lumOff val="35000"/>
                    </a:schemeClr>
                  </a:solidFill>
                </a:rPr>
                <a:t>участок ?</a:t>
              </a:r>
              <a:endParaRPr lang="ru-RU" sz="1600" b="1" i="1" dirty="0">
                <a:solidFill>
                  <a:schemeClr val="bg1">
                    <a:lumMod val="65000"/>
                    <a:lumOff val="35000"/>
                  </a:schemeClr>
                </a:solidFill>
              </a:endParaRP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200" b="1" i="1" kern="1200" dirty="0">
                <a:solidFill>
                  <a:schemeClr val="bg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66" name="Полилиния 65"/>
            <p:cNvSpPr/>
            <p:nvPr/>
          </p:nvSpPr>
          <p:spPr>
            <a:xfrm flipV="1">
              <a:off x="6956826" y="2579820"/>
              <a:ext cx="872684" cy="833458"/>
            </a:xfrm>
            <a:custGeom>
              <a:avLst/>
              <a:gdLst>
                <a:gd name="connsiteX0" fmla="*/ 0 w 2039289"/>
                <a:gd name="connsiteY0" fmla="*/ 101964 h 1019644"/>
                <a:gd name="connsiteX1" fmla="*/ 101964 w 2039289"/>
                <a:gd name="connsiteY1" fmla="*/ 0 h 1019644"/>
                <a:gd name="connsiteX2" fmla="*/ 1937325 w 2039289"/>
                <a:gd name="connsiteY2" fmla="*/ 0 h 1019644"/>
                <a:gd name="connsiteX3" fmla="*/ 2039289 w 2039289"/>
                <a:gd name="connsiteY3" fmla="*/ 101964 h 1019644"/>
                <a:gd name="connsiteX4" fmla="*/ 2039289 w 2039289"/>
                <a:gd name="connsiteY4" fmla="*/ 917680 h 1019644"/>
                <a:gd name="connsiteX5" fmla="*/ 1937325 w 2039289"/>
                <a:gd name="connsiteY5" fmla="*/ 1019644 h 1019644"/>
                <a:gd name="connsiteX6" fmla="*/ 101964 w 2039289"/>
                <a:gd name="connsiteY6" fmla="*/ 1019644 h 1019644"/>
                <a:gd name="connsiteX7" fmla="*/ 0 w 2039289"/>
                <a:gd name="connsiteY7" fmla="*/ 917680 h 1019644"/>
                <a:gd name="connsiteX8" fmla="*/ 0 w 2039289"/>
                <a:gd name="connsiteY8" fmla="*/ 101964 h 1019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289" h="1019644">
                  <a:moveTo>
                    <a:pt x="0" y="101964"/>
                  </a:moveTo>
                  <a:cubicBezTo>
                    <a:pt x="0" y="45651"/>
                    <a:pt x="45651" y="0"/>
                    <a:pt x="101964" y="0"/>
                  </a:cubicBezTo>
                  <a:lnTo>
                    <a:pt x="1937325" y="0"/>
                  </a:lnTo>
                  <a:cubicBezTo>
                    <a:pt x="1993638" y="0"/>
                    <a:pt x="2039289" y="45651"/>
                    <a:pt x="2039289" y="101964"/>
                  </a:cubicBezTo>
                  <a:lnTo>
                    <a:pt x="2039289" y="917680"/>
                  </a:lnTo>
                  <a:cubicBezTo>
                    <a:pt x="2039289" y="973993"/>
                    <a:pt x="1993638" y="1019644"/>
                    <a:pt x="1937325" y="1019644"/>
                  </a:cubicBezTo>
                  <a:lnTo>
                    <a:pt x="101964" y="1019644"/>
                  </a:lnTo>
                  <a:cubicBezTo>
                    <a:pt x="45651" y="1019644"/>
                    <a:pt x="0" y="973993"/>
                    <a:pt x="0" y="917680"/>
                  </a:cubicBezTo>
                  <a:lnTo>
                    <a:pt x="0" y="101964"/>
                  </a:lnTo>
                  <a:close/>
                </a:path>
              </a:pathLst>
            </a:custGeom>
            <a:solidFill>
              <a:schemeClr val="accent3"/>
            </a:solidFill>
            <a:ln>
              <a:solidFill>
                <a:srgbClr val="FFC000"/>
              </a:solidFill>
            </a:ln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834" tIns="43834" rIns="43834" bIns="43834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i="1" kern="1200" dirty="0" smtClean="0">
                  <a:solidFill>
                    <a:schemeClr val="accent1">
                      <a:lumMod val="50000"/>
                    </a:schemeClr>
                  </a:solidFill>
                </a:rPr>
                <a:t>Да</a:t>
              </a:r>
              <a:endParaRPr lang="ru-RU" sz="2200" b="1" i="1" kern="12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8" name="Полилиния 67"/>
            <p:cNvSpPr/>
            <p:nvPr/>
          </p:nvSpPr>
          <p:spPr>
            <a:xfrm flipV="1">
              <a:off x="6382866" y="3853771"/>
              <a:ext cx="2039289" cy="1019644"/>
            </a:xfrm>
            <a:custGeom>
              <a:avLst/>
              <a:gdLst>
                <a:gd name="connsiteX0" fmla="*/ 0 w 2039289"/>
                <a:gd name="connsiteY0" fmla="*/ 101964 h 1019644"/>
                <a:gd name="connsiteX1" fmla="*/ 101964 w 2039289"/>
                <a:gd name="connsiteY1" fmla="*/ 0 h 1019644"/>
                <a:gd name="connsiteX2" fmla="*/ 1937325 w 2039289"/>
                <a:gd name="connsiteY2" fmla="*/ 0 h 1019644"/>
                <a:gd name="connsiteX3" fmla="*/ 2039289 w 2039289"/>
                <a:gd name="connsiteY3" fmla="*/ 101964 h 1019644"/>
                <a:gd name="connsiteX4" fmla="*/ 2039289 w 2039289"/>
                <a:gd name="connsiteY4" fmla="*/ 917680 h 1019644"/>
                <a:gd name="connsiteX5" fmla="*/ 1937325 w 2039289"/>
                <a:gd name="connsiteY5" fmla="*/ 1019644 h 1019644"/>
                <a:gd name="connsiteX6" fmla="*/ 101964 w 2039289"/>
                <a:gd name="connsiteY6" fmla="*/ 1019644 h 1019644"/>
                <a:gd name="connsiteX7" fmla="*/ 0 w 2039289"/>
                <a:gd name="connsiteY7" fmla="*/ 917680 h 1019644"/>
                <a:gd name="connsiteX8" fmla="*/ 0 w 2039289"/>
                <a:gd name="connsiteY8" fmla="*/ 101964 h 1019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289" h="1019644">
                  <a:moveTo>
                    <a:pt x="0" y="101964"/>
                  </a:moveTo>
                  <a:cubicBezTo>
                    <a:pt x="0" y="45651"/>
                    <a:pt x="45651" y="0"/>
                    <a:pt x="101964" y="0"/>
                  </a:cubicBezTo>
                  <a:lnTo>
                    <a:pt x="1937325" y="0"/>
                  </a:lnTo>
                  <a:cubicBezTo>
                    <a:pt x="1993638" y="0"/>
                    <a:pt x="2039289" y="45651"/>
                    <a:pt x="2039289" y="101964"/>
                  </a:cubicBezTo>
                  <a:lnTo>
                    <a:pt x="2039289" y="917680"/>
                  </a:lnTo>
                  <a:cubicBezTo>
                    <a:pt x="2039289" y="973993"/>
                    <a:pt x="1993638" y="1019644"/>
                    <a:pt x="1937325" y="1019644"/>
                  </a:cubicBezTo>
                  <a:lnTo>
                    <a:pt x="101964" y="1019644"/>
                  </a:lnTo>
                  <a:cubicBezTo>
                    <a:pt x="45651" y="1019644"/>
                    <a:pt x="0" y="973993"/>
                    <a:pt x="0" y="917680"/>
                  </a:cubicBezTo>
                  <a:lnTo>
                    <a:pt x="0" y="101964"/>
                  </a:lnTo>
                  <a:close/>
                </a:path>
              </a:pathLst>
            </a:custGeom>
            <a:blipFill>
              <a:blip r:embed="rId4"/>
              <a:tile tx="0" ty="0" sx="100000" sy="100000" flip="none" algn="tl"/>
            </a:blipFill>
            <a:ln>
              <a:solidFill>
                <a:schemeClr val="tx2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834" tIns="43834" rIns="43834" bIns="43834" numCol="1" spcCol="1270" anchor="ctr" anchorCtr="0">
              <a:noAutofit/>
            </a:bodyPr>
            <a:lstStyle/>
            <a:p>
              <a:pPr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20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endParaRPr>
            </a:p>
            <a:p>
              <a:pPr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i="1" dirty="0" smtClean="0">
                  <a:solidFill>
                    <a:schemeClr val="bg1">
                      <a:lumMod val="65000"/>
                      <a:lumOff val="35000"/>
                    </a:schemeClr>
                  </a:solidFill>
                </a:rPr>
                <a:t>Используете </a:t>
              </a:r>
              <a:r>
                <a:rPr lang="ru-RU" sz="2200" b="1" i="1" dirty="0">
                  <a:solidFill>
                    <a:schemeClr val="bg1">
                      <a:lumMod val="65000"/>
                      <a:lumOff val="35000"/>
                    </a:schemeClr>
                  </a:solidFill>
                </a:rPr>
                <a:t>земельный участок?</a:t>
              </a: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200" b="1" i="1" kern="1200" dirty="0">
                <a:solidFill>
                  <a:schemeClr val="bg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69" name="Стрелка вправо 68"/>
          <p:cNvSpPr/>
          <p:nvPr/>
        </p:nvSpPr>
        <p:spPr>
          <a:xfrm rot="5400000">
            <a:off x="1199572" y="2314757"/>
            <a:ext cx="528249" cy="242316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Стрелка вправо 69"/>
          <p:cNvSpPr/>
          <p:nvPr/>
        </p:nvSpPr>
        <p:spPr>
          <a:xfrm>
            <a:off x="2738727" y="4686044"/>
            <a:ext cx="604119" cy="242316"/>
          </a:xfrm>
          <a:prstGeom prst="rightArrow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Стрелка вправо 73"/>
          <p:cNvSpPr/>
          <p:nvPr/>
        </p:nvSpPr>
        <p:spPr>
          <a:xfrm>
            <a:off x="4067944" y="3326611"/>
            <a:ext cx="752242" cy="242316"/>
          </a:xfrm>
          <a:prstGeom prst="rightArrow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rot="10800000" flipV="1">
            <a:off x="4820184" y="1329023"/>
            <a:ext cx="1648962" cy="4150466"/>
          </a:xfrm>
          <a:custGeom>
            <a:avLst/>
            <a:gdLst>
              <a:gd name="connsiteX0" fmla="*/ 0 w 2039289"/>
              <a:gd name="connsiteY0" fmla="*/ 203929 h 4004817"/>
              <a:gd name="connsiteX1" fmla="*/ 203929 w 2039289"/>
              <a:gd name="connsiteY1" fmla="*/ 0 h 4004817"/>
              <a:gd name="connsiteX2" fmla="*/ 1835360 w 2039289"/>
              <a:gd name="connsiteY2" fmla="*/ 0 h 4004817"/>
              <a:gd name="connsiteX3" fmla="*/ 2039289 w 2039289"/>
              <a:gd name="connsiteY3" fmla="*/ 203929 h 4004817"/>
              <a:gd name="connsiteX4" fmla="*/ 2039289 w 2039289"/>
              <a:gd name="connsiteY4" fmla="*/ 3800888 h 4004817"/>
              <a:gd name="connsiteX5" fmla="*/ 1835360 w 2039289"/>
              <a:gd name="connsiteY5" fmla="*/ 4004817 h 4004817"/>
              <a:gd name="connsiteX6" fmla="*/ 203929 w 2039289"/>
              <a:gd name="connsiteY6" fmla="*/ 4004817 h 4004817"/>
              <a:gd name="connsiteX7" fmla="*/ 0 w 2039289"/>
              <a:gd name="connsiteY7" fmla="*/ 3800888 h 4004817"/>
              <a:gd name="connsiteX8" fmla="*/ 0 w 2039289"/>
              <a:gd name="connsiteY8" fmla="*/ 203929 h 4004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4004817">
                <a:moveTo>
                  <a:pt x="0" y="203929"/>
                </a:moveTo>
                <a:cubicBezTo>
                  <a:pt x="0" y="91302"/>
                  <a:pt x="91302" y="0"/>
                  <a:pt x="203929" y="0"/>
                </a:cubicBezTo>
                <a:lnTo>
                  <a:pt x="1835360" y="0"/>
                </a:lnTo>
                <a:cubicBezTo>
                  <a:pt x="1947987" y="0"/>
                  <a:pt x="2039289" y="91302"/>
                  <a:pt x="2039289" y="203929"/>
                </a:cubicBezTo>
                <a:lnTo>
                  <a:pt x="2039289" y="3800888"/>
                </a:lnTo>
                <a:cubicBezTo>
                  <a:pt x="2039289" y="3913515"/>
                  <a:pt x="1947987" y="4004817"/>
                  <a:pt x="1835360" y="4004817"/>
                </a:cubicBezTo>
                <a:lnTo>
                  <a:pt x="203929" y="4004817"/>
                </a:lnTo>
                <a:cubicBezTo>
                  <a:pt x="91302" y="4004817"/>
                  <a:pt x="0" y="3913515"/>
                  <a:pt x="0" y="3800888"/>
                </a:cubicBezTo>
                <a:lnTo>
                  <a:pt x="0" y="203929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>
            <a:solidFill>
              <a:schemeClr val="accent5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spcFirstLastPara="0" vert="horz" wrap="square" lIns="73699" tIns="73699" rIns="73699" bIns="73699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200" b="1" i="1" kern="1200" dirty="0" smtClean="0">
                <a:solidFill>
                  <a:srgbClr val="C00000"/>
                </a:solidFill>
              </a:rPr>
              <a:t>Возможно наличие нарушений земельного </a:t>
            </a:r>
            <a:r>
              <a:rPr lang="ru-RU" sz="2200" b="1" i="1" kern="1200" dirty="0" err="1" smtClean="0">
                <a:solidFill>
                  <a:srgbClr val="C00000"/>
                </a:solidFill>
              </a:rPr>
              <a:t>законода</a:t>
            </a:r>
            <a:r>
              <a:rPr lang="ru-RU" sz="2200" b="1" i="1" kern="1200" dirty="0" smtClean="0">
                <a:solidFill>
                  <a:srgbClr val="C00000"/>
                </a:solidFill>
              </a:rPr>
              <a:t>- </a:t>
            </a:r>
            <a:r>
              <a:rPr lang="ru-RU" sz="2200" b="1" i="1" kern="1200" dirty="0" err="1" smtClean="0">
                <a:solidFill>
                  <a:srgbClr val="C00000"/>
                </a:solidFill>
              </a:rPr>
              <a:t>тельства</a:t>
            </a:r>
            <a:endParaRPr lang="ru-RU" sz="2200" b="1" i="1" kern="1200" dirty="0">
              <a:solidFill>
                <a:srgbClr val="C00000"/>
              </a:solidFill>
            </a:endParaRPr>
          </a:p>
        </p:txBody>
      </p:sp>
      <p:sp>
        <p:nvSpPr>
          <p:cNvPr id="16" name="Стрелка вправо 15"/>
          <p:cNvSpPr/>
          <p:nvPr/>
        </p:nvSpPr>
        <p:spPr>
          <a:xfrm>
            <a:off x="6469147" y="3313657"/>
            <a:ext cx="781747" cy="242316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5400000">
            <a:off x="1216727" y="3880869"/>
            <a:ext cx="565264" cy="242316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54881" y="6381328"/>
            <a:ext cx="8208912" cy="3600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Земельный  отдел Комитета по управлению имуществом Администрации ЗАТО г. Зеленогорска</a:t>
            </a:r>
            <a:endParaRPr lang="ru-RU" sz="11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8898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Click="0" advTm="11045">
        <p:dissolve/>
      </p:transition>
    </mc:Choice>
    <mc:Fallback>
      <p:transition spd="slow" advClick="0" advTm="11045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Группа 58"/>
          <p:cNvGrpSpPr/>
          <p:nvPr/>
        </p:nvGrpSpPr>
        <p:grpSpPr>
          <a:xfrm rot="10800000">
            <a:off x="332682" y="1237032"/>
            <a:ext cx="8626788" cy="4173273"/>
            <a:chOff x="1079551" y="1153273"/>
            <a:chExt cx="7311800" cy="3479961"/>
          </a:xfrm>
        </p:grpSpPr>
        <p:sp>
          <p:nvSpPr>
            <p:cNvPr id="60" name="Полилиния 59"/>
            <p:cNvSpPr/>
            <p:nvPr/>
          </p:nvSpPr>
          <p:spPr>
            <a:xfrm flipV="1">
              <a:off x="1079551" y="1153273"/>
              <a:ext cx="1460509" cy="3479961"/>
            </a:xfrm>
            <a:custGeom>
              <a:avLst/>
              <a:gdLst>
                <a:gd name="connsiteX0" fmla="*/ 0 w 2039289"/>
                <a:gd name="connsiteY0" fmla="*/ 203929 h 4004817"/>
                <a:gd name="connsiteX1" fmla="*/ 203929 w 2039289"/>
                <a:gd name="connsiteY1" fmla="*/ 0 h 4004817"/>
                <a:gd name="connsiteX2" fmla="*/ 1835360 w 2039289"/>
                <a:gd name="connsiteY2" fmla="*/ 0 h 4004817"/>
                <a:gd name="connsiteX3" fmla="*/ 2039289 w 2039289"/>
                <a:gd name="connsiteY3" fmla="*/ 203929 h 4004817"/>
                <a:gd name="connsiteX4" fmla="*/ 2039289 w 2039289"/>
                <a:gd name="connsiteY4" fmla="*/ 3800888 h 4004817"/>
                <a:gd name="connsiteX5" fmla="*/ 1835360 w 2039289"/>
                <a:gd name="connsiteY5" fmla="*/ 4004817 h 4004817"/>
                <a:gd name="connsiteX6" fmla="*/ 203929 w 2039289"/>
                <a:gd name="connsiteY6" fmla="*/ 4004817 h 4004817"/>
                <a:gd name="connsiteX7" fmla="*/ 0 w 2039289"/>
                <a:gd name="connsiteY7" fmla="*/ 3800888 h 4004817"/>
                <a:gd name="connsiteX8" fmla="*/ 0 w 2039289"/>
                <a:gd name="connsiteY8" fmla="*/ 203929 h 4004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289" h="4004817">
                  <a:moveTo>
                    <a:pt x="0" y="203929"/>
                  </a:moveTo>
                  <a:cubicBezTo>
                    <a:pt x="0" y="91302"/>
                    <a:pt x="91302" y="0"/>
                    <a:pt x="203929" y="0"/>
                  </a:cubicBezTo>
                  <a:lnTo>
                    <a:pt x="1835360" y="0"/>
                  </a:lnTo>
                  <a:cubicBezTo>
                    <a:pt x="1947987" y="0"/>
                    <a:pt x="2039289" y="91302"/>
                    <a:pt x="2039289" y="203929"/>
                  </a:cubicBezTo>
                  <a:lnTo>
                    <a:pt x="2039289" y="3800888"/>
                  </a:lnTo>
                  <a:cubicBezTo>
                    <a:pt x="2039289" y="3913515"/>
                    <a:pt x="1947987" y="4004817"/>
                    <a:pt x="1835360" y="4004817"/>
                  </a:cubicBezTo>
                  <a:lnTo>
                    <a:pt x="203929" y="4004817"/>
                  </a:lnTo>
                  <a:cubicBezTo>
                    <a:pt x="91302" y="4004817"/>
                    <a:pt x="0" y="3913515"/>
                    <a:pt x="0" y="3800888"/>
                  </a:cubicBezTo>
                  <a:lnTo>
                    <a:pt x="0" y="20392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75000"/>
                    <a:tint val="66000"/>
                    <a:satMod val="160000"/>
                  </a:schemeClr>
                </a:gs>
                <a:gs pos="50000">
                  <a:schemeClr val="accent6">
                    <a:lumMod val="75000"/>
                    <a:tint val="44500"/>
                    <a:satMod val="160000"/>
                  </a:schemeClr>
                </a:gs>
                <a:gs pos="100000">
                  <a:schemeClr val="accent6">
                    <a:lumMod val="75000"/>
                    <a:tint val="23500"/>
                    <a:satMod val="160000"/>
                  </a:schemeClr>
                </a:gs>
              </a:gsLst>
              <a:lin ang="13500000" scaled="1"/>
              <a:tileRect/>
            </a:gra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73699" tIns="73699" rIns="73699" bIns="73699" numCol="1" spcCol="1270" anchor="ctr" anchorCtr="0">
              <a:noAutofit/>
            </a:bodyPr>
            <a:lstStyle/>
            <a:p>
              <a:pPr lvl="0" algn="ctr"/>
              <a:r>
                <a:rPr lang="ru-RU" sz="1600" b="1" i="1" dirty="0">
                  <a:solidFill>
                    <a:schemeClr val="tx2">
                      <a:lumMod val="50000"/>
                    </a:schemeClr>
                  </a:solidFill>
                </a:rPr>
                <a:t>Рекомендуется обратиться в Администрацию ЗАТО                                   г. Зеленогорска для оформления прав на земельный участок</a:t>
              </a:r>
            </a:p>
          </p:txBody>
        </p:sp>
        <p:sp>
          <p:nvSpPr>
            <p:cNvPr id="62" name="Полилиния 61"/>
            <p:cNvSpPr/>
            <p:nvPr/>
          </p:nvSpPr>
          <p:spPr>
            <a:xfrm flipV="1">
              <a:off x="5246425" y="1206512"/>
              <a:ext cx="622085" cy="3340851"/>
            </a:xfrm>
            <a:custGeom>
              <a:avLst/>
              <a:gdLst>
                <a:gd name="connsiteX0" fmla="*/ 0 w 2039289"/>
                <a:gd name="connsiteY0" fmla="*/ 101964 h 1019644"/>
                <a:gd name="connsiteX1" fmla="*/ 101964 w 2039289"/>
                <a:gd name="connsiteY1" fmla="*/ 0 h 1019644"/>
                <a:gd name="connsiteX2" fmla="*/ 1937325 w 2039289"/>
                <a:gd name="connsiteY2" fmla="*/ 0 h 1019644"/>
                <a:gd name="connsiteX3" fmla="*/ 2039289 w 2039289"/>
                <a:gd name="connsiteY3" fmla="*/ 101964 h 1019644"/>
                <a:gd name="connsiteX4" fmla="*/ 2039289 w 2039289"/>
                <a:gd name="connsiteY4" fmla="*/ 917680 h 1019644"/>
                <a:gd name="connsiteX5" fmla="*/ 1937325 w 2039289"/>
                <a:gd name="connsiteY5" fmla="*/ 1019644 h 1019644"/>
                <a:gd name="connsiteX6" fmla="*/ 101964 w 2039289"/>
                <a:gd name="connsiteY6" fmla="*/ 1019644 h 1019644"/>
                <a:gd name="connsiteX7" fmla="*/ 0 w 2039289"/>
                <a:gd name="connsiteY7" fmla="*/ 917680 h 1019644"/>
                <a:gd name="connsiteX8" fmla="*/ 0 w 2039289"/>
                <a:gd name="connsiteY8" fmla="*/ 101964 h 1019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289" h="1019644">
                  <a:moveTo>
                    <a:pt x="0" y="101964"/>
                  </a:moveTo>
                  <a:cubicBezTo>
                    <a:pt x="0" y="45651"/>
                    <a:pt x="45651" y="0"/>
                    <a:pt x="101964" y="0"/>
                  </a:cubicBezTo>
                  <a:lnTo>
                    <a:pt x="1937325" y="0"/>
                  </a:lnTo>
                  <a:cubicBezTo>
                    <a:pt x="1993638" y="0"/>
                    <a:pt x="2039289" y="45651"/>
                    <a:pt x="2039289" y="101964"/>
                  </a:cubicBezTo>
                  <a:lnTo>
                    <a:pt x="2039289" y="917680"/>
                  </a:lnTo>
                  <a:cubicBezTo>
                    <a:pt x="2039289" y="973993"/>
                    <a:pt x="1993638" y="1019644"/>
                    <a:pt x="1937325" y="1019644"/>
                  </a:cubicBezTo>
                  <a:lnTo>
                    <a:pt x="101964" y="1019644"/>
                  </a:lnTo>
                  <a:cubicBezTo>
                    <a:pt x="45651" y="1019644"/>
                    <a:pt x="0" y="973993"/>
                    <a:pt x="0" y="917680"/>
                  </a:cubicBezTo>
                  <a:lnTo>
                    <a:pt x="0" y="101964"/>
                  </a:lnTo>
                  <a:close/>
                </a:path>
              </a:pathLst>
            </a:custGeom>
            <a:blipFill>
              <a:blip r:embed="rId2"/>
              <a:tile tx="0" ty="0" sx="100000" sy="100000" flip="none" algn="tl"/>
            </a:blipFill>
            <a:ln>
              <a:solidFill>
                <a:srgbClr val="FFC000"/>
              </a:solidFill>
            </a:ln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834" tIns="43834" rIns="43834" bIns="43834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i="1" kern="1200" dirty="0" smtClean="0">
                  <a:solidFill>
                    <a:srgbClr val="C00000"/>
                  </a:solidFill>
                </a:rPr>
                <a:t>Нет</a:t>
              </a:r>
              <a:endParaRPr lang="ru-RU" sz="2200" b="1" i="1" kern="1200" dirty="0">
                <a:solidFill>
                  <a:srgbClr val="C00000"/>
                </a:solidFill>
              </a:endParaRPr>
            </a:p>
          </p:txBody>
        </p:sp>
        <p:sp>
          <p:nvSpPr>
            <p:cNvPr id="64" name="Полилиния 63"/>
            <p:cNvSpPr/>
            <p:nvPr/>
          </p:nvSpPr>
          <p:spPr>
            <a:xfrm flipV="1">
              <a:off x="6352062" y="1153273"/>
              <a:ext cx="2039289" cy="938641"/>
            </a:xfrm>
            <a:custGeom>
              <a:avLst/>
              <a:gdLst>
                <a:gd name="connsiteX0" fmla="*/ 0 w 2039289"/>
                <a:gd name="connsiteY0" fmla="*/ 101964 h 1019644"/>
                <a:gd name="connsiteX1" fmla="*/ 101964 w 2039289"/>
                <a:gd name="connsiteY1" fmla="*/ 0 h 1019644"/>
                <a:gd name="connsiteX2" fmla="*/ 1937325 w 2039289"/>
                <a:gd name="connsiteY2" fmla="*/ 0 h 1019644"/>
                <a:gd name="connsiteX3" fmla="*/ 2039289 w 2039289"/>
                <a:gd name="connsiteY3" fmla="*/ 101964 h 1019644"/>
                <a:gd name="connsiteX4" fmla="*/ 2039289 w 2039289"/>
                <a:gd name="connsiteY4" fmla="*/ 917680 h 1019644"/>
                <a:gd name="connsiteX5" fmla="*/ 1937325 w 2039289"/>
                <a:gd name="connsiteY5" fmla="*/ 1019644 h 1019644"/>
                <a:gd name="connsiteX6" fmla="*/ 101964 w 2039289"/>
                <a:gd name="connsiteY6" fmla="*/ 1019644 h 1019644"/>
                <a:gd name="connsiteX7" fmla="*/ 0 w 2039289"/>
                <a:gd name="connsiteY7" fmla="*/ 917680 h 1019644"/>
                <a:gd name="connsiteX8" fmla="*/ 0 w 2039289"/>
                <a:gd name="connsiteY8" fmla="*/ 101964 h 1019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289" h="1019644">
                  <a:moveTo>
                    <a:pt x="0" y="101964"/>
                  </a:moveTo>
                  <a:cubicBezTo>
                    <a:pt x="0" y="45651"/>
                    <a:pt x="45651" y="0"/>
                    <a:pt x="101964" y="0"/>
                  </a:cubicBezTo>
                  <a:lnTo>
                    <a:pt x="1937325" y="0"/>
                  </a:lnTo>
                  <a:cubicBezTo>
                    <a:pt x="1993638" y="0"/>
                    <a:pt x="2039289" y="45651"/>
                    <a:pt x="2039289" y="101964"/>
                  </a:cubicBezTo>
                  <a:lnTo>
                    <a:pt x="2039289" y="917680"/>
                  </a:lnTo>
                  <a:cubicBezTo>
                    <a:pt x="2039289" y="973993"/>
                    <a:pt x="1993638" y="1019644"/>
                    <a:pt x="1937325" y="1019644"/>
                  </a:cubicBezTo>
                  <a:lnTo>
                    <a:pt x="101964" y="1019644"/>
                  </a:lnTo>
                  <a:cubicBezTo>
                    <a:pt x="45651" y="1019644"/>
                    <a:pt x="0" y="973993"/>
                    <a:pt x="0" y="917680"/>
                  </a:cubicBezTo>
                  <a:lnTo>
                    <a:pt x="0" y="101964"/>
                  </a:lnTo>
                  <a:close/>
                </a:path>
              </a:pathLst>
            </a:custGeom>
            <a:blipFill>
              <a:blip r:embed="rId3"/>
              <a:tile tx="0" ty="0" sx="100000" sy="100000" flip="none" algn="tl"/>
            </a:blip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834" tIns="43834" rIns="43834" bIns="43834" numCol="1" spcCol="1270" anchor="ctr" anchorCtr="0">
              <a:noAutofit/>
            </a:bodyPr>
            <a:lstStyle/>
            <a:p>
              <a:pPr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dirty="0" smtClean="0">
                <a:solidFill>
                  <a:schemeClr val="accent5">
                    <a:lumMod val="50000"/>
                  </a:schemeClr>
                </a:solidFill>
              </a:endParaRPr>
            </a:p>
            <a:p>
              <a:pPr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endParaRPr>
            </a:p>
            <a:p>
              <a:pPr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i="1" dirty="0" smtClean="0">
                  <a:solidFill>
                    <a:schemeClr val="bg1">
                      <a:lumMod val="65000"/>
                      <a:lumOff val="35000"/>
                    </a:schemeClr>
                  </a:solidFill>
                </a:rPr>
                <a:t>Имеются  </a:t>
              </a:r>
              <a:r>
                <a:rPr lang="ru-RU" sz="1600" b="1" i="1" dirty="0">
                  <a:solidFill>
                    <a:schemeClr val="bg1">
                      <a:lumMod val="65000"/>
                      <a:lumOff val="35000"/>
                    </a:schemeClr>
                  </a:solidFill>
                </a:rPr>
                <a:t>документы, подтверждающие право использовать земельный </a:t>
              </a:r>
              <a:r>
                <a:rPr lang="ru-RU" sz="1600" b="1" i="1" dirty="0" smtClean="0">
                  <a:solidFill>
                    <a:schemeClr val="bg1">
                      <a:lumMod val="65000"/>
                      <a:lumOff val="35000"/>
                    </a:schemeClr>
                  </a:solidFill>
                </a:rPr>
                <a:t>участок ?</a:t>
              </a:r>
              <a:endParaRPr lang="ru-RU" sz="1600" b="1" i="1" dirty="0">
                <a:solidFill>
                  <a:schemeClr val="bg1">
                    <a:lumMod val="65000"/>
                    <a:lumOff val="35000"/>
                  </a:schemeClr>
                </a:solidFill>
              </a:endParaRP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200" b="1" i="1" kern="1200" dirty="0">
                <a:solidFill>
                  <a:schemeClr val="bg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66" name="Полилиния 65"/>
            <p:cNvSpPr/>
            <p:nvPr/>
          </p:nvSpPr>
          <p:spPr>
            <a:xfrm flipV="1">
              <a:off x="6956826" y="2579820"/>
              <a:ext cx="872684" cy="833458"/>
            </a:xfrm>
            <a:custGeom>
              <a:avLst/>
              <a:gdLst>
                <a:gd name="connsiteX0" fmla="*/ 0 w 2039289"/>
                <a:gd name="connsiteY0" fmla="*/ 101964 h 1019644"/>
                <a:gd name="connsiteX1" fmla="*/ 101964 w 2039289"/>
                <a:gd name="connsiteY1" fmla="*/ 0 h 1019644"/>
                <a:gd name="connsiteX2" fmla="*/ 1937325 w 2039289"/>
                <a:gd name="connsiteY2" fmla="*/ 0 h 1019644"/>
                <a:gd name="connsiteX3" fmla="*/ 2039289 w 2039289"/>
                <a:gd name="connsiteY3" fmla="*/ 101964 h 1019644"/>
                <a:gd name="connsiteX4" fmla="*/ 2039289 w 2039289"/>
                <a:gd name="connsiteY4" fmla="*/ 917680 h 1019644"/>
                <a:gd name="connsiteX5" fmla="*/ 1937325 w 2039289"/>
                <a:gd name="connsiteY5" fmla="*/ 1019644 h 1019644"/>
                <a:gd name="connsiteX6" fmla="*/ 101964 w 2039289"/>
                <a:gd name="connsiteY6" fmla="*/ 1019644 h 1019644"/>
                <a:gd name="connsiteX7" fmla="*/ 0 w 2039289"/>
                <a:gd name="connsiteY7" fmla="*/ 917680 h 1019644"/>
                <a:gd name="connsiteX8" fmla="*/ 0 w 2039289"/>
                <a:gd name="connsiteY8" fmla="*/ 101964 h 1019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289" h="1019644">
                  <a:moveTo>
                    <a:pt x="0" y="101964"/>
                  </a:moveTo>
                  <a:cubicBezTo>
                    <a:pt x="0" y="45651"/>
                    <a:pt x="45651" y="0"/>
                    <a:pt x="101964" y="0"/>
                  </a:cubicBezTo>
                  <a:lnTo>
                    <a:pt x="1937325" y="0"/>
                  </a:lnTo>
                  <a:cubicBezTo>
                    <a:pt x="1993638" y="0"/>
                    <a:pt x="2039289" y="45651"/>
                    <a:pt x="2039289" y="101964"/>
                  </a:cubicBezTo>
                  <a:lnTo>
                    <a:pt x="2039289" y="917680"/>
                  </a:lnTo>
                  <a:cubicBezTo>
                    <a:pt x="2039289" y="973993"/>
                    <a:pt x="1993638" y="1019644"/>
                    <a:pt x="1937325" y="1019644"/>
                  </a:cubicBezTo>
                  <a:lnTo>
                    <a:pt x="101964" y="1019644"/>
                  </a:lnTo>
                  <a:cubicBezTo>
                    <a:pt x="45651" y="1019644"/>
                    <a:pt x="0" y="973993"/>
                    <a:pt x="0" y="917680"/>
                  </a:cubicBezTo>
                  <a:lnTo>
                    <a:pt x="0" y="101964"/>
                  </a:lnTo>
                  <a:close/>
                </a:path>
              </a:pathLst>
            </a:custGeom>
            <a:solidFill>
              <a:schemeClr val="accent3"/>
            </a:solidFill>
            <a:ln>
              <a:solidFill>
                <a:srgbClr val="FFC000"/>
              </a:solidFill>
            </a:ln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834" tIns="43834" rIns="43834" bIns="43834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i="1" kern="1200" dirty="0" smtClean="0">
                  <a:solidFill>
                    <a:schemeClr val="accent1">
                      <a:lumMod val="50000"/>
                    </a:schemeClr>
                  </a:solidFill>
                </a:rPr>
                <a:t>Да</a:t>
              </a:r>
              <a:endParaRPr lang="ru-RU" sz="2200" b="1" i="1" kern="12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69" name="Стрелка вправо 68"/>
          <p:cNvSpPr/>
          <p:nvPr/>
        </p:nvSpPr>
        <p:spPr>
          <a:xfrm rot="5400000">
            <a:off x="1184932" y="2300116"/>
            <a:ext cx="557529" cy="242316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Стрелка вправо 69"/>
          <p:cNvSpPr/>
          <p:nvPr/>
        </p:nvSpPr>
        <p:spPr>
          <a:xfrm>
            <a:off x="2738727" y="4686044"/>
            <a:ext cx="604119" cy="242316"/>
          </a:xfrm>
          <a:prstGeom prst="rightArrow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Стрелка вправо 73"/>
          <p:cNvSpPr/>
          <p:nvPr/>
        </p:nvSpPr>
        <p:spPr>
          <a:xfrm>
            <a:off x="4043206" y="3326611"/>
            <a:ext cx="776980" cy="242316"/>
          </a:xfrm>
          <a:prstGeom prst="rightArrow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rot="10800000" flipV="1">
            <a:off x="4820184" y="1329023"/>
            <a:ext cx="1648962" cy="4150466"/>
          </a:xfrm>
          <a:custGeom>
            <a:avLst/>
            <a:gdLst>
              <a:gd name="connsiteX0" fmla="*/ 0 w 2039289"/>
              <a:gd name="connsiteY0" fmla="*/ 203929 h 4004817"/>
              <a:gd name="connsiteX1" fmla="*/ 203929 w 2039289"/>
              <a:gd name="connsiteY1" fmla="*/ 0 h 4004817"/>
              <a:gd name="connsiteX2" fmla="*/ 1835360 w 2039289"/>
              <a:gd name="connsiteY2" fmla="*/ 0 h 4004817"/>
              <a:gd name="connsiteX3" fmla="*/ 2039289 w 2039289"/>
              <a:gd name="connsiteY3" fmla="*/ 203929 h 4004817"/>
              <a:gd name="connsiteX4" fmla="*/ 2039289 w 2039289"/>
              <a:gd name="connsiteY4" fmla="*/ 3800888 h 4004817"/>
              <a:gd name="connsiteX5" fmla="*/ 1835360 w 2039289"/>
              <a:gd name="connsiteY5" fmla="*/ 4004817 h 4004817"/>
              <a:gd name="connsiteX6" fmla="*/ 203929 w 2039289"/>
              <a:gd name="connsiteY6" fmla="*/ 4004817 h 4004817"/>
              <a:gd name="connsiteX7" fmla="*/ 0 w 2039289"/>
              <a:gd name="connsiteY7" fmla="*/ 3800888 h 4004817"/>
              <a:gd name="connsiteX8" fmla="*/ 0 w 2039289"/>
              <a:gd name="connsiteY8" fmla="*/ 203929 h 4004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4004817">
                <a:moveTo>
                  <a:pt x="0" y="203929"/>
                </a:moveTo>
                <a:cubicBezTo>
                  <a:pt x="0" y="91302"/>
                  <a:pt x="91302" y="0"/>
                  <a:pt x="203929" y="0"/>
                </a:cubicBezTo>
                <a:lnTo>
                  <a:pt x="1835360" y="0"/>
                </a:lnTo>
                <a:cubicBezTo>
                  <a:pt x="1947987" y="0"/>
                  <a:pt x="2039289" y="91302"/>
                  <a:pt x="2039289" y="203929"/>
                </a:cubicBezTo>
                <a:lnTo>
                  <a:pt x="2039289" y="3800888"/>
                </a:lnTo>
                <a:cubicBezTo>
                  <a:pt x="2039289" y="3913515"/>
                  <a:pt x="1947987" y="4004817"/>
                  <a:pt x="1835360" y="4004817"/>
                </a:cubicBezTo>
                <a:lnTo>
                  <a:pt x="203929" y="4004817"/>
                </a:lnTo>
                <a:cubicBezTo>
                  <a:pt x="91302" y="4004817"/>
                  <a:pt x="0" y="3913515"/>
                  <a:pt x="0" y="3800888"/>
                </a:cubicBezTo>
                <a:lnTo>
                  <a:pt x="0" y="203929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>
            <a:solidFill>
              <a:schemeClr val="accent5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spcFirstLastPara="0" vert="horz" wrap="square" lIns="73699" tIns="73699" rIns="73699" bIns="73699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200" b="1" i="1" kern="1200" dirty="0" smtClean="0">
                <a:solidFill>
                  <a:srgbClr val="C00000"/>
                </a:solidFill>
              </a:rPr>
              <a:t>Возможно наличие нарушений земельного </a:t>
            </a:r>
            <a:r>
              <a:rPr lang="ru-RU" sz="2200" b="1" i="1" kern="1200" dirty="0" err="1" smtClean="0">
                <a:solidFill>
                  <a:srgbClr val="C00000"/>
                </a:solidFill>
              </a:rPr>
              <a:t>законода</a:t>
            </a:r>
            <a:r>
              <a:rPr lang="ru-RU" sz="2200" b="1" i="1" kern="1200" dirty="0" smtClean="0">
                <a:solidFill>
                  <a:srgbClr val="C00000"/>
                </a:solidFill>
              </a:rPr>
              <a:t>- </a:t>
            </a:r>
            <a:r>
              <a:rPr lang="ru-RU" sz="2200" b="1" i="1" kern="1200" dirty="0" err="1" smtClean="0">
                <a:solidFill>
                  <a:srgbClr val="C00000"/>
                </a:solidFill>
              </a:rPr>
              <a:t>тельства</a:t>
            </a:r>
            <a:endParaRPr lang="ru-RU" sz="2200" b="1" i="1" kern="1200" dirty="0">
              <a:solidFill>
                <a:srgbClr val="C00000"/>
              </a:solidFill>
            </a:endParaRPr>
          </a:p>
        </p:txBody>
      </p:sp>
      <p:sp>
        <p:nvSpPr>
          <p:cNvPr id="16" name="Стрелка вправо 15"/>
          <p:cNvSpPr/>
          <p:nvPr/>
        </p:nvSpPr>
        <p:spPr>
          <a:xfrm>
            <a:off x="6469147" y="3313657"/>
            <a:ext cx="781747" cy="242316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5400000">
            <a:off x="1216727" y="3880869"/>
            <a:ext cx="565264" cy="242316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 rot="10800000" flipV="1">
            <a:off x="381833" y="1052736"/>
            <a:ext cx="2406044" cy="1130318"/>
          </a:xfrm>
          <a:custGeom>
            <a:avLst/>
            <a:gdLst>
              <a:gd name="connsiteX0" fmla="*/ 0 w 2039289"/>
              <a:gd name="connsiteY0" fmla="*/ 101964 h 1019644"/>
              <a:gd name="connsiteX1" fmla="*/ 101964 w 2039289"/>
              <a:gd name="connsiteY1" fmla="*/ 0 h 1019644"/>
              <a:gd name="connsiteX2" fmla="*/ 1937325 w 2039289"/>
              <a:gd name="connsiteY2" fmla="*/ 0 h 1019644"/>
              <a:gd name="connsiteX3" fmla="*/ 2039289 w 2039289"/>
              <a:gd name="connsiteY3" fmla="*/ 101964 h 1019644"/>
              <a:gd name="connsiteX4" fmla="*/ 2039289 w 2039289"/>
              <a:gd name="connsiteY4" fmla="*/ 917680 h 1019644"/>
              <a:gd name="connsiteX5" fmla="*/ 1937325 w 2039289"/>
              <a:gd name="connsiteY5" fmla="*/ 1019644 h 1019644"/>
              <a:gd name="connsiteX6" fmla="*/ 101964 w 2039289"/>
              <a:gd name="connsiteY6" fmla="*/ 1019644 h 1019644"/>
              <a:gd name="connsiteX7" fmla="*/ 0 w 2039289"/>
              <a:gd name="connsiteY7" fmla="*/ 917680 h 1019644"/>
              <a:gd name="connsiteX8" fmla="*/ 0 w 2039289"/>
              <a:gd name="connsiteY8" fmla="*/ 101964 h 1019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1019644">
                <a:moveTo>
                  <a:pt x="0" y="101964"/>
                </a:moveTo>
                <a:cubicBezTo>
                  <a:pt x="0" y="45651"/>
                  <a:pt x="45651" y="0"/>
                  <a:pt x="101964" y="0"/>
                </a:cubicBezTo>
                <a:lnTo>
                  <a:pt x="1937325" y="0"/>
                </a:lnTo>
                <a:cubicBezTo>
                  <a:pt x="1993638" y="0"/>
                  <a:pt x="2039289" y="45651"/>
                  <a:pt x="2039289" y="101964"/>
                </a:cubicBezTo>
                <a:lnTo>
                  <a:pt x="2039289" y="917680"/>
                </a:lnTo>
                <a:cubicBezTo>
                  <a:pt x="2039289" y="973993"/>
                  <a:pt x="1993638" y="1019644"/>
                  <a:pt x="1937325" y="1019644"/>
                </a:cubicBezTo>
                <a:lnTo>
                  <a:pt x="101964" y="1019644"/>
                </a:lnTo>
                <a:cubicBezTo>
                  <a:pt x="45651" y="1019644"/>
                  <a:pt x="0" y="973993"/>
                  <a:pt x="0" y="917680"/>
                </a:cubicBezTo>
                <a:lnTo>
                  <a:pt x="0" y="101964"/>
                </a:lnTo>
                <a:close/>
              </a:path>
            </a:pathLst>
          </a:custGeom>
          <a:blipFill>
            <a:blip r:embed="rId4"/>
            <a:tile tx="0" ty="0" sx="100000" sy="100000" flip="none" algn="tl"/>
          </a:blip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834" tIns="43834" rIns="43834" bIns="43834" numCol="1" spcCol="1270" anchor="ctr" anchorCtr="0">
            <a:noAutofit/>
          </a:bodyPr>
          <a:lstStyle/>
          <a:p>
            <a:pPr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200" b="1" i="1" dirty="0" smtClean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20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Используете здание, сооружение ?</a:t>
            </a:r>
            <a:endParaRPr lang="ru-RU" sz="2200" b="1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200" b="1" i="1" kern="1200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54881" y="6381328"/>
            <a:ext cx="8208912" cy="3600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Земельный  отдел Комитета по управлению имуществом Администрации ЗАТО г. Зеленогорска</a:t>
            </a:r>
            <a:endParaRPr lang="ru-RU" sz="11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3386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Click="0" advTm="11045">
        <p:dissolve/>
      </p:transition>
    </mc:Choice>
    <mc:Fallback>
      <p:transition spd="slow" advClick="0" advTm="11045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олилиния 27"/>
          <p:cNvSpPr/>
          <p:nvPr/>
        </p:nvSpPr>
        <p:spPr>
          <a:xfrm rot="10800000" flipV="1">
            <a:off x="4597562" y="3087043"/>
            <a:ext cx="982549" cy="2939650"/>
          </a:xfrm>
          <a:custGeom>
            <a:avLst/>
            <a:gdLst>
              <a:gd name="connsiteX0" fmla="*/ 0 w 2039289"/>
              <a:gd name="connsiteY0" fmla="*/ 101964 h 1019644"/>
              <a:gd name="connsiteX1" fmla="*/ 101964 w 2039289"/>
              <a:gd name="connsiteY1" fmla="*/ 0 h 1019644"/>
              <a:gd name="connsiteX2" fmla="*/ 1937325 w 2039289"/>
              <a:gd name="connsiteY2" fmla="*/ 0 h 1019644"/>
              <a:gd name="connsiteX3" fmla="*/ 2039289 w 2039289"/>
              <a:gd name="connsiteY3" fmla="*/ 101964 h 1019644"/>
              <a:gd name="connsiteX4" fmla="*/ 2039289 w 2039289"/>
              <a:gd name="connsiteY4" fmla="*/ 917680 h 1019644"/>
              <a:gd name="connsiteX5" fmla="*/ 1937325 w 2039289"/>
              <a:gd name="connsiteY5" fmla="*/ 1019644 h 1019644"/>
              <a:gd name="connsiteX6" fmla="*/ 101964 w 2039289"/>
              <a:gd name="connsiteY6" fmla="*/ 1019644 h 1019644"/>
              <a:gd name="connsiteX7" fmla="*/ 0 w 2039289"/>
              <a:gd name="connsiteY7" fmla="*/ 917680 h 1019644"/>
              <a:gd name="connsiteX8" fmla="*/ 0 w 2039289"/>
              <a:gd name="connsiteY8" fmla="*/ 101964 h 1019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1019644">
                <a:moveTo>
                  <a:pt x="0" y="101964"/>
                </a:moveTo>
                <a:cubicBezTo>
                  <a:pt x="0" y="45651"/>
                  <a:pt x="45651" y="0"/>
                  <a:pt x="101964" y="0"/>
                </a:cubicBezTo>
                <a:lnTo>
                  <a:pt x="1937325" y="0"/>
                </a:lnTo>
                <a:cubicBezTo>
                  <a:pt x="1993638" y="0"/>
                  <a:pt x="2039289" y="45651"/>
                  <a:pt x="2039289" y="101964"/>
                </a:cubicBezTo>
                <a:lnTo>
                  <a:pt x="2039289" y="917680"/>
                </a:lnTo>
                <a:cubicBezTo>
                  <a:pt x="2039289" y="973993"/>
                  <a:pt x="1993638" y="1019644"/>
                  <a:pt x="1937325" y="1019644"/>
                </a:cubicBezTo>
                <a:lnTo>
                  <a:pt x="101964" y="1019644"/>
                </a:lnTo>
                <a:cubicBezTo>
                  <a:pt x="45651" y="1019644"/>
                  <a:pt x="0" y="973993"/>
                  <a:pt x="0" y="917680"/>
                </a:cubicBezTo>
                <a:lnTo>
                  <a:pt x="0" y="101964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834" tIns="43834" rIns="43834" bIns="43834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200" b="1" i="1" kern="1200" dirty="0" smtClean="0">
                <a:solidFill>
                  <a:srgbClr val="C00000"/>
                </a:solidFill>
              </a:rPr>
              <a:t>Нет</a:t>
            </a:r>
            <a:endParaRPr lang="ru-RU" sz="2200" b="1" i="1" kern="1200" dirty="0">
              <a:solidFill>
                <a:srgbClr val="C00000"/>
              </a:solidFill>
            </a:endParaRPr>
          </a:p>
        </p:txBody>
      </p:sp>
      <p:sp>
        <p:nvSpPr>
          <p:cNvPr id="29" name="Полилиния 28"/>
          <p:cNvSpPr/>
          <p:nvPr/>
        </p:nvSpPr>
        <p:spPr>
          <a:xfrm rot="10800000" flipV="1">
            <a:off x="4558157" y="914654"/>
            <a:ext cx="1021954" cy="714147"/>
          </a:xfrm>
          <a:custGeom>
            <a:avLst/>
            <a:gdLst>
              <a:gd name="connsiteX0" fmla="*/ 0 w 2039289"/>
              <a:gd name="connsiteY0" fmla="*/ 101964 h 1019644"/>
              <a:gd name="connsiteX1" fmla="*/ 101964 w 2039289"/>
              <a:gd name="connsiteY1" fmla="*/ 0 h 1019644"/>
              <a:gd name="connsiteX2" fmla="*/ 1937325 w 2039289"/>
              <a:gd name="connsiteY2" fmla="*/ 0 h 1019644"/>
              <a:gd name="connsiteX3" fmla="*/ 2039289 w 2039289"/>
              <a:gd name="connsiteY3" fmla="*/ 101964 h 1019644"/>
              <a:gd name="connsiteX4" fmla="*/ 2039289 w 2039289"/>
              <a:gd name="connsiteY4" fmla="*/ 917680 h 1019644"/>
              <a:gd name="connsiteX5" fmla="*/ 1937325 w 2039289"/>
              <a:gd name="connsiteY5" fmla="*/ 1019644 h 1019644"/>
              <a:gd name="connsiteX6" fmla="*/ 101964 w 2039289"/>
              <a:gd name="connsiteY6" fmla="*/ 1019644 h 1019644"/>
              <a:gd name="connsiteX7" fmla="*/ 0 w 2039289"/>
              <a:gd name="connsiteY7" fmla="*/ 917680 h 1019644"/>
              <a:gd name="connsiteX8" fmla="*/ 0 w 2039289"/>
              <a:gd name="connsiteY8" fmla="*/ 101964 h 1019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1019644">
                <a:moveTo>
                  <a:pt x="0" y="101964"/>
                </a:moveTo>
                <a:cubicBezTo>
                  <a:pt x="0" y="45651"/>
                  <a:pt x="45651" y="0"/>
                  <a:pt x="101964" y="0"/>
                </a:cubicBezTo>
                <a:lnTo>
                  <a:pt x="1937325" y="0"/>
                </a:lnTo>
                <a:cubicBezTo>
                  <a:pt x="1993638" y="0"/>
                  <a:pt x="2039289" y="45651"/>
                  <a:pt x="2039289" y="101964"/>
                </a:cubicBezTo>
                <a:lnTo>
                  <a:pt x="2039289" y="917680"/>
                </a:lnTo>
                <a:cubicBezTo>
                  <a:pt x="2039289" y="973993"/>
                  <a:pt x="1993638" y="1019644"/>
                  <a:pt x="1937325" y="1019644"/>
                </a:cubicBezTo>
                <a:lnTo>
                  <a:pt x="101964" y="1019644"/>
                </a:lnTo>
                <a:cubicBezTo>
                  <a:pt x="45651" y="1019644"/>
                  <a:pt x="0" y="973993"/>
                  <a:pt x="0" y="917680"/>
                </a:cubicBezTo>
                <a:lnTo>
                  <a:pt x="0" y="101964"/>
                </a:lnTo>
                <a:close/>
              </a:path>
            </a:pathLst>
          </a:custGeom>
          <a:solidFill>
            <a:schemeClr val="accent3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834" tIns="43834" rIns="43834" bIns="43834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200" b="1" i="1" kern="1200" dirty="0" smtClean="0">
                <a:solidFill>
                  <a:schemeClr val="accent1">
                    <a:lumMod val="50000"/>
                  </a:schemeClr>
                </a:solidFill>
              </a:rPr>
              <a:t>ДА</a:t>
            </a:r>
            <a:endParaRPr lang="ru-RU" sz="2200" b="1" i="1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0" name="Полилиния 29"/>
          <p:cNvSpPr/>
          <p:nvPr/>
        </p:nvSpPr>
        <p:spPr>
          <a:xfrm rot="10800000" flipV="1">
            <a:off x="454881" y="828904"/>
            <a:ext cx="3384376" cy="799896"/>
          </a:xfrm>
          <a:custGeom>
            <a:avLst/>
            <a:gdLst>
              <a:gd name="connsiteX0" fmla="*/ 0 w 2039289"/>
              <a:gd name="connsiteY0" fmla="*/ 101964 h 1019644"/>
              <a:gd name="connsiteX1" fmla="*/ 101964 w 2039289"/>
              <a:gd name="connsiteY1" fmla="*/ 0 h 1019644"/>
              <a:gd name="connsiteX2" fmla="*/ 1937325 w 2039289"/>
              <a:gd name="connsiteY2" fmla="*/ 0 h 1019644"/>
              <a:gd name="connsiteX3" fmla="*/ 2039289 w 2039289"/>
              <a:gd name="connsiteY3" fmla="*/ 101964 h 1019644"/>
              <a:gd name="connsiteX4" fmla="*/ 2039289 w 2039289"/>
              <a:gd name="connsiteY4" fmla="*/ 917680 h 1019644"/>
              <a:gd name="connsiteX5" fmla="*/ 1937325 w 2039289"/>
              <a:gd name="connsiteY5" fmla="*/ 1019644 h 1019644"/>
              <a:gd name="connsiteX6" fmla="*/ 101964 w 2039289"/>
              <a:gd name="connsiteY6" fmla="*/ 1019644 h 1019644"/>
              <a:gd name="connsiteX7" fmla="*/ 0 w 2039289"/>
              <a:gd name="connsiteY7" fmla="*/ 917680 h 1019644"/>
              <a:gd name="connsiteX8" fmla="*/ 0 w 2039289"/>
              <a:gd name="connsiteY8" fmla="*/ 101964 h 1019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1019644">
                <a:moveTo>
                  <a:pt x="0" y="101964"/>
                </a:moveTo>
                <a:cubicBezTo>
                  <a:pt x="0" y="45651"/>
                  <a:pt x="45651" y="0"/>
                  <a:pt x="101964" y="0"/>
                </a:cubicBezTo>
                <a:lnTo>
                  <a:pt x="1937325" y="0"/>
                </a:lnTo>
                <a:cubicBezTo>
                  <a:pt x="1993638" y="0"/>
                  <a:pt x="2039289" y="45651"/>
                  <a:pt x="2039289" y="101964"/>
                </a:cubicBezTo>
                <a:lnTo>
                  <a:pt x="2039289" y="917680"/>
                </a:lnTo>
                <a:cubicBezTo>
                  <a:pt x="2039289" y="973993"/>
                  <a:pt x="1993638" y="1019644"/>
                  <a:pt x="1937325" y="1019644"/>
                </a:cubicBezTo>
                <a:lnTo>
                  <a:pt x="101964" y="1019644"/>
                </a:lnTo>
                <a:cubicBezTo>
                  <a:pt x="45651" y="1019644"/>
                  <a:pt x="0" y="973993"/>
                  <a:pt x="0" y="917680"/>
                </a:cubicBezTo>
                <a:lnTo>
                  <a:pt x="0" y="101964"/>
                </a:lnTo>
                <a:close/>
              </a:path>
            </a:pathLst>
          </a:custGeom>
          <a:blipFill>
            <a:blip r:embed="rId3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834" tIns="43834" rIns="43834" bIns="43834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200" b="1" i="1" kern="12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Используете земельный участок?</a:t>
            </a:r>
            <a:endParaRPr lang="ru-RU" sz="2200" b="1" i="1" kern="1200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Полилиния 30"/>
          <p:cNvSpPr/>
          <p:nvPr/>
        </p:nvSpPr>
        <p:spPr>
          <a:xfrm rot="10800000" flipV="1">
            <a:off x="496804" y="1801395"/>
            <a:ext cx="3384375" cy="720079"/>
          </a:xfrm>
          <a:custGeom>
            <a:avLst/>
            <a:gdLst>
              <a:gd name="connsiteX0" fmla="*/ 0 w 2039289"/>
              <a:gd name="connsiteY0" fmla="*/ 101964 h 1019644"/>
              <a:gd name="connsiteX1" fmla="*/ 101964 w 2039289"/>
              <a:gd name="connsiteY1" fmla="*/ 0 h 1019644"/>
              <a:gd name="connsiteX2" fmla="*/ 1937325 w 2039289"/>
              <a:gd name="connsiteY2" fmla="*/ 0 h 1019644"/>
              <a:gd name="connsiteX3" fmla="*/ 2039289 w 2039289"/>
              <a:gd name="connsiteY3" fmla="*/ 101964 h 1019644"/>
              <a:gd name="connsiteX4" fmla="*/ 2039289 w 2039289"/>
              <a:gd name="connsiteY4" fmla="*/ 917680 h 1019644"/>
              <a:gd name="connsiteX5" fmla="*/ 1937325 w 2039289"/>
              <a:gd name="connsiteY5" fmla="*/ 1019644 h 1019644"/>
              <a:gd name="connsiteX6" fmla="*/ 101964 w 2039289"/>
              <a:gd name="connsiteY6" fmla="*/ 1019644 h 1019644"/>
              <a:gd name="connsiteX7" fmla="*/ 0 w 2039289"/>
              <a:gd name="connsiteY7" fmla="*/ 917680 h 1019644"/>
              <a:gd name="connsiteX8" fmla="*/ 0 w 2039289"/>
              <a:gd name="connsiteY8" fmla="*/ 101964 h 1019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1019644">
                <a:moveTo>
                  <a:pt x="0" y="101964"/>
                </a:moveTo>
                <a:cubicBezTo>
                  <a:pt x="0" y="45651"/>
                  <a:pt x="45651" y="0"/>
                  <a:pt x="101964" y="0"/>
                </a:cubicBezTo>
                <a:lnTo>
                  <a:pt x="1937325" y="0"/>
                </a:lnTo>
                <a:cubicBezTo>
                  <a:pt x="1993638" y="0"/>
                  <a:pt x="2039289" y="45651"/>
                  <a:pt x="2039289" y="101964"/>
                </a:cubicBezTo>
                <a:lnTo>
                  <a:pt x="2039289" y="917680"/>
                </a:lnTo>
                <a:cubicBezTo>
                  <a:pt x="2039289" y="973993"/>
                  <a:pt x="1993638" y="1019644"/>
                  <a:pt x="1937325" y="1019644"/>
                </a:cubicBezTo>
                <a:lnTo>
                  <a:pt x="101964" y="1019644"/>
                </a:lnTo>
                <a:cubicBezTo>
                  <a:pt x="45651" y="1019644"/>
                  <a:pt x="0" y="973993"/>
                  <a:pt x="0" y="917680"/>
                </a:cubicBezTo>
                <a:lnTo>
                  <a:pt x="0" y="101964"/>
                </a:lnTo>
                <a:close/>
              </a:path>
            </a:pathLst>
          </a:custGeom>
          <a:blipFill>
            <a:blip r:embed="rId4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834" tIns="43834" rIns="43834" bIns="43834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b="1" i="1" dirty="0" smtClean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Имеются  </a:t>
            </a:r>
            <a:r>
              <a:rPr lang="ru-RU" sz="120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документы, подтверждающие право использовать земельный </a:t>
            </a:r>
            <a:r>
              <a:rPr lang="ru-RU" sz="120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участок ?</a:t>
            </a:r>
            <a:endParaRPr lang="ru-RU" sz="1200" b="1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150" b="1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2" name="Стрелка вправо 31"/>
          <p:cNvSpPr/>
          <p:nvPr/>
        </p:nvSpPr>
        <p:spPr>
          <a:xfrm>
            <a:off x="3852580" y="1162477"/>
            <a:ext cx="744986" cy="196949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олилиния 36"/>
          <p:cNvSpPr/>
          <p:nvPr/>
        </p:nvSpPr>
        <p:spPr>
          <a:xfrm rot="10800000" flipV="1">
            <a:off x="458282" y="3087043"/>
            <a:ext cx="3384375" cy="915108"/>
          </a:xfrm>
          <a:custGeom>
            <a:avLst/>
            <a:gdLst>
              <a:gd name="connsiteX0" fmla="*/ 0 w 2039289"/>
              <a:gd name="connsiteY0" fmla="*/ 101964 h 1019644"/>
              <a:gd name="connsiteX1" fmla="*/ 101964 w 2039289"/>
              <a:gd name="connsiteY1" fmla="*/ 0 h 1019644"/>
              <a:gd name="connsiteX2" fmla="*/ 1937325 w 2039289"/>
              <a:gd name="connsiteY2" fmla="*/ 0 h 1019644"/>
              <a:gd name="connsiteX3" fmla="*/ 2039289 w 2039289"/>
              <a:gd name="connsiteY3" fmla="*/ 101964 h 1019644"/>
              <a:gd name="connsiteX4" fmla="*/ 2039289 w 2039289"/>
              <a:gd name="connsiteY4" fmla="*/ 917680 h 1019644"/>
              <a:gd name="connsiteX5" fmla="*/ 1937325 w 2039289"/>
              <a:gd name="connsiteY5" fmla="*/ 1019644 h 1019644"/>
              <a:gd name="connsiteX6" fmla="*/ 101964 w 2039289"/>
              <a:gd name="connsiteY6" fmla="*/ 1019644 h 1019644"/>
              <a:gd name="connsiteX7" fmla="*/ 0 w 2039289"/>
              <a:gd name="connsiteY7" fmla="*/ 917680 h 1019644"/>
              <a:gd name="connsiteX8" fmla="*/ 0 w 2039289"/>
              <a:gd name="connsiteY8" fmla="*/ 101964 h 1019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1019644">
                <a:moveTo>
                  <a:pt x="0" y="101964"/>
                </a:moveTo>
                <a:cubicBezTo>
                  <a:pt x="0" y="45651"/>
                  <a:pt x="45651" y="0"/>
                  <a:pt x="101964" y="0"/>
                </a:cubicBezTo>
                <a:lnTo>
                  <a:pt x="1937325" y="0"/>
                </a:lnTo>
                <a:cubicBezTo>
                  <a:pt x="1993638" y="0"/>
                  <a:pt x="2039289" y="45651"/>
                  <a:pt x="2039289" y="101964"/>
                </a:cubicBezTo>
                <a:lnTo>
                  <a:pt x="2039289" y="917680"/>
                </a:lnTo>
                <a:cubicBezTo>
                  <a:pt x="2039289" y="973993"/>
                  <a:pt x="1993638" y="1019644"/>
                  <a:pt x="1937325" y="1019644"/>
                </a:cubicBezTo>
                <a:lnTo>
                  <a:pt x="101964" y="1019644"/>
                </a:lnTo>
                <a:cubicBezTo>
                  <a:pt x="45651" y="1019644"/>
                  <a:pt x="0" y="973993"/>
                  <a:pt x="0" y="917680"/>
                </a:cubicBezTo>
                <a:lnTo>
                  <a:pt x="0" y="101964"/>
                </a:lnTo>
                <a:close/>
              </a:path>
            </a:pathLst>
          </a:custGeom>
          <a:blipFill>
            <a:blip r:embed="rId4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834" tIns="43834" rIns="43834" bIns="43834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Сведения о </a:t>
            </a:r>
            <a:r>
              <a:rPr lang="ru-RU" sz="120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правах </a:t>
            </a:r>
            <a:r>
              <a:rPr lang="ru-RU" sz="120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на земельный участок внесены в Единый государственный реестр недвижимости (или до </a:t>
            </a:r>
            <a:r>
              <a:rPr lang="ru-RU" sz="120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01.04.1999 зарегистрированы в </a:t>
            </a:r>
            <a:r>
              <a:rPr lang="ru-RU" sz="1200" b="1" i="1" dirty="0" err="1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Горкомземе</a:t>
            </a:r>
            <a:r>
              <a:rPr lang="ru-RU" sz="120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)? </a:t>
            </a:r>
            <a:endParaRPr lang="ru-RU" sz="1200" b="1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0" name="Полилиния 39"/>
          <p:cNvSpPr/>
          <p:nvPr/>
        </p:nvSpPr>
        <p:spPr>
          <a:xfrm rot="10800000" flipV="1">
            <a:off x="495161" y="4138363"/>
            <a:ext cx="3364974" cy="869499"/>
          </a:xfrm>
          <a:custGeom>
            <a:avLst/>
            <a:gdLst>
              <a:gd name="connsiteX0" fmla="*/ 0 w 2039289"/>
              <a:gd name="connsiteY0" fmla="*/ 101964 h 1019644"/>
              <a:gd name="connsiteX1" fmla="*/ 101964 w 2039289"/>
              <a:gd name="connsiteY1" fmla="*/ 0 h 1019644"/>
              <a:gd name="connsiteX2" fmla="*/ 1937325 w 2039289"/>
              <a:gd name="connsiteY2" fmla="*/ 0 h 1019644"/>
              <a:gd name="connsiteX3" fmla="*/ 2039289 w 2039289"/>
              <a:gd name="connsiteY3" fmla="*/ 101964 h 1019644"/>
              <a:gd name="connsiteX4" fmla="*/ 2039289 w 2039289"/>
              <a:gd name="connsiteY4" fmla="*/ 917680 h 1019644"/>
              <a:gd name="connsiteX5" fmla="*/ 1937325 w 2039289"/>
              <a:gd name="connsiteY5" fmla="*/ 1019644 h 1019644"/>
              <a:gd name="connsiteX6" fmla="*/ 101964 w 2039289"/>
              <a:gd name="connsiteY6" fmla="*/ 1019644 h 1019644"/>
              <a:gd name="connsiteX7" fmla="*/ 0 w 2039289"/>
              <a:gd name="connsiteY7" fmla="*/ 917680 h 1019644"/>
              <a:gd name="connsiteX8" fmla="*/ 0 w 2039289"/>
              <a:gd name="connsiteY8" fmla="*/ 101964 h 1019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1019644">
                <a:moveTo>
                  <a:pt x="0" y="101964"/>
                </a:moveTo>
                <a:cubicBezTo>
                  <a:pt x="0" y="45651"/>
                  <a:pt x="45651" y="0"/>
                  <a:pt x="101964" y="0"/>
                </a:cubicBezTo>
                <a:lnTo>
                  <a:pt x="1937325" y="0"/>
                </a:lnTo>
                <a:cubicBezTo>
                  <a:pt x="1993638" y="0"/>
                  <a:pt x="2039289" y="45651"/>
                  <a:pt x="2039289" y="101964"/>
                </a:cubicBezTo>
                <a:lnTo>
                  <a:pt x="2039289" y="917680"/>
                </a:lnTo>
                <a:cubicBezTo>
                  <a:pt x="2039289" y="973993"/>
                  <a:pt x="1993638" y="1019644"/>
                  <a:pt x="1937325" y="1019644"/>
                </a:cubicBezTo>
                <a:lnTo>
                  <a:pt x="101964" y="1019644"/>
                </a:lnTo>
                <a:cubicBezTo>
                  <a:pt x="45651" y="1019644"/>
                  <a:pt x="0" y="973993"/>
                  <a:pt x="0" y="917680"/>
                </a:cubicBezTo>
                <a:lnTo>
                  <a:pt x="0" y="101964"/>
                </a:lnTo>
                <a:close/>
              </a:path>
            </a:pathLst>
          </a:custGeom>
          <a:blipFill>
            <a:blip r:embed="rId4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834" tIns="43834" rIns="43834" bIns="43834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b="1" i="1" dirty="0" smtClean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15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Фактическое </a:t>
            </a:r>
            <a:r>
              <a:rPr lang="ru-RU" sz="115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использование земельного участка соответствует  разрешенному использованию земельного участка, указанному в </a:t>
            </a:r>
            <a:r>
              <a:rPr lang="ru-RU" sz="115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документах, </a:t>
            </a:r>
            <a:r>
              <a:rPr lang="ru-RU" sz="110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подтверждающих </a:t>
            </a:r>
            <a:r>
              <a:rPr lang="ru-RU" sz="110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право использовать земельный участок</a:t>
            </a:r>
            <a:r>
              <a:rPr lang="ru-RU" sz="115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?</a:t>
            </a:r>
            <a:endParaRPr lang="ru-RU" sz="1150" b="1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b="1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1" name="Полилиния 40"/>
          <p:cNvSpPr/>
          <p:nvPr/>
        </p:nvSpPr>
        <p:spPr>
          <a:xfrm rot="10800000" flipV="1">
            <a:off x="525740" y="5157192"/>
            <a:ext cx="3303814" cy="869501"/>
          </a:xfrm>
          <a:custGeom>
            <a:avLst/>
            <a:gdLst>
              <a:gd name="connsiteX0" fmla="*/ 0 w 2039289"/>
              <a:gd name="connsiteY0" fmla="*/ 101964 h 1019644"/>
              <a:gd name="connsiteX1" fmla="*/ 101964 w 2039289"/>
              <a:gd name="connsiteY1" fmla="*/ 0 h 1019644"/>
              <a:gd name="connsiteX2" fmla="*/ 1937325 w 2039289"/>
              <a:gd name="connsiteY2" fmla="*/ 0 h 1019644"/>
              <a:gd name="connsiteX3" fmla="*/ 2039289 w 2039289"/>
              <a:gd name="connsiteY3" fmla="*/ 101964 h 1019644"/>
              <a:gd name="connsiteX4" fmla="*/ 2039289 w 2039289"/>
              <a:gd name="connsiteY4" fmla="*/ 917680 h 1019644"/>
              <a:gd name="connsiteX5" fmla="*/ 1937325 w 2039289"/>
              <a:gd name="connsiteY5" fmla="*/ 1019644 h 1019644"/>
              <a:gd name="connsiteX6" fmla="*/ 101964 w 2039289"/>
              <a:gd name="connsiteY6" fmla="*/ 1019644 h 1019644"/>
              <a:gd name="connsiteX7" fmla="*/ 0 w 2039289"/>
              <a:gd name="connsiteY7" fmla="*/ 917680 h 1019644"/>
              <a:gd name="connsiteX8" fmla="*/ 0 w 2039289"/>
              <a:gd name="connsiteY8" fmla="*/ 101964 h 1019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1019644">
                <a:moveTo>
                  <a:pt x="0" y="101964"/>
                </a:moveTo>
                <a:cubicBezTo>
                  <a:pt x="0" y="45651"/>
                  <a:pt x="45651" y="0"/>
                  <a:pt x="101964" y="0"/>
                </a:cubicBezTo>
                <a:lnTo>
                  <a:pt x="1937325" y="0"/>
                </a:lnTo>
                <a:cubicBezTo>
                  <a:pt x="1993638" y="0"/>
                  <a:pt x="2039289" y="45651"/>
                  <a:pt x="2039289" y="101964"/>
                </a:cubicBezTo>
                <a:lnTo>
                  <a:pt x="2039289" y="917680"/>
                </a:lnTo>
                <a:cubicBezTo>
                  <a:pt x="2039289" y="973993"/>
                  <a:pt x="1993638" y="1019644"/>
                  <a:pt x="1937325" y="1019644"/>
                </a:cubicBezTo>
                <a:lnTo>
                  <a:pt x="101964" y="1019644"/>
                </a:lnTo>
                <a:cubicBezTo>
                  <a:pt x="45651" y="1019644"/>
                  <a:pt x="0" y="973993"/>
                  <a:pt x="0" y="917680"/>
                </a:cubicBezTo>
                <a:lnTo>
                  <a:pt x="0" y="101964"/>
                </a:lnTo>
                <a:close/>
              </a:path>
            </a:pathLst>
          </a:custGeom>
          <a:blipFill>
            <a:blip r:embed="rId4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834" tIns="43834" rIns="43834" bIns="43834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b="1" i="1" dirty="0" smtClean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15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Фактически </a:t>
            </a:r>
            <a:r>
              <a:rPr lang="ru-RU" sz="115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используемая площадь земельного участка </a:t>
            </a:r>
            <a:r>
              <a:rPr lang="ru-RU" sz="115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соответствует площади </a:t>
            </a:r>
            <a:r>
              <a:rPr lang="ru-RU" sz="115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земельного участка, </a:t>
            </a:r>
            <a:r>
              <a:rPr lang="ru-RU" sz="115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указанной </a:t>
            </a:r>
            <a:r>
              <a:rPr lang="ru-RU" sz="1150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в документах, подтверждающих право использовать земельный участок?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b="1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8" name="Стрелка вправо 47"/>
          <p:cNvSpPr/>
          <p:nvPr/>
        </p:nvSpPr>
        <p:spPr>
          <a:xfrm>
            <a:off x="3852580" y="3463130"/>
            <a:ext cx="744986" cy="196949"/>
          </a:xfrm>
          <a:prstGeom prst="rightArrow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трелка вправо 50"/>
          <p:cNvSpPr/>
          <p:nvPr/>
        </p:nvSpPr>
        <p:spPr>
          <a:xfrm>
            <a:off x="3860136" y="4474637"/>
            <a:ext cx="744986" cy="196949"/>
          </a:xfrm>
          <a:prstGeom prst="rightArrow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трелка вправо 54"/>
          <p:cNvSpPr/>
          <p:nvPr/>
        </p:nvSpPr>
        <p:spPr>
          <a:xfrm>
            <a:off x="3852580" y="5492666"/>
            <a:ext cx="744986" cy="196949"/>
          </a:xfrm>
          <a:prstGeom prst="rightArrow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трелка вправо 55"/>
          <p:cNvSpPr/>
          <p:nvPr/>
        </p:nvSpPr>
        <p:spPr>
          <a:xfrm>
            <a:off x="5580111" y="3863977"/>
            <a:ext cx="504057" cy="196949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 rot="10800000" flipV="1">
            <a:off x="6091808" y="1022250"/>
            <a:ext cx="953740" cy="5044693"/>
          </a:xfrm>
          <a:custGeom>
            <a:avLst/>
            <a:gdLst>
              <a:gd name="connsiteX0" fmla="*/ 0 w 2039289"/>
              <a:gd name="connsiteY0" fmla="*/ 203929 h 4004817"/>
              <a:gd name="connsiteX1" fmla="*/ 203929 w 2039289"/>
              <a:gd name="connsiteY1" fmla="*/ 0 h 4004817"/>
              <a:gd name="connsiteX2" fmla="*/ 1835360 w 2039289"/>
              <a:gd name="connsiteY2" fmla="*/ 0 h 4004817"/>
              <a:gd name="connsiteX3" fmla="*/ 2039289 w 2039289"/>
              <a:gd name="connsiteY3" fmla="*/ 203929 h 4004817"/>
              <a:gd name="connsiteX4" fmla="*/ 2039289 w 2039289"/>
              <a:gd name="connsiteY4" fmla="*/ 3800888 h 4004817"/>
              <a:gd name="connsiteX5" fmla="*/ 1835360 w 2039289"/>
              <a:gd name="connsiteY5" fmla="*/ 4004817 h 4004817"/>
              <a:gd name="connsiteX6" fmla="*/ 203929 w 2039289"/>
              <a:gd name="connsiteY6" fmla="*/ 4004817 h 4004817"/>
              <a:gd name="connsiteX7" fmla="*/ 0 w 2039289"/>
              <a:gd name="connsiteY7" fmla="*/ 3800888 h 4004817"/>
              <a:gd name="connsiteX8" fmla="*/ 0 w 2039289"/>
              <a:gd name="connsiteY8" fmla="*/ 203929 h 4004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4004817">
                <a:moveTo>
                  <a:pt x="0" y="203929"/>
                </a:moveTo>
                <a:cubicBezTo>
                  <a:pt x="0" y="91302"/>
                  <a:pt x="91302" y="0"/>
                  <a:pt x="203929" y="0"/>
                </a:cubicBezTo>
                <a:lnTo>
                  <a:pt x="1835360" y="0"/>
                </a:lnTo>
                <a:cubicBezTo>
                  <a:pt x="1947987" y="0"/>
                  <a:pt x="2039289" y="91302"/>
                  <a:pt x="2039289" y="203929"/>
                </a:cubicBezTo>
                <a:lnTo>
                  <a:pt x="2039289" y="3800888"/>
                </a:lnTo>
                <a:cubicBezTo>
                  <a:pt x="2039289" y="3913515"/>
                  <a:pt x="1947987" y="4004817"/>
                  <a:pt x="1835360" y="4004817"/>
                </a:cubicBezTo>
                <a:lnTo>
                  <a:pt x="203929" y="4004817"/>
                </a:lnTo>
                <a:cubicBezTo>
                  <a:pt x="91302" y="4004817"/>
                  <a:pt x="0" y="3913515"/>
                  <a:pt x="0" y="3800888"/>
                </a:cubicBezTo>
                <a:lnTo>
                  <a:pt x="0" y="203929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>
            <a:solidFill>
              <a:schemeClr val="accent5">
                <a:lumMod val="75000"/>
              </a:schemeClr>
            </a:solidFill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 prst="slope"/>
            <a:contourClr>
              <a:schemeClr val="accent3">
                <a:shade val="30000"/>
                <a:satMod val="120000"/>
              </a:schemeClr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spcFirstLastPara="0" vert="vert270" wrap="square" lIns="73699" tIns="73699" rIns="73699" bIns="73699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200" b="1" i="1" kern="1200" dirty="0" smtClean="0">
                <a:solidFill>
                  <a:srgbClr val="C00000"/>
                </a:solidFill>
              </a:rPr>
              <a:t>Возможно наличие нарушений земельного законодательства</a:t>
            </a:r>
            <a:endParaRPr lang="ru-RU" sz="2200" b="1" i="1" kern="1200" dirty="0">
              <a:solidFill>
                <a:srgbClr val="C00000"/>
              </a:solidFill>
            </a:endParaRPr>
          </a:p>
        </p:txBody>
      </p:sp>
      <p:sp>
        <p:nvSpPr>
          <p:cNvPr id="22" name="Полилиния 21"/>
          <p:cNvSpPr/>
          <p:nvPr/>
        </p:nvSpPr>
        <p:spPr>
          <a:xfrm rot="10800000" flipV="1">
            <a:off x="7582457" y="1081028"/>
            <a:ext cx="1297304" cy="4927138"/>
          </a:xfrm>
          <a:custGeom>
            <a:avLst/>
            <a:gdLst>
              <a:gd name="connsiteX0" fmla="*/ 0 w 2039289"/>
              <a:gd name="connsiteY0" fmla="*/ 203929 h 4004817"/>
              <a:gd name="connsiteX1" fmla="*/ 203929 w 2039289"/>
              <a:gd name="connsiteY1" fmla="*/ 0 h 4004817"/>
              <a:gd name="connsiteX2" fmla="*/ 1835360 w 2039289"/>
              <a:gd name="connsiteY2" fmla="*/ 0 h 4004817"/>
              <a:gd name="connsiteX3" fmla="*/ 2039289 w 2039289"/>
              <a:gd name="connsiteY3" fmla="*/ 203929 h 4004817"/>
              <a:gd name="connsiteX4" fmla="*/ 2039289 w 2039289"/>
              <a:gd name="connsiteY4" fmla="*/ 3800888 h 4004817"/>
              <a:gd name="connsiteX5" fmla="*/ 1835360 w 2039289"/>
              <a:gd name="connsiteY5" fmla="*/ 4004817 h 4004817"/>
              <a:gd name="connsiteX6" fmla="*/ 203929 w 2039289"/>
              <a:gd name="connsiteY6" fmla="*/ 4004817 h 4004817"/>
              <a:gd name="connsiteX7" fmla="*/ 0 w 2039289"/>
              <a:gd name="connsiteY7" fmla="*/ 3800888 h 4004817"/>
              <a:gd name="connsiteX8" fmla="*/ 0 w 2039289"/>
              <a:gd name="connsiteY8" fmla="*/ 203929 h 4004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4004817">
                <a:moveTo>
                  <a:pt x="0" y="203929"/>
                </a:moveTo>
                <a:cubicBezTo>
                  <a:pt x="0" y="91302"/>
                  <a:pt x="91302" y="0"/>
                  <a:pt x="203929" y="0"/>
                </a:cubicBezTo>
                <a:lnTo>
                  <a:pt x="1835360" y="0"/>
                </a:lnTo>
                <a:cubicBezTo>
                  <a:pt x="1947987" y="0"/>
                  <a:pt x="2039289" y="91302"/>
                  <a:pt x="2039289" y="203929"/>
                </a:cubicBezTo>
                <a:lnTo>
                  <a:pt x="2039289" y="3800888"/>
                </a:lnTo>
                <a:cubicBezTo>
                  <a:pt x="2039289" y="3913515"/>
                  <a:pt x="1947987" y="4004817"/>
                  <a:pt x="1835360" y="4004817"/>
                </a:cubicBezTo>
                <a:lnTo>
                  <a:pt x="203929" y="4004817"/>
                </a:lnTo>
                <a:cubicBezTo>
                  <a:pt x="91302" y="4004817"/>
                  <a:pt x="0" y="3913515"/>
                  <a:pt x="0" y="3800888"/>
                </a:cubicBezTo>
                <a:lnTo>
                  <a:pt x="0" y="203929"/>
                </a:ln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75000"/>
                  <a:tint val="66000"/>
                  <a:satMod val="160000"/>
                </a:schemeClr>
              </a:gs>
              <a:gs pos="50000">
                <a:schemeClr val="accent6">
                  <a:lumMod val="75000"/>
                  <a:tint val="44500"/>
                  <a:satMod val="160000"/>
                </a:schemeClr>
              </a:gs>
              <a:gs pos="100000">
                <a:schemeClr val="accent6">
                  <a:lumMod val="75000"/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solidFill>
              <a:schemeClr val="accent5">
                <a:lumMod val="75000"/>
              </a:schemeClr>
            </a:solidFill>
          </a:ln>
          <a:scene3d>
            <a:camera prst="orthographicFront">
              <a:rot lat="0" lon="0" rev="0"/>
            </a:camera>
            <a:lightRig rig="balanced" dir="tr"/>
          </a:scene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spcFirstLastPara="0" vert="horz" wrap="square" lIns="73699" tIns="73699" rIns="73699" bIns="73699" numCol="1" spcCol="1270" anchor="ctr" anchorCtr="0">
            <a:noAutofit/>
          </a:bodyPr>
          <a:lstStyle/>
          <a:p>
            <a:pPr lvl="0" algn="ctr"/>
            <a:r>
              <a:rPr lang="ru-RU" sz="1200" b="1" i="1" dirty="0">
                <a:solidFill>
                  <a:schemeClr val="tx2">
                    <a:lumMod val="50000"/>
                  </a:schemeClr>
                </a:solidFill>
              </a:rPr>
              <a:t>Рекомендуется обратиться в </a:t>
            </a:r>
            <a:r>
              <a:rPr lang="ru-RU" sz="1200" b="1" i="1" dirty="0" smtClean="0">
                <a:solidFill>
                  <a:schemeClr val="tx2">
                    <a:lumMod val="50000"/>
                  </a:schemeClr>
                </a:solidFill>
              </a:rPr>
              <a:t>Управление Росреестра </a:t>
            </a:r>
            <a:r>
              <a:rPr lang="ru-RU" sz="1200" b="1" i="1" dirty="0">
                <a:solidFill>
                  <a:schemeClr val="tx2">
                    <a:lumMod val="50000"/>
                  </a:schemeClr>
                </a:solidFill>
              </a:rPr>
              <a:t>по Красноярскому </a:t>
            </a:r>
            <a:r>
              <a:rPr lang="ru-RU" sz="1200" b="1" i="1" dirty="0" smtClean="0">
                <a:solidFill>
                  <a:schemeClr val="tx2">
                    <a:lumMod val="50000"/>
                  </a:schemeClr>
                </a:solidFill>
              </a:rPr>
              <a:t>краю. Документы для оформления прав на земельный участок  можно подать через </a:t>
            </a:r>
            <a:r>
              <a:rPr lang="ru-RU" sz="1200" b="1" i="1" dirty="0" err="1" smtClean="0">
                <a:solidFill>
                  <a:schemeClr val="tx2">
                    <a:lumMod val="50000"/>
                  </a:schemeClr>
                </a:solidFill>
              </a:rPr>
              <a:t>Многофункцио-нальный</a:t>
            </a:r>
            <a:r>
              <a:rPr lang="ru-RU" sz="1200" b="1" i="1" dirty="0" smtClean="0">
                <a:solidFill>
                  <a:schemeClr val="tx2">
                    <a:lumMod val="50000"/>
                  </a:schemeClr>
                </a:solidFill>
              </a:rPr>
              <a:t> центр, расположенный по адресу:                   г. Зеленогорск, ул. Гагарина, 23</a:t>
            </a:r>
            <a:r>
              <a:rPr lang="ru-RU" sz="1200" b="1" i="1" dirty="0" smtClean="0">
                <a:solidFill>
                  <a:schemeClr val="bg1"/>
                </a:solidFill>
              </a:rPr>
              <a:t>.</a:t>
            </a:r>
            <a:endParaRPr lang="ru-RU" sz="1200" b="1" i="1" dirty="0">
              <a:solidFill>
                <a:schemeClr val="bg1"/>
              </a:solidFill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7060765" y="3867335"/>
            <a:ext cx="521692" cy="196949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3877750" y="2057171"/>
            <a:ext cx="744986" cy="196949"/>
          </a:xfrm>
          <a:prstGeom prst="righ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 rot="10800000" flipV="1">
            <a:off x="4610244" y="1778749"/>
            <a:ext cx="1021954" cy="714147"/>
          </a:xfrm>
          <a:custGeom>
            <a:avLst/>
            <a:gdLst>
              <a:gd name="connsiteX0" fmla="*/ 0 w 2039289"/>
              <a:gd name="connsiteY0" fmla="*/ 101964 h 1019644"/>
              <a:gd name="connsiteX1" fmla="*/ 101964 w 2039289"/>
              <a:gd name="connsiteY1" fmla="*/ 0 h 1019644"/>
              <a:gd name="connsiteX2" fmla="*/ 1937325 w 2039289"/>
              <a:gd name="connsiteY2" fmla="*/ 0 h 1019644"/>
              <a:gd name="connsiteX3" fmla="*/ 2039289 w 2039289"/>
              <a:gd name="connsiteY3" fmla="*/ 101964 h 1019644"/>
              <a:gd name="connsiteX4" fmla="*/ 2039289 w 2039289"/>
              <a:gd name="connsiteY4" fmla="*/ 917680 h 1019644"/>
              <a:gd name="connsiteX5" fmla="*/ 1937325 w 2039289"/>
              <a:gd name="connsiteY5" fmla="*/ 1019644 h 1019644"/>
              <a:gd name="connsiteX6" fmla="*/ 101964 w 2039289"/>
              <a:gd name="connsiteY6" fmla="*/ 1019644 h 1019644"/>
              <a:gd name="connsiteX7" fmla="*/ 0 w 2039289"/>
              <a:gd name="connsiteY7" fmla="*/ 917680 h 1019644"/>
              <a:gd name="connsiteX8" fmla="*/ 0 w 2039289"/>
              <a:gd name="connsiteY8" fmla="*/ 101964 h 1019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9289" h="1019644">
                <a:moveTo>
                  <a:pt x="0" y="101964"/>
                </a:moveTo>
                <a:cubicBezTo>
                  <a:pt x="0" y="45651"/>
                  <a:pt x="45651" y="0"/>
                  <a:pt x="101964" y="0"/>
                </a:cubicBezTo>
                <a:lnTo>
                  <a:pt x="1937325" y="0"/>
                </a:lnTo>
                <a:cubicBezTo>
                  <a:pt x="1993638" y="0"/>
                  <a:pt x="2039289" y="45651"/>
                  <a:pt x="2039289" y="101964"/>
                </a:cubicBezTo>
                <a:lnTo>
                  <a:pt x="2039289" y="917680"/>
                </a:lnTo>
                <a:cubicBezTo>
                  <a:pt x="2039289" y="973993"/>
                  <a:pt x="1993638" y="1019644"/>
                  <a:pt x="1937325" y="1019644"/>
                </a:cubicBezTo>
                <a:lnTo>
                  <a:pt x="101964" y="1019644"/>
                </a:lnTo>
                <a:cubicBezTo>
                  <a:pt x="45651" y="1019644"/>
                  <a:pt x="0" y="973993"/>
                  <a:pt x="0" y="917680"/>
                </a:cubicBezTo>
                <a:lnTo>
                  <a:pt x="0" y="101964"/>
                </a:lnTo>
                <a:close/>
              </a:path>
            </a:pathLst>
          </a:custGeom>
          <a:solidFill>
            <a:schemeClr val="accent3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834" tIns="43834" rIns="43834" bIns="43834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200" b="1" i="1" kern="1200" dirty="0" smtClean="0">
                <a:solidFill>
                  <a:schemeClr val="accent1">
                    <a:lumMod val="50000"/>
                  </a:schemeClr>
                </a:solidFill>
              </a:rPr>
              <a:t>ДА</a:t>
            </a:r>
            <a:endParaRPr lang="ru-RU" sz="2200" b="1" i="1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6" name="Стрелка влево 25"/>
          <p:cNvSpPr/>
          <p:nvPr/>
        </p:nvSpPr>
        <p:spPr>
          <a:xfrm rot="19150737">
            <a:off x="3718965" y="2690462"/>
            <a:ext cx="1016544" cy="244235"/>
          </a:xfrm>
          <a:prstGeom prst="left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454881" y="6381328"/>
            <a:ext cx="8208912" cy="3600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Земельный  отдел Комитета по управлению имуществом Администрации ЗАТО г. Зеленогорска</a:t>
            </a:r>
            <a:endParaRPr lang="ru-RU" sz="11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2705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944">
        <p:dissolve/>
      </p:transition>
    </mc:Choice>
    <mc:Fallback>
      <p:transition spd="slow" advTm="20944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Другая 1">
      <a:dk1>
        <a:sysClr val="windowText" lastClr="000000"/>
      </a:dk1>
      <a:lt1>
        <a:sysClr val="window" lastClr="FFFFFF"/>
      </a:lt1>
      <a:dk2>
        <a:srgbClr val="B7DAB9"/>
      </a:dk2>
      <a:lt2>
        <a:srgbClr val="93C896"/>
      </a:lt2>
      <a:accent1>
        <a:srgbClr val="92D050"/>
      </a:accent1>
      <a:accent2>
        <a:srgbClr val="AC66BB"/>
      </a:accent2>
      <a:accent3>
        <a:srgbClr val="FEEBA3"/>
      </a:accent3>
      <a:accent4>
        <a:srgbClr val="F9B639"/>
      </a:accent4>
      <a:accent5>
        <a:srgbClr val="CF6DA4"/>
      </a:accent5>
      <a:accent6>
        <a:srgbClr val="FFFF00"/>
      </a:accent6>
      <a:hlink>
        <a:srgbClr val="FFDE66"/>
      </a:hlink>
      <a:folHlink>
        <a:srgbClr val="D490C5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</TotalTime>
  <Words>614</Words>
  <Application>Microsoft Office PowerPoint</Application>
  <PresentationFormat>Экран (4:3)</PresentationFormat>
  <Paragraphs>88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КОМИТЕТ  ПО УПРАВЛЕНИЮ  ИМУЩЕСТВОМ АДМИНИСТРАЦИИ ЗАТО                          Г. ЗЕЛЕНОГОРСКА</vt:lpstr>
      <vt:lpstr>МУНИЦИПАЛЬНЫЙ ЗЕМЕЛЬНЫЙ КОНТРОЛЬ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Право использовать земельный участок возникает по основаниям, установленным статьей 8 Гражданского кодекса Российской Федерации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МУНИЦИПАЛЬНЫЙ ЗЕМЕЛЬНЫЙ КОНТРОЛЬ</dc:title>
  <dc:creator>user</dc:creator>
  <cp:lastModifiedBy>user</cp:lastModifiedBy>
  <cp:revision>123</cp:revision>
  <dcterms:created xsi:type="dcterms:W3CDTF">2017-10-15T05:08:31Z</dcterms:created>
  <dcterms:modified xsi:type="dcterms:W3CDTF">2017-11-16T16:46:36Z</dcterms:modified>
</cp:coreProperties>
</file>